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82" r:id="rId3"/>
    <p:sldId id="289" r:id="rId4"/>
    <p:sldId id="331" r:id="rId5"/>
    <p:sldId id="332" r:id="rId6"/>
    <p:sldId id="333" r:id="rId7"/>
    <p:sldId id="334" r:id="rId8"/>
    <p:sldId id="319" r:id="rId9"/>
    <p:sldId id="297" r:id="rId10"/>
    <p:sldId id="335" r:id="rId11"/>
    <p:sldId id="330" r:id="rId12"/>
    <p:sldId id="320" r:id="rId13"/>
    <p:sldId id="321" r:id="rId14"/>
    <p:sldId id="322" r:id="rId15"/>
    <p:sldId id="323" r:id="rId16"/>
    <p:sldId id="325" r:id="rId17"/>
    <p:sldId id="326" r:id="rId18"/>
    <p:sldId id="327" r:id="rId19"/>
    <p:sldId id="276" r:id="rId20"/>
    <p:sldId id="328" r:id="rId21"/>
    <p:sldId id="278" r:id="rId22"/>
    <p:sldId id="279" r:id="rId23"/>
    <p:sldId id="329" r:id="rId24"/>
    <p:sldId id="293" r:id="rId25"/>
    <p:sldId id="26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ED439E-E1C4-4112-9785-6878E15D1286}" v="23" dt="2021-11-03T11:57:14.7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p:scale>
          <a:sx n="63" d="100"/>
          <a:sy n="63" d="100"/>
        </p:scale>
        <p:origin x="804" y="1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ata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colors1.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86884B-295A-4C02-98AF-9EA1354BF099}" type="doc">
      <dgm:prSet loTypeId="urn:microsoft.com/office/officeart/2018/5/layout/IconCircleLabelList" loCatId="icon" qsTypeId="urn:microsoft.com/office/officeart/2005/8/quickstyle/simple1" qsCatId="simple" csTypeId="urn:microsoft.com/office/officeart/2018/5/colors/Iconchunking_neutralbg_accent3_2" csCatId="accent3" phldr="1"/>
      <dgm:spPr/>
      <dgm:t>
        <a:bodyPr/>
        <a:lstStyle/>
        <a:p>
          <a:endParaRPr lang="en-US"/>
        </a:p>
      </dgm:t>
    </dgm:pt>
    <dgm:pt modelId="{DB9CFAB4-B1D9-4626-931F-345E54AFA5BD}">
      <dgm:prSet/>
      <dgm:spPr/>
      <dgm:t>
        <a:bodyPr/>
        <a:lstStyle/>
        <a:p>
          <a:pPr>
            <a:defRPr cap="all"/>
          </a:pPr>
          <a:r>
            <a:rPr lang="en-GB"/>
            <a:t>How does the client measure success in their company?</a:t>
          </a:r>
          <a:endParaRPr lang="en-US"/>
        </a:p>
      </dgm:t>
    </dgm:pt>
    <dgm:pt modelId="{766A6C78-6938-4727-A703-E6DD770C1428}" type="parTrans" cxnId="{208ED9EC-02F0-4F8F-BF4C-7AD0300D924E}">
      <dgm:prSet/>
      <dgm:spPr/>
      <dgm:t>
        <a:bodyPr/>
        <a:lstStyle/>
        <a:p>
          <a:endParaRPr lang="en-US"/>
        </a:p>
      </dgm:t>
    </dgm:pt>
    <dgm:pt modelId="{C897D3D4-9487-48F0-A0DB-77EE3AF42302}" type="sibTrans" cxnId="{208ED9EC-02F0-4F8F-BF4C-7AD0300D924E}">
      <dgm:prSet/>
      <dgm:spPr/>
      <dgm:t>
        <a:bodyPr/>
        <a:lstStyle/>
        <a:p>
          <a:endParaRPr lang="en-US"/>
        </a:p>
      </dgm:t>
    </dgm:pt>
    <dgm:pt modelId="{621D2273-B513-4CCD-8AE1-7A268E5DFF38}">
      <dgm:prSet/>
      <dgm:spPr/>
      <dgm:t>
        <a:bodyPr/>
        <a:lstStyle/>
        <a:p>
          <a:pPr>
            <a:defRPr cap="all"/>
          </a:pPr>
          <a:r>
            <a:rPr lang="en-GB"/>
            <a:t>Is it just revenue or are there other measures?</a:t>
          </a:r>
          <a:endParaRPr lang="en-US"/>
        </a:p>
      </dgm:t>
    </dgm:pt>
    <dgm:pt modelId="{FFF8238C-6439-4452-B56E-64034727CDA8}" type="parTrans" cxnId="{7ADB8C33-D510-4346-9AD0-1C2619743036}">
      <dgm:prSet/>
      <dgm:spPr/>
      <dgm:t>
        <a:bodyPr/>
        <a:lstStyle/>
        <a:p>
          <a:endParaRPr lang="en-US"/>
        </a:p>
      </dgm:t>
    </dgm:pt>
    <dgm:pt modelId="{766EFA77-5E99-41DD-9E7A-0A3CFA56710C}" type="sibTrans" cxnId="{7ADB8C33-D510-4346-9AD0-1C2619743036}">
      <dgm:prSet/>
      <dgm:spPr/>
      <dgm:t>
        <a:bodyPr/>
        <a:lstStyle/>
        <a:p>
          <a:endParaRPr lang="en-US"/>
        </a:p>
      </dgm:t>
    </dgm:pt>
    <dgm:pt modelId="{0DC691E9-4F4C-497D-8A1D-8EA1A3ACDBE6}">
      <dgm:prSet/>
      <dgm:spPr/>
      <dgm:t>
        <a:bodyPr/>
        <a:lstStyle/>
        <a:p>
          <a:pPr>
            <a:defRPr cap="all"/>
          </a:pPr>
          <a:r>
            <a:rPr lang="en-GB"/>
            <a:t>How can you help the client in a way that directly links to how they measure success?</a:t>
          </a:r>
          <a:endParaRPr lang="en-US"/>
        </a:p>
      </dgm:t>
    </dgm:pt>
    <dgm:pt modelId="{9023DC5A-5A11-4477-B4AB-9486CE8E948B}" type="parTrans" cxnId="{C5CE5972-48CC-4469-9668-4FD52687B902}">
      <dgm:prSet/>
      <dgm:spPr/>
      <dgm:t>
        <a:bodyPr/>
        <a:lstStyle/>
        <a:p>
          <a:endParaRPr lang="en-US"/>
        </a:p>
      </dgm:t>
    </dgm:pt>
    <dgm:pt modelId="{DF22D074-F5A3-44AB-8CCD-041058ACBC1A}" type="sibTrans" cxnId="{C5CE5972-48CC-4469-9668-4FD52687B902}">
      <dgm:prSet/>
      <dgm:spPr/>
      <dgm:t>
        <a:bodyPr/>
        <a:lstStyle/>
        <a:p>
          <a:endParaRPr lang="en-US"/>
        </a:p>
      </dgm:t>
    </dgm:pt>
    <dgm:pt modelId="{37DEA041-3AAD-4785-9E17-DA4D9DA72B91}">
      <dgm:prSet/>
      <dgm:spPr/>
      <dgm:t>
        <a:bodyPr/>
        <a:lstStyle/>
        <a:p>
          <a:pPr>
            <a:defRPr cap="all"/>
          </a:pPr>
          <a:r>
            <a:rPr lang="en-GB"/>
            <a:t>Example – if one of the company’s targets is to lower attrition, can you add value to that by helping them find people that are the right for the business?</a:t>
          </a:r>
          <a:endParaRPr lang="en-US"/>
        </a:p>
      </dgm:t>
    </dgm:pt>
    <dgm:pt modelId="{0E143E43-0C19-4E57-A847-9D2890B5F13A}" type="parTrans" cxnId="{A350A0D6-8FB9-476A-9EAB-735833021E7B}">
      <dgm:prSet/>
      <dgm:spPr/>
      <dgm:t>
        <a:bodyPr/>
        <a:lstStyle/>
        <a:p>
          <a:endParaRPr lang="en-US"/>
        </a:p>
      </dgm:t>
    </dgm:pt>
    <dgm:pt modelId="{4EFAD76C-DB45-459B-A795-5B1924D9A9CB}" type="sibTrans" cxnId="{A350A0D6-8FB9-476A-9EAB-735833021E7B}">
      <dgm:prSet/>
      <dgm:spPr/>
      <dgm:t>
        <a:bodyPr/>
        <a:lstStyle/>
        <a:p>
          <a:endParaRPr lang="en-US"/>
        </a:p>
      </dgm:t>
    </dgm:pt>
    <dgm:pt modelId="{874ED6F5-9C2D-4A84-A792-AD586D21DA24}">
      <dgm:prSet/>
      <dgm:spPr/>
      <dgm:t>
        <a:bodyPr/>
        <a:lstStyle/>
        <a:p>
          <a:pPr>
            <a:defRPr cap="all"/>
          </a:pPr>
          <a:r>
            <a:rPr lang="en-GB"/>
            <a:t>How can you personally add value to the client’s business?</a:t>
          </a:r>
          <a:endParaRPr lang="en-US"/>
        </a:p>
      </dgm:t>
    </dgm:pt>
    <dgm:pt modelId="{88985B29-25B5-4635-8B79-B7634D9CBA34}" type="parTrans" cxnId="{F3E45FD6-23B5-47BC-B2A6-E3C54CC0B936}">
      <dgm:prSet/>
      <dgm:spPr/>
      <dgm:t>
        <a:bodyPr/>
        <a:lstStyle/>
        <a:p>
          <a:endParaRPr lang="en-US"/>
        </a:p>
      </dgm:t>
    </dgm:pt>
    <dgm:pt modelId="{8CA1C24D-DF38-41D1-A650-121AE24CB430}" type="sibTrans" cxnId="{F3E45FD6-23B5-47BC-B2A6-E3C54CC0B936}">
      <dgm:prSet/>
      <dgm:spPr/>
      <dgm:t>
        <a:bodyPr/>
        <a:lstStyle/>
        <a:p>
          <a:endParaRPr lang="en-US"/>
        </a:p>
      </dgm:t>
    </dgm:pt>
    <dgm:pt modelId="{24845F65-36BD-4ACD-BBC6-AB126FBE8595}" type="pres">
      <dgm:prSet presAssocID="{BF86884B-295A-4C02-98AF-9EA1354BF099}" presName="root" presStyleCnt="0">
        <dgm:presLayoutVars>
          <dgm:dir/>
          <dgm:resizeHandles val="exact"/>
        </dgm:presLayoutVars>
      </dgm:prSet>
      <dgm:spPr/>
    </dgm:pt>
    <dgm:pt modelId="{5E39115F-6AE4-4BFA-905E-86547AAF80A2}" type="pres">
      <dgm:prSet presAssocID="{DB9CFAB4-B1D9-4626-931F-345E54AFA5BD}" presName="compNode" presStyleCnt="0"/>
      <dgm:spPr/>
    </dgm:pt>
    <dgm:pt modelId="{1DED3A09-F53F-42B6-B78B-8A2E0218DCA5}" type="pres">
      <dgm:prSet presAssocID="{DB9CFAB4-B1D9-4626-931F-345E54AFA5BD}" presName="iconBgRect" presStyleLbl="bgShp" presStyleIdx="0" presStyleCnt="5"/>
      <dgm:spPr/>
    </dgm:pt>
    <dgm:pt modelId="{000C184F-93BF-4257-AF3E-52FAF6548099}" type="pres">
      <dgm:prSet presAssocID="{DB9CFAB4-B1D9-4626-931F-345E54AFA5B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s of Justice"/>
        </a:ext>
      </dgm:extLst>
    </dgm:pt>
    <dgm:pt modelId="{BDFA5C34-7E87-402C-8207-1600133201EF}" type="pres">
      <dgm:prSet presAssocID="{DB9CFAB4-B1D9-4626-931F-345E54AFA5BD}" presName="spaceRect" presStyleCnt="0"/>
      <dgm:spPr/>
    </dgm:pt>
    <dgm:pt modelId="{56A1EF6D-EB25-4D9F-82C7-2915CA90E67D}" type="pres">
      <dgm:prSet presAssocID="{DB9CFAB4-B1D9-4626-931F-345E54AFA5BD}" presName="textRect" presStyleLbl="revTx" presStyleIdx="0" presStyleCnt="5">
        <dgm:presLayoutVars>
          <dgm:chMax val="1"/>
          <dgm:chPref val="1"/>
        </dgm:presLayoutVars>
      </dgm:prSet>
      <dgm:spPr/>
    </dgm:pt>
    <dgm:pt modelId="{F984B10A-7FA2-4E24-8FA0-1C63260B3669}" type="pres">
      <dgm:prSet presAssocID="{C897D3D4-9487-48F0-A0DB-77EE3AF42302}" presName="sibTrans" presStyleCnt="0"/>
      <dgm:spPr/>
    </dgm:pt>
    <dgm:pt modelId="{F2B475EB-A6DB-4E63-820F-D07199D44859}" type="pres">
      <dgm:prSet presAssocID="{621D2273-B513-4CCD-8AE1-7A268E5DFF38}" presName="compNode" presStyleCnt="0"/>
      <dgm:spPr/>
    </dgm:pt>
    <dgm:pt modelId="{A065FD86-7EF6-40A0-9478-DC316747F8AB}" type="pres">
      <dgm:prSet presAssocID="{621D2273-B513-4CCD-8AE1-7A268E5DFF38}" presName="iconBgRect" presStyleLbl="bgShp" presStyleIdx="1" presStyleCnt="5"/>
      <dgm:spPr/>
    </dgm:pt>
    <dgm:pt modelId="{19F6A713-FB35-4E18-A1E7-FB5D35233178}" type="pres">
      <dgm:prSet presAssocID="{621D2273-B513-4CCD-8AE1-7A268E5DFF3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15D9DABE-5519-432B-833D-57F00B77E609}" type="pres">
      <dgm:prSet presAssocID="{621D2273-B513-4CCD-8AE1-7A268E5DFF38}" presName="spaceRect" presStyleCnt="0"/>
      <dgm:spPr/>
    </dgm:pt>
    <dgm:pt modelId="{6034F3AF-F081-40AC-8352-820F2F49C31E}" type="pres">
      <dgm:prSet presAssocID="{621D2273-B513-4CCD-8AE1-7A268E5DFF38}" presName="textRect" presStyleLbl="revTx" presStyleIdx="1" presStyleCnt="5">
        <dgm:presLayoutVars>
          <dgm:chMax val="1"/>
          <dgm:chPref val="1"/>
        </dgm:presLayoutVars>
      </dgm:prSet>
      <dgm:spPr/>
    </dgm:pt>
    <dgm:pt modelId="{AF288D3F-7A81-4F71-AC2C-308757E219DC}" type="pres">
      <dgm:prSet presAssocID="{766EFA77-5E99-41DD-9E7A-0A3CFA56710C}" presName="sibTrans" presStyleCnt="0"/>
      <dgm:spPr/>
    </dgm:pt>
    <dgm:pt modelId="{661108F9-8C85-4552-84CD-FADC755D5CD6}" type="pres">
      <dgm:prSet presAssocID="{0DC691E9-4F4C-497D-8A1D-8EA1A3ACDBE6}" presName="compNode" presStyleCnt="0"/>
      <dgm:spPr/>
    </dgm:pt>
    <dgm:pt modelId="{6DC46B98-DD7F-4108-97D7-756247E179C3}" type="pres">
      <dgm:prSet presAssocID="{0DC691E9-4F4C-497D-8A1D-8EA1A3ACDBE6}" presName="iconBgRect" presStyleLbl="bgShp" presStyleIdx="2" presStyleCnt="5"/>
      <dgm:spPr/>
    </dgm:pt>
    <dgm:pt modelId="{0D55E950-B346-44F3-BF0A-3F4496CEBD69}" type="pres">
      <dgm:prSet presAssocID="{0DC691E9-4F4C-497D-8A1D-8EA1A3ACDBE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nk"/>
        </a:ext>
      </dgm:extLst>
    </dgm:pt>
    <dgm:pt modelId="{02153E32-65C1-4663-9C35-5C19E257033F}" type="pres">
      <dgm:prSet presAssocID="{0DC691E9-4F4C-497D-8A1D-8EA1A3ACDBE6}" presName="spaceRect" presStyleCnt="0"/>
      <dgm:spPr/>
    </dgm:pt>
    <dgm:pt modelId="{AECB4124-DEC8-48B0-9F96-196DC49880F5}" type="pres">
      <dgm:prSet presAssocID="{0DC691E9-4F4C-497D-8A1D-8EA1A3ACDBE6}" presName="textRect" presStyleLbl="revTx" presStyleIdx="2" presStyleCnt="5">
        <dgm:presLayoutVars>
          <dgm:chMax val="1"/>
          <dgm:chPref val="1"/>
        </dgm:presLayoutVars>
      </dgm:prSet>
      <dgm:spPr/>
    </dgm:pt>
    <dgm:pt modelId="{5AA7BD99-5351-4EEF-8CB4-3FBD364D3948}" type="pres">
      <dgm:prSet presAssocID="{DF22D074-F5A3-44AB-8CCD-041058ACBC1A}" presName="sibTrans" presStyleCnt="0"/>
      <dgm:spPr/>
    </dgm:pt>
    <dgm:pt modelId="{742D2C9C-2F28-40B1-8522-7A0C14DC1548}" type="pres">
      <dgm:prSet presAssocID="{37DEA041-3AAD-4785-9E17-DA4D9DA72B91}" presName="compNode" presStyleCnt="0"/>
      <dgm:spPr/>
    </dgm:pt>
    <dgm:pt modelId="{362CADCC-D059-4014-980E-F60BF99FF408}" type="pres">
      <dgm:prSet presAssocID="{37DEA041-3AAD-4785-9E17-DA4D9DA72B91}" presName="iconBgRect" presStyleLbl="bgShp" presStyleIdx="3" presStyleCnt="5"/>
      <dgm:spPr/>
    </dgm:pt>
    <dgm:pt modelId="{8C2BD574-2A49-4577-BD30-D04B6531512D}" type="pres">
      <dgm:prSet presAssocID="{37DEA041-3AAD-4785-9E17-DA4D9DA72B9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arget Audience"/>
        </a:ext>
      </dgm:extLst>
    </dgm:pt>
    <dgm:pt modelId="{B09ACF38-C820-4D2D-BC0A-55086B381C42}" type="pres">
      <dgm:prSet presAssocID="{37DEA041-3AAD-4785-9E17-DA4D9DA72B91}" presName="spaceRect" presStyleCnt="0"/>
      <dgm:spPr/>
    </dgm:pt>
    <dgm:pt modelId="{F2A6873F-9805-4A67-A5A3-383B60AB9A0D}" type="pres">
      <dgm:prSet presAssocID="{37DEA041-3AAD-4785-9E17-DA4D9DA72B91}" presName="textRect" presStyleLbl="revTx" presStyleIdx="3" presStyleCnt="5">
        <dgm:presLayoutVars>
          <dgm:chMax val="1"/>
          <dgm:chPref val="1"/>
        </dgm:presLayoutVars>
      </dgm:prSet>
      <dgm:spPr/>
    </dgm:pt>
    <dgm:pt modelId="{F5B7456F-5C22-4A45-ABAA-4F5BE088C758}" type="pres">
      <dgm:prSet presAssocID="{4EFAD76C-DB45-459B-A795-5B1924D9A9CB}" presName="sibTrans" presStyleCnt="0"/>
      <dgm:spPr/>
    </dgm:pt>
    <dgm:pt modelId="{E692F3F4-A4F8-4566-98D6-CBCB025C83C2}" type="pres">
      <dgm:prSet presAssocID="{874ED6F5-9C2D-4A84-A792-AD586D21DA24}" presName="compNode" presStyleCnt="0"/>
      <dgm:spPr/>
    </dgm:pt>
    <dgm:pt modelId="{9FFD30A5-8B12-4279-B4E5-6C4AB6F17308}" type="pres">
      <dgm:prSet presAssocID="{874ED6F5-9C2D-4A84-A792-AD586D21DA24}" presName="iconBgRect" presStyleLbl="bgShp" presStyleIdx="4" presStyleCnt="5"/>
      <dgm:spPr/>
    </dgm:pt>
    <dgm:pt modelId="{4E688D19-36BD-45F1-817C-C6C6EF511707}" type="pres">
      <dgm:prSet presAssocID="{874ED6F5-9C2D-4A84-A792-AD586D21DA2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Office Worker"/>
        </a:ext>
      </dgm:extLst>
    </dgm:pt>
    <dgm:pt modelId="{C4D71951-C1C2-447E-B478-1C22B36C9559}" type="pres">
      <dgm:prSet presAssocID="{874ED6F5-9C2D-4A84-A792-AD586D21DA24}" presName="spaceRect" presStyleCnt="0"/>
      <dgm:spPr/>
    </dgm:pt>
    <dgm:pt modelId="{3510343B-E065-43E4-8B4E-5461A8D9FDD0}" type="pres">
      <dgm:prSet presAssocID="{874ED6F5-9C2D-4A84-A792-AD586D21DA24}" presName="textRect" presStyleLbl="revTx" presStyleIdx="4" presStyleCnt="5">
        <dgm:presLayoutVars>
          <dgm:chMax val="1"/>
          <dgm:chPref val="1"/>
        </dgm:presLayoutVars>
      </dgm:prSet>
      <dgm:spPr/>
    </dgm:pt>
  </dgm:ptLst>
  <dgm:cxnLst>
    <dgm:cxn modelId="{84AB632B-B31F-4546-8234-3791BBE4636D}" type="presOf" srcId="{621D2273-B513-4CCD-8AE1-7A268E5DFF38}" destId="{6034F3AF-F081-40AC-8352-820F2F49C31E}" srcOrd="0" destOrd="0" presId="urn:microsoft.com/office/officeart/2018/5/layout/IconCircleLabelList"/>
    <dgm:cxn modelId="{7ADB8C33-D510-4346-9AD0-1C2619743036}" srcId="{BF86884B-295A-4C02-98AF-9EA1354BF099}" destId="{621D2273-B513-4CCD-8AE1-7A268E5DFF38}" srcOrd="1" destOrd="0" parTransId="{FFF8238C-6439-4452-B56E-64034727CDA8}" sibTransId="{766EFA77-5E99-41DD-9E7A-0A3CFA56710C}"/>
    <dgm:cxn modelId="{C4A8AF6E-1A72-49C6-BA48-790BD1056928}" type="presOf" srcId="{BF86884B-295A-4C02-98AF-9EA1354BF099}" destId="{24845F65-36BD-4ACD-BBC6-AB126FBE8595}" srcOrd="0" destOrd="0" presId="urn:microsoft.com/office/officeart/2018/5/layout/IconCircleLabelList"/>
    <dgm:cxn modelId="{C5CE5972-48CC-4469-9668-4FD52687B902}" srcId="{BF86884B-295A-4C02-98AF-9EA1354BF099}" destId="{0DC691E9-4F4C-497D-8A1D-8EA1A3ACDBE6}" srcOrd="2" destOrd="0" parTransId="{9023DC5A-5A11-4477-B4AB-9486CE8E948B}" sibTransId="{DF22D074-F5A3-44AB-8CCD-041058ACBC1A}"/>
    <dgm:cxn modelId="{A3886D77-F0CD-4C8D-B2FA-5EC2A5BFEFF0}" type="presOf" srcId="{874ED6F5-9C2D-4A84-A792-AD586D21DA24}" destId="{3510343B-E065-43E4-8B4E-5461A8D9FDD0}" srcOrd="0" destOrd="0" presId="urn:microsoft.com/office/officeart/2018/5/layout/IconCircleLabelList"/>
    <dgm:cxn modelId="{817FDB7E-E047-4787-A176-EEB5FCF0F267}" type="presOf" srcId="{37DEA041-3AAD-4785-9E17-DA4D9DA72B91}" destId="{F2A6873F-9805-4A67-A5A3-383B60AB9A0D}" srcOrd="0" destOrd="0" presId="urn:microsoft.com/office/officeart/2018/5/layout/IconCircleLabelList"/>
    <dgm:cxn modelId="{EBE287C0-6FC6-4CDD-AC8C-A61B644B5E28}" type="presOf" srcId="{0DC691E9-4F4C-497D-8A1D-8EA1A3ACDBE6}" destId="{AECB4124-DEC8-48B0-9F96-196DC49880F5}" srcOrd="0" destOrd="0" presId="urn:microsoft.com/office/officeart/2018/5/layout/IconCircleLabelList"/>
    <dgm:cxn modelId="{F3E45FD6-23B5-47BC-B2A6-E3C54CC0B936}" srcId="{BF86884B-295A-4C02-98AF-9EA1354BF099}" destId="{874ED6F5-9C2D-4A84-A792-AD586D21DA24}" srcOrd="4" destOrd="0" parTransId="{88985B29-25B5-4635-8B79-B7634D9CBA34}" sibTransId="{8CA1C24D-DF38-41D1-A650-121AE24CB430}"/>
    <dgm:cxn modelId="{A350A0D6-8FB9-476A-9EAB-735833021E7B}" srcId="{BF86884B-295A-4C02-98AF-9EA1354BF099}" destId="{37DEA041-3AAD-4785-9E17-DA4D9DA72B91}" srcOrd="3" destOrd="0" parTransId="{0E143E43-0C19-4E57-A847-9D2890B5F13A}" sibTransId="{4EFAD76C-DB45-459B-A795-5B1924D9A9CB}"/>
    <dgm:cxn modelId="{95E78CEB-7D2B-4540-BD36-F8C048482411}" type="presOf" srcId="{DB9CFAB4-B1D9-4626-931F-345E54AFA5BD}" destId="{56A1EF6D-EB25-4D9F-82C7-2915CA90E67D}" srcOrd="0" destOrd="0" presId="urn:microsoft.com/office/officeart/2018/5/layout/IconCircleLabelList"/>
    <dgm:cxn modelId="{208ED9EC-02F0-4F8F-BF4C-7AD0300D924E}" srcId="{BF86884B-295A-4C02-98AF-9EA1354BF099}" destId="{DB9CFAB4-B1D9-4626-931F-345E54AFA5BD}" srcOrd="0" destOrd="0" parTransId="{766A6C78-6938-4727-A703-E6DD770C1428}" sibTransId="{C897D3D4-9487-48F0-A0DB-77EE3AF42302}"/>
    <dgm:cxn modelId="{50B476E2-35A1-4DF4-9DA4-FF227B7963C3}" type="presParOf" srcId="{24845F65-36BD-4ACD-BBC6-AB126FBE8595}" destId="{5E39115F-6AE4-4BFA-905E-86547AAF80A2}" srcOrd="0" destOrd="0" presId="urn:microsoft.com/office/officeart/2018/5/layout/IconCircleLabelList"/>
    <dgm:cxn modelId="{2A0E11A2-5CE6-44CA-81A5-F282B5762A66}" type="presParOf" srcId="{5E39115F-6AE4-4BFA-905E-86547AAF80A2}" destId="{1DED3A09-F53F-42B6-B78B-8A2E0218DCA5}" srcOrd="0" destOrd="0" presId="urn:microsoft.com/office/officeart/2018/5/layout/IconCircleLabelList"/>
    <dgm:cxn modelId="{F792488B-E5BC-4550-B2C0-A72F2CE31C99}" type="presParOf" srcId="{5E39115F-6AE4-4BFA-905E-86547AAF80A2}" destId="{000C184F-93BF-4257-AF3E-52FAF6548099}" srcOrd="1" destOrd="0" presId="urn:microsoft.com/office/officeart/2018/5/layout/IconCircleLabelList"/>
    <dgm:cxn modelId="{987E29F9-5C74-436E-875B-1D0FD4A36BF2}" type="presParOf" srcId="{5E39115F-6AE4-4BFA-905E-86547AAF80A2}" destId="{BDFA5C34-7E87-402C-8207-1600133201EF}" srcOrd="2" destOrd="0" presId="urn:microsoft.com/office/officeart/2018/5/layout/IconCircleLabelList"/>
    <dgm:cxn modelId="{728A91FA-6C31-47DA-ADE1-2BCF039712E4}" type="presParOf" srcId="{5E39115F-6AE4-4BFA-905E-86547AAF80A2}" destId="{56A1EF6D-EB25-4D9F-82C7-2915CA90E67D}" srcOrd="3" destOrd="0" presId="urn:microsoft.com/office/officeart/2018/5/layout/IconCircleLabelList"/>
    <dgm:cxn modelId="{81CA9A03-A18E-4D76-8DDA-503F256DB926}" type="presParOf" srcId="{24845F65-36BD-4ACD-BBC6-AB126FBE8595}" destId="{F984B10A-7FA2-4E24-8FA0-1C63260B3669}" srcOrd="1" destOrd="0" presId="urn:microsoft.com/office/officeart/2018/5/layout/IconCircleLabelList"/>
    <dgm:cxn modelId="{0A570861-4E36-4E3D-A67A-EECC6712995C}" type="presParOf" srcId="{24845F65-36BD-4ACD-BBC6-AB126FBE8595}" destId="{F2B475EB-A6DB-4E63-820F-D07199D44859}" srcOrd="2" destOrd="0" presId="urn:microsoft.com/office/officeart/2018/5/layout/IconCircleLabelList"/>
    <dgm:cxn modelId="{E2A367B1-432C-4959-9D8F-71F0266A4B90}" type="presParOf" srcId="{F2B475EB-A6DB-4E63-820F-D07199D44859}" destId="{A065FD86-7EF6-40A0-9478-DC316747F8AB}" srcOrd="0" destOrd="0" presId="urn:microsoft.com/office/officeart/2018/5/layout/IconCircleLabelList"/>
    <dgm:cxn modelId="{248E6959-DE04-48B4-8AEA-B506D623CA29}" type="presParOf" srcId="{F2B475EB-A6DB-4E63-820F-D07199D44859}" destId="{19F6A713-FB35-4E18-A1E7-FB5D35233178}" srcOrd="1" destOrd="0" presId="urn:microsoft.com/office/officeart/2018/5/layout/IconCircleLabelList"/>
    <dgm:cxn modelId="{67D106BB-30C1-4550-BC02-449F086DFD66}" type="presParOf" srcId="{F2B475EB-A6DB-4E63-820F-D07199D44859}" destId="{15D9DABE-5519-432B-833D-57F00B77E609}" srcOrd="2" destOrd="0" presId="urn:microsoft.com/office/officeart/2018/5/layout/IconCircleLabelList"/>
    <dgm:cxn modelId="{C128E784-914E-4323-AB77-7F5F32C5E518}" type="presParOf" srcId="{F2B475EB-A6DB-4E63-820F-D07199D44859}" destId="{6034F3AF-F081-40AC-8352-820F2F49C31E}" srcOrd="3" destOrd="0" presId="urn:microsoft.com/office/officeart/2018/5/layout/IconCircleLabelList"/>
    <dgm:cxn modelId="{28EE9E17-2BC7-401A-B524-4E8E301336DF}" type="presParOf" srcId="{24845F65-36BD-4ACD-BBC6-AB126FBE8595}" destId="{AF288D3F-7A81-4F71-AC2C-308757E219DC}" srcOrd="3" destOrd="0" presId="urn:microsoft.com/office/officeart/2018/5/layout/IconCircleLabelList"/>
    <dgm:cxn modelId="{49AA513A-B7A5-458E-B748-E2D54C505AC1}" type="presParOf" srcId="{24845F65-36BD-4ACD-BBC6-AB126FBE8595}" destId="{661108F9-8C85-4552-84CD-FADC755D5CD6}" srcOrd="4" destOrd="0" presId="urn:microsoft.com/office/officeart/2018/5/layout/IconCircleLabelList"/>
    <dgm:cxn modelId="{FE572F53-9B74-4FCC-B862-0736C8D18370}" type="presParOf" srcId="{661108F9-8C85-4552-84CD-FADC755D5CD6}" destId="{6DC46B98-DD7F-4108-97D7-756247E179C3}" srcOrd="0" destOrd="0" presId="urn:microsoft.com/office/officeart/2018/5/layout/IconCircleLabelList"/>
    <dgm:cxn modelId="{8B406C12-2AF0-455F-B2A3-B4AB66388068}" type="presParOf" srcId="{661108F9-8C85-4552-84CD-FADC755D5CD6}" destId="{0D55E950-B346-44F3-BF0A-3F4496CEBD69}" srcOrd="1" destOrd="0" presId="urn:microsoft.com/office/officeart/2018/5/layout/IconCircleLabelList"/>
    <dgm:cxn modelId="{B154EC6C-5E1B-45D7-9E84-CD769BE485C7}" type="presParOf" srcId="{661108F9-8C85-4552-84CD-FADC755D5CD6}" destId="{02153E32-65C1-4663-9C35-5C19E257033F}" srcOrd="2" destOrd="0" presId="urn:microsoft.com/office/officeart/2018/5/layout/IconCircleLabelList"/>
    <dgm:cxn modelId="{4784EB9C-DBD1-48EF-BA3F-E004AD20FD5F}" type="presParOf" srcId="{661108F9-8C85-4552-84CD-FADC755D5CD6}" destId="{AECB4124-DEC8-48B0-9F96-196DC49880F5}" srcOrd="3" destOrd="0" presId="urn:microsoft.com/office/officeart/2018/5/layout/IconCircleLabelList"/>
    <dgm:cxn modelId="{27FC6372-95E4-4FE3-BA62-292C55929DE2}" type="presParOf" srcId="{24845F65-36BD-4ACD-BBC6-AB126FBE8595}" destId="{5AA7BD99-5351-4EEF-8CB4-3FBD364D3948}" srcOrd="5" destOrd="0" presId="urn:microsoft.com/office/officeart/2018/5/layout/IconCircleLabelList"/>
    <dgm:cxn modelId="{E387233B-4243-4238-93BE-059FE6375379}" type="presParOf" srcId="{24845F65-36BD-4ACD-BBC6-AB126FBE8595}" destId="{742D2C9C-2F28-40B1-8522-7A0C14DC1548}" srcOrd="6" destOrd="0" presId="urn:microsoft.com/office/officeart/2018/5/layout/IconCircleLabelList"/>
    <dgm:cxn modelId="{4A897CD8-84F9-4273-BAD2-64E5094D5A94}" type="presParOf" srcId="{742D2C9C-2F28-40B1-8522-7A0C14DC1548}" destId="{362CADCC-D059-4014-980E-F60BF99FF408}" srcOrd="0" destOrd="0" presId="urn:microsoft.com/office/officeart/2018/5/layout/IconCircleLabelList"/>
    <dgm:cxn modelId="{9D8D2D66-3089-46D2-9C80-B074ED4D1A08}" type="presParOf" srcId="{742D2C9C-2F28-40B1-8522-7A0C14DC1548}" destId="{8C2BD574-2A49-4577-BD30-D04B6531512D}" srcOrd="1" destOrd="0" presId="urn:microsoft.com/office/officeart/2018/5/layout/IconCircleLabelList"/>
    <dgm:cxn modelId="{30BF5FAB-D4F9-42CE-B17A-1259BFB844B9}" type="presParOf" srcId="{742D2C9C-2F28-40B1-8522-7A0C14DC1548}" destId="{B09ACF38-C820-4D2D-BC0A-55086B381C42}" srcOrd="2" destOrd="0" presId="urn:microsoft.com/office/officeart/2018/5/layout/IconCircleLabelList"/>
    <dgm:cxn modelId="{61D09C94-6719-4642-A22D-B728D79B92BF}" type="presParOf" srcId="{742D2C9C-2F28-40B1-8522-7A0C14DC1548}" destId="{F2A6873F-9805-4A67-A5A3-383B60AB9A0D}" srcOrd="3" destOrd="0" presId="urn:microsoft.com/office/officeart/2018/5/layout/IconCircleLabelList"/>
    <dgm:cxn modelId="{E33BEB90-77D5-4CE6-9012-CF0D4F01418C}" type="presParOf" srcId="{24845F65-36BD-4ACD-BBC6-AB126FBE8595}" destId="{F5B7456F-5C22-4A45-ABAA-4F5BE088C758}" srcOrd="7" destOrd="0" presId="urn:microsoft.com/office/officeart/2018/5/layout/IconCircleLabelList"/>
    <dgm:cxn modelId="{5D365CFE-DBEC-4AF0-9467-6B09A9971D1F}" type="presParOf" srcId="{24845F65-36BD-4ACD-BBC6-AB126FBE8595}" destId="{E692F3F4-A4F8-4566-98D6-CBCB025C83C2}" srcOrd="8" destOrd="0" presId="urn:microsoft.com/office/officeart/2018/5/layout/IconCircleLabelList"/>
    <dgm:cxn modelId="{2CE5787A-46FD-4B66-B995-D2FDF909DA16}" type="presParOf" srcId="{E692F3F4-A4F8-4566-98D6-CBCB025C83C2}" destId="{9FFD30A5-8B12-4279-B4E5-6C4AB6F17308}" srcOrd="0" destOrd="0" presId="urn:microsoft.com/office/officeart/2018/5/layout/IconCircleLabelList"/>
    <dgm:cxn modelId="{E3CD16BC-0B27-497E-8AEE-CF8FEE874DD2}" type="presParOf" srcId="{E692F3F4-A4F8-4566-98D6-CBCB025C83C2}" destId="{4E688D19-36BD-45F1-817C-C6C6EF511707}" srcOrd="1" destOrd="0" presId="urn:microsoft.com/office/officeart/2018/5/layout/IconCircleLabelList"/>
    <dgm:cxn modelId="{3EF6572C-5423-4FD3-A112-6A66D5973A2E}" type="presParOf" srcId="{E692F3F4-A4F8-4566-98D6-CBCB025C83C2}" destId="{C4D71951-C1C2-447E-B478-1C22B36C9559}" srcOrd="2" destOrd="0" presId="urn:microsoft.com/office/officeart/2018/5/layout/IconCircleLabelList"/>
    <dgm:cxn modelId="{7684D33B-377F-461D-A7E1-9913D716CBC6}" type="presParOf" srcId="{E692F3F4-A4F8-4566-98D6-CBCB025C83C2}" destId="{3510343B-E065-43E4-8B4E-5461A8D9FDD0}"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9F4E13-0246-46D0-A8E0-50384B753668}" type="doc">
      <dgm:prSet loTypeId="urn:microsoft.com/office/officeart/2008/layout/LinedList" loCatId="list" qsTypeId="urn:microsoft.com/office/officeart/2005/8/quickstyle/simple1" qsCatId="simple" csTypeId="urn:microsoft.com/office/officeart/2005/8/colors/accent3_2" csCatId="accent3"/>
      <dgm:spPr/>
      <dgm:t>
        <a:bodyPr/>
        <a:lstStyle/>
        <a:p>
          <a:endParaRPr lang="en-US"/>
        </a:p>
      </dgm:t>
    </dgm:pt>
    <dgm:pt modelId="{9615D2BE-2853-451E-AA82-083B9C2291C9}">
      <dgm:prSet/>
      <dgm:spPr/>
      <dgm:t>
        <a:bodyPr/>
        <a:lstStyle/>
        <a:p>
          <a:r>
            <a:rPr lang="en-GB"/>
            <a:t>Who has the main power within the account?</a:t>
          </a:r>
          <a:endParaRPr lang="en-US"/>
        </a:p>
      </dgm:t>
    </dgm:pt>
    <dgm:pt modelId="{748A8243-160E-4B4E-8D43-07058EE1E161}" type="parTrans" cxnId="{FAC9FB8F-314F-4ADF-8EA8-A60985F533EE}">
      <dgm:prSet/>
      <dgm:spPr/>
      <dgm:t>
        <a:bodyPr/>
        <a:lstStyle/>
        <a:p>
          <a:endParaRPr lang="en-US"/>
        </a:p>
      </dgm:t>
    </dgm:pt>
    <dgm:pt modelId="{0B1C041C-F224-48AA-B25B-56341A2E02D2}" type="sibTrans" cxnId="{FAC9FB8F-314F-4ADF-8EA8-A60985F533EE}">
      <dgm:prSet/>
      <dgm:spPr/>
      <dgm:t>
        <a:bodyPr/>
        <a:lstStyle/>
        <a:p>
          <a:endParaRPr lang="en-US"/>
        </a:p>
      </dgm:t>
    </dgm:pt>
    <dgm:pt modelId="{4F245148-8493-4D9E-ADD3-5CEFA9ED3B6A}">
      <dgm:prSet/>
      <dgm:spPr/>
      <dgm:t>
        <a:bodyPr/>
        <a:lstStyle/>
        <a:p>
          <a:r>
            <a:rPr lang="en-GB"/>
            <a:t>Who is/are the decision makers?</a:t>
          </a:r>
          <a:endParaRPr lang="en-US"/>
        </a:p>
      </dgm:t>
    </dgm:pt>
    <dgm:pt modelId="{E444096E-6705-4088-87EF-55068525AF4C}" type="parTrans" cxnId="{DC1D236A-55ED-40BD-A578-BD6A7D957BF7}">
      <dgm:prSet/>
      <dgm:spPr/>
      <dgm:t>
        <a:bodyPr/>
        <a:lstStyle/>
        <a:p>
          <a:endParaRPr lang="en-US"/>
        </a:p>
      </dgm:t>
    </dgm:pt>
    <dgm:pt modelId="{2E2AD76F-FBC3-4E2E-A924-C4DFBB342400}" type="sibTrans" cxnId="{DC1D236A-55ED-40BD-A578-BD6A7D957BF7}">
      <dgm:prSet/>
      <dgm:spPr/>
      <dgm:t>
        <a:bodyPr/>
        <a:lstStyle/>
        <a:p>
          <a:endParaRPr lang="en-US"/>
        </a:p>
      </dgm:t>
    </dgm:pt>
    <dgm:pt modelId="{D7823CBA-5B0E-45EF-9E05-D8DAF24CBF46}">
      <dgm:prSet/>
      <dgm:spPr/>
      <dgm:t>
        <a:bodyPr/>
        <a:lstStyle/>
        <a:p>
          <a:r>
            <a:rPr lang="en-GB"/>
            <a:t>Do you know what’s important to them?</a:t>
          </a:r>
          <a:endParaRPr lang="en-US"/>
        </a:p>
      </dgm:t>
    </dgm:pt>
    <dgm:pt modelId="{79E4923D-B87F-409F-BABD-CF81135D8049}" type="parTrans" cxnId="{E8E0044A-609F-490A-BF08-CADCAF65E237}">
      <dgm:prSet/>
      <dgm:spPr/>
      <dgm:t>
        <a:bodyPr/>
        <a:lstStyle/>
        <a:p>
          <a:endParaRPr lang="en-US"/>
        </a:p>
      </dgm:t>
    </dgm:pt>
    <dgm:pt modelId="{AC33058B-1032-4CD0-B45C-4C1CC90DD0C2}" type="sibTrans" cxnId="{E8E0044A-609F-490A-BF08-CADCAF65E237}">
      <dgm:prSet/>
      <dgm:spPr/>
      <dgm:t>
        <a:bodyPr/>
        <a:lstStyle/>
        <a:p>
          <a:endParaRPr lang="en-US"/>
        </a:p>
      </dgm:t>
    </dgm:pt>
    <dgm:pt modelId="{976EC7F2-8106-415C-BBD0-6A587997F5B6}">
      <dgm:prSet/>
      <dgm:spPr/>
      <dgm:t>
        <a:bodyPr/>
        <a:lstStyle/>
        <a:p>
          <a:r>
            <a:rPr lang="en-GB"/>
            <a:t>You may not be able to/need to get in front of the key decision maker but it helps to know who they are and what obstacles they may cause</a:t>
          </a:r>
          <a:endParaRPr lang="en-US"/>
        </a:p>
      </dgm:t>
    </dgm:pt>
    <dgm:pt modelId="{74059731-65D9-451C-8D53-B7817DF3EC61}" type="parTrans" cxnId="{9B1FE461-11C5-41D0-B19A-EFDBEFAF5A82}">
      <dgm:prSet/>
      <dgm:spPr/>
      <dgm:t>
        <a:bodyPr/>
        <a:lstStyle/>
        <a:p>
          <a:endParaRPr lang="en-US"/>
        </a:p>
      </dgm:t>
    </dgm:pt>
    <dgm:pt modelId="{99AD7A0C-CF53-4FE7-8317-BAA734A3DD1F}" type="sibTrans" cxnId="{9B1FE461-11C5-41D0-B19A-EFDBEFAF5A82}">
      <dgm:prSet/>
      <dgm:spPr/>
      <dgm:t>
        <a:bodyPr/>
        <a:lstStyle/>
        <a:p>
          <a:endParaRPr lang="en-US"/>
        </a:p>
      </dgm:t>
    </dgm:pt>
    <dgm:pt modelId="{41153F9B-64DD-468E-8066-E17CFE7600E6}" type="pres">
      <dgm:prSet presAssocID="{939F4E13-0246-46D0-A8E0-50384B753668}" presName="vert0" presStyleCnt="0">
        <dgm:presLayoutVars>
          <dgm:dir/>
          <dgm:animOne val="branch"/>
          <dgm:animLvl val="lvl"/>
        </dgm:presLayoutVars>
      </dgm:prSet>
      <dgm:spPr/>
    </dgm:pt>
    <dgm:pt modelId="{4A645C2B-F214-4302-824A-F9D23DF5133D}" type="pres">
      <dgm:prSet presAssocID="{9615D2BE-2853-451E-AA82-083B9C2291C9}" presName="thickLine" presStyleLbl="alignNode1" presStyleIdx="0" presStyleCnt="4"/>
      <dgm:spPr/>
    </dgm:pt>
    <dgm:pt modelId="{82126775-CFBD-43FB-93CA-1B1317BF3264}" type="pres">
      <dgm:prSet presAssocID="{9615D2BE-2853-451E-AA82-083B9C2291C9}" presName="horz1" presStyleCnt="0"/>
      <dgm:spPr/>
    </dgm:pt>
    <dgm:pt modelId="{63494375-B7D3-4DCD-8A13-AED1C57379A9}" type="pres">
      <dgm:prSet presAssocID="{9615D2BE-2853-451E-AA82-083B9C2291C9}" presName="tx1" presStyleLbl="revTx" presStyleIdx="0" presStyleCnt="4"/>
      <dgm:spPr/>
    </dgm:pt>
    <dgm:pt modelId="{240EA2F1-B669-43D9-9AD9-8153AEA0DACE}" type="pres">
      <dgm:prSet presAssocID="{9615D2BE-2853-451E-AA82-083B9C2291C9}" presName="vert1" presStyleCnt="0"/>
      <dgm:spPr/>
    </dgm:pt>
    <dgm:pt modelId="{4B3978E8-2F88-401D-8147-73849F2C5741}" type="pres">
      <dgm:prSet presAssocID="{4F245148-8493-4D9E-ADD3-5CEFA9ED3B6A}" presName="thickLine" presStyleLbl="alignNode1" presStyleIdx="1" presStyleCnt="4"/>
      <dgm:spPr/>
    </dgm:pt>
    <dgm:pt modelId="{7B798D26-256E-4BD2-B769-2295D032A9AB}" type="pres">
      <dgm:prSet presAssocID="{4F245148-8493-4D9E-ADD3-5CEFA9ED3B6A}" presName="horz1" presStyleCnt="0"/>
      <dgm:spPr/>
    </dgm:pt>
    <dgm:pt modelId="{1B71DEF3-0E58-4B4D-97EE-7C22BD23D802}" type="pres">
      <dgm:prSet presAssocID="{4F245148-8493-4D9E-ADD3-5CEFA9ED3B6A}" presName="tx1" presStyleLbl="revTx" presStyleIdx="1" presStyleCnt="4"/>
      <dgm:spPr/>
    </dgm:pt>
    <dgm:pt modelId="{056693F3-E5AE-413C-9011-55F25FA8B6AC}" type="pres">
      <dgm:prSet presAssocID="{4F245148-8493-4D9E-ADD3-5CEFA9ED3B6A}" presName="vert1" presStyleCnt="0"/>
      <dgm:spPr/>
    </dgm:pt>
    <dgm:pt modelId="{B03B655A-122A-4920-92AA-15EC664C00B2}" type="pres">
      <dgm:prSet presAssocID="{D7823CBA-5B0E-45EF-9E05-D8DAF24CBF46}" presName="thickLine" presStyleLbl="alignNode1" presStyleIdx="2" presStyleCnt="4"/>
      <dgm:spPr/>
    </dgm:pt>
    <dgm:pt modelId="{C874E595-AC29-4161-AF89-675C9141F2DD}" type="pres">
      <dgm:prSet presAssocID="{D7823CBA-5B0E-45EF-9E05-D8DAF24CBF46}" presName="horz1" presStyleCnt="0"/>
      <dgm:spPr/>
    </dgm:pt>
    <dgm:pt modelId="{00F22A1B-4A13-48B5-AB4A-32CD9EE6CDCA}" type="pres">
      <dgm:prSet presAssocID="{D7823CBA-5B0E-45EF-9E05-D8DAF24CBF46}" presName="tx1" presStyleLbl="revTx" presStyleIdx="2" presStyleCnt="4"/>
      <dgm:spPr/>
    </dgm:pt>
    <dgm:pt modelId="{854FCE0E-9C82-49C7-A3BA-4F1FCC4CAF85}" type="pres">
      <dgm:prSet presAssocID="{D7823CBA-5B0E-45EF-9E05-D8DAF24CBF46}" presName="vert1" presStyleCnt="0"/>
      <dgm:spPr/>
    </dgm:pt>
    <dgm:pt modelId="{730382D3-6AEE-4689-842B-5A9883195664}" type="pres">
      <dgm:prSet presAssocID="{976EC7F2-8106-415C-BBD0-6A587997F5B6}" presName="thickLine" presStyleLbl="alignNode1" presStyleIdx="3" presStyleCnt="4"/>
      <dgm:spPr/>
    </dgm:pt>
    <dgm:pt modelId="{D4DC29F5-F95E-4717-83B2-A8E8EA7540DF}" type="pres">
      <dgm:prSet presAssocID="{976EC7F2-8106-415C-BBD0-6A587997F5B6}" presName="horz1" presStyleCnt="0"/>
      <dgm:spPr/>
    </dgm:pt>
    <dgm:pt modelId="{E8932B44-05DF-49D9-91DB-27087A9105D8}" type="pres">
      <dgm:prSet presAssocID="{976EC7F2-8106-415C-BBD0-6A587997F5B6}" presName="tx1" presStyleLbl="revTx" presStyleIdx="3" presStyleCnt="4"/>
      <dgm:spPr/>
    </dgm:pt>
    <dgm:pt modelId="{54D33B77-04F6-4EF8-A25B-EE6F2224F93A}" type="pres">
      <dgm:prSet presAssocID="{976EC7F2-8106-415C-BBD0-6A587997F5B6}" presName="vert1" presStyleCnt="0"/>
      <dgm:spPr/>
    </dgm:pt>
  </dgm:ptLst>
  <dgm:cxnLst>
    <dgm:cxn modelId="{A0475500-3331-4936-9979-ED38B7D853CC}" type="presOf" srcId="{9615D2BE-2853-451E-AA82-083B9C2291C9}" destId="{63494375-B7D3-4DCD-8A13-AED1C57379A9}" srcOrd="0" destOrd="0" presId="urn:microsoft.com/office/officeart/2008/layout/LinedList"/>
    <dgm:cxn modelId="{9B1FE461-11C5-41D0-B19A-EFDBEFAF5A82}" srcId="{939F4E13-0246-46D0-A8E0-50384B753668}" destId="{976EC7F2-8106-415C-BBD0-6A587997F5B6}" srcOrd="3" destOrd="0" parTransId="{74059731-65D9-451C-8D53-B7817DF3EC61}" sibTransId="{99AD7A0C-CF53-4FE7-8317-BAA734A3DD1F}"/>
    <dgm:cxn modelId="{E8029962-DFBA-4C41-966A-469B0591AE34}" type="presOf" srcId="{D7823CBA-5B0E-45EF-9E05-D8DAF24CBF46}" destId="{00F22A1B-4A13-48B5-AB4A-32CD9EE6CDCA}" srcOrd="0" destOrd="0" presId="urn:microsoft.com/office/officeart/2008/layout/LinedList"/>
    <dgm:cxn modelId="{E8E0044A-609F-490A-BF08-CADCAF65E237}" srcId="{939F4E13-0246-46D0-A8E0-50384B753668}" destId="{D7823CBA-5B0E-45EF-9E05-D8DAF24CBF46}" srcOrd="2" destOrd="0" parTransId="{79E4923D-B87F-409F-BABD-CF81135D8049}" sibTransId="{AC33058B-1032-4CD0-B45C-4C1CC90DD0C2}"/>
    <dgm:cxn modelId="{DC1D236A-55ED-40BD-A578-BD6A7D957BF7}" srcId="{939F4E13-0246-46D0-A8E0-50384B753668}" destId="{4F245148-8493-4D9E-ADD3-5CEFA9ED3B6A}" srcOrd="1" destOrd="0" parTransId="{E444096E-6705-4088-87EF-55068525AF4C}" sibTransId="{2E2AD76F-FBC3-4E2E-A924-C4DFBB342400}"/>
    <dgm:cxn modelId="{967B3A71-BFF1-4AD0-AC29-925AE9D8459E}" type="presOf" srcId="{4F245148-8493-4D9E-ADD3-5CEFA9ED3B6A}" destId="{1B71DEF3-0E58-4B4D-97EE-7C22BD23D802}" srcOrd="0" destOrd="0" presId="urn:microsoft.com/office/officeart/2008/layout/LinedList"/>
    <dgm:cxn modelId="{14D6C354-3E92-49E7-84CF-E4998CDC7239}" type="presOf" srcId="{939F4E13-0246-46D0-A8E0-50384B753668}" destId="{41153F9B-64DD-468E-8066-E17CFE7600E6}" srcOrd="0" destOrd="0" presId="urn:microsoft.com/office/officeart/2008/layout/LinedList"/>
    <dgm:cxn modelId="{885B2987-07F2-412F-81B3-10E9DB76B528}" type="presOf" srcId="{976EC7F2-8106-415C-BBD0-6A587997F5B6}" destId="{E8932B44-05DF-49D9-91DB-27087A9105D8}" srcOrd="0" destOrd="0" presId="urn:microsoft.com/office/officeart/2008/layout/LinedList"/>
    <dgm:cxn modelId="{FAC9FB8F-314F-4ADF-8EA8-A60985F533EE}" srcId="{939F4E13-0246-46D0-A8E0-50384B753668}" destId="{9615D2BE-2853-451E-AA82-083B9C2291C9}" srcOrd="0" destOrd="0" parTransId="{748A8243-160E-4B4E-8D43-07058EE1E161}" sibTransId="{0B1C041C-F224-48AA-B25B-56341A2E02D2}"/>
    <dgm:cxn modelId="{0FC4BAB7-E08F-4B2A-B9C5-3FB3C4A55F54}" type="presParOf" srcId="{41153F9B-64DD-468E-8066-E17CFE7600E6}" destId="{4A645C2B-F214-4302-824A-F9D23DF5133D}" srcOrd="0" destOrd="0" presId="urn:microsoft.com/office/officeart/2008/layout/LinedList"/>
    <dgm:cxn modelId="{97D3C355-31B8-48C1-B52C-D4812BD53E1E}" type="presParOf" srcId="{41153F9B-64DD-468E-8066-E17CFE7600E6}" destId="{82126775-CFBD-43FB-93CA-1B1317BF3264}" srcOrd="1" destOrd="0" presId="urn:microsoft.com/office/officeart/2008/layout/LinedList"/>
    <dgm:cxn modelId="{701D2CF1-638E-4C0D-9751-728C48820E79}" type="presParOf" srcId="{82126775-CFBD-43FB-93CA-1B1317BF3264}" destId="{63494375-B7D3-4DCD-8A13-AED1C57379A9}" srcOrd="0" destOrd="0" presId="urn:microsoft.com/office/officeart/2008/layout/LinedList"/>
    <dgm:cxn modelId="{4731557A-B3A8-428B-9877-DE0BA4944D69}" type="presParOf" srcId="{82126775-CFBD-43FB-93CA-1B1317BF3264}" destId="{240EA2F1-B669-43D9-9AD9-8153AEA0DACE}" srcOrd="1" destOrd="0" presId="urn:microsoft.com/office/officeart/2008/layout/LinedList"/>
    <dgm:cxn modelId="{7DA412AE-82E0-440E-B252-0467290F4410}" type="presParOf" srcId="{41153F9B-64DD-468E-8066-E17CFE7600E6}" destId="{4B3978E8-2F88-401D-8147-73849F2C5741}" srcOrd="2" destOrd="0" presId="urn:microsoft.com/office/officeart/2008/layout/LinedList"/>
    <dgm:cxn modelId="{E2F989E0-A014-40AF-93C1-53B19AC443DF}" type="presParOf" srcId="{41153F9B-64DD-468E-8066-E17CFE7600E6}" destId="{7B798D26-256E-4BD2-B769-2295D032A9AB}" srcOrd="3" destOrd="0" presId="urn:microsoft.com/office/officeart/2008/layout/LinedList"/>
    <dgm:cxn modelId="{3CDE29D5-7758-49F6-B62E-9F087AA70B6B}" type="presParOf" srcId="{7B798D26-256E-4BD2-B769-2295D032A9AB}" destId="{1B71DEF3-0E58-4B4D-97EE-7C22BD23D802}" srcOrd="0" destOrd="0" presId="urn:microsoft.com/office/officeart/2008/layout/LinedList"/>
    <dgm:cxn modelId="{BD4EB5B6-8072-4ABD-853A-C960D92BEC5A}" type="presParOf" srcId="{7B798D26-256E-4BD2-B769-2295D032A9AB}" destId="{056693F3-E5AE-413C-9011-55F25FA8B6AC}" srcOrd="1" destOrd="0" presId="urn:microsoft.com/office/officeart/2008/layout/LinedList"/>
    <dgm:cxn modelId="{8094FE83-82E0-4EDE-AF1F-525D2ABF2BAB}" type="presParOf" srcId="{41153F9B-64DD-468E-8066-E17CFE7600E6}" destId="{B03B655A-122A-4920-92AA-15EC664C00B2}" srcOrd="4" destOrd="0" presId="urn:microsoft.com/office/officeart/2008/layout/LinedList"/>
    <dgm:cxn modelId="{01F20ABF-66BA-4004-ACB1-4C21F0615A21}" type="presParOf" srcId="{41153F9B-64DD-468E-8066-E17CFE7600E6}" destId="{C874E595-AC29-4161-AF89-675C9141F2DD}" srcOrd="5" destOrd="0" presId="urn:microsoft.com/office/officeart/2008/layout/LinedList"/>
    <dgm:cxn modelId="{7DB52858-FEF2-420E-916D-FFB854FF785F}" type="presParOf" srcId="{C874E595-AC29-4161-AF89-675C9141F2DD}" destId="{00F22A1B-4A13-48B5-AB4A-32CD9EE6CDCA}" srcOrd="0" destOrd="0" presId="urn:microsoft.com/office/officeart/2008/layout/LinedList"/>
    <dgm:cxn modelId="{62D3F67E-EEA9-4C84-86F0-36980D078DAB}" type="presParOf" srcId="{C874E595-AC29-4161-AF89-675C9141F2DD}" destId="{854FCE0E-9C82-49C7-A3BA-4F1FCC4CAF85}" srcOrd="1" destOrd="0" presId="urn:microsoft.com/office/officeart/2008/layout/LinedList"/>
    <dgm:cxn modelId="{4FBE7E2C-E3DF-4B6C-BD34-853513AB013F}" type="presParOf" srcId="{41153F9B-64DD-468E-8066-E17CFE7600E6}" destId="{730382D3-6AEE-4689-842B-5A9883195664}" srcOrd="6" destOrd="0" presId="urn:microsoft.com/office/officeart/2008/layout/LinedList"/>
    <dgm:cxn modelId="{A4EF438C-A866-43C8-90BF-0C921702D84E}" type="presParOf" srcId="{41153F9B-64DD-468E-8066-E17CFE7600E6}" destId="{D4DC29F5-F95E-4717-83B2-A8E8EA7540DF}" srcOrd="7" destOrd="0" presId="urn:microsoft.com/office/officeart/2008/layout/LinedList"/>
    <dgm:cxn modelId="{2E4A41C8-A319-4466-8C79-3C5DE9FB3151}" type="presParOf" srcId="{D4DC29F5-F95E-4717-83B2-A8E8EA7540DF}" destId="{E8932B44-05DF-49D9-91DB-27087A9105D8}" srcOrd="0" destOrd="0" presId="urn:microsoft.com/office/officeart/2008/layout/LinedList"/>
    <dgm:cxn modelId="{9F948251-ACFD-49D2-8B44-C01805E6C1B0}" type="presParOf" srcId="{D4DC29F5-F95E-4717-83B2-A8E8EA7540DF}" destId="{54D33B77-04F6-4EF8-A25B-EE6F2224F93A}"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C0A8D0-9BA4-4F19-9910-FE570D9215B6}" type="doc">
      <dgm:prSet loTypeId="urn:microsoft.com/office/officeart/2008/layout/LinedList" loCatId="list" qsTypeId="urn:microsoft.com/office/officeart/2005/8/quickstyle/simple1" qsCatId="simple" csTypeId="urn:microsoft.com/office/officeart/2005/8/colors/accent3_2" csCatId="accent3"/>
      <dgm:spPr/>
      <dgm:t>
        <a:bodyPr/>
        <a:lstStyle/>
        <a:p>
          <a:endParaRPr lang="en-US"/>
        </a:p>
      </dgm:t>
    </dgm:pt>
    <dgm:pt modelId="{48777962-F3E0-4966-9416-A4D7DDEB4794}">
      <dgm:prSet/>
      <dgm:spPr/>
      <dgm:t>
        <a:bodyPr/>
        <a:lstStyle/>
        <a:p>
          <a:r>
            <a:rPr lang="en-GB"/>
            <a:t>Are they dealing with any other recruiters?</a:t>
          </a:r>
          <a:endParaRPr lang="en-US"/>
        </a:p>
      </dgm:t>
    </dgm:pt>
    <dgm:pt modelId="{A28BDD69-361E-4E5F-84E1-89F8C1F85B4B}" type="parTrans" cxnId="{38D2B5DE-A13B-4E8B-A0CC-33F2FA4724F9}">
      <dgm:prSet/>
      <dgm:spPr/>
      <dgm:t>
        <a:bodyPr/>
        <a:lstStyle/>
        <a:p>
          <a:endParaRPr lang="en-US"/>
        </a:p>
      </dgm:t>
    </dgm:pt>
    <dgm:pt modelId="{B26D89B2-BED2-4DBE-AB96-7EE444FF26A2}" type="sibTrans" cxnId="{38D2B5DE-A13B-4E8B-A0CC-33F2FA4724F9}">
      <dgm:prSet/>
      <dgm:spPr/>
      <dgm:t>
        <a:bodyPr/>
        <a:lstStyle/>
        <a:p>
          <a:endParaRPr lang="en-US"/>
        </a:p>
      </dgm:t>
    </dgm:pt>
    <dgm:pt modelId="{77FDA2CD-8C1A-4FA3-9A27-0A24422EDDF4}">
      <dgm:prSet/>
      <dgm:spPr/>
      <dgm:t>
        <a:bodyPr/>
        <a:lstStyle/>
        <a:p>
          <a:r>
            <a:rPr lang="en-GB"/>
            <a:t>If so, do you know how much of the clients business the other recruiters have?</a:t>
          </a:r>
          <a:endParaRPr lang="en-US"/>
        </a:p>
      </dgm:t>
    </dgm:pt>
    <dgm:pt modelId="{9A563FB5-EC59-4B95-916D-7665998B7A08}" type="parTrans" cxnId="{A849AD9B-BE2A-4F75-B72B-F3D20C4C17A7}">
      <dgm:prSet/>
      <dgm:spPr/>
      <dgm:t>
        <a:bodyPr/>
        <a:lstStyle/>
        <a:p>
          <a:endParaRPr lang="en-US"/>
        </a:p>
      </dgm:t>
    </dgm:pt>
    <dgm:pt modelId="{D3B7A823-F19D-4326-A6FC-3D36DF04E1F2}" type="sibTrans" cxnId="{A849AD9B-BE2A-4F75-B72B-F3D20C4C17A7}">
      <dgm:prSet/>
      <dgm:spPr/>
      <dgm:t>
        <a:bodyPr/>
        <a:lstStyle/>
        <a:p>
          <a:endParaRPr lang="en-US"/>
        </a:p>
      </dgm:t>
    </dgm:pt>
    <dgm:pt modelId="{9C1A1630-A66A-4737-9AA5-C23DE0A94D65}">
      <dgm:prSet/>
      <dgm:spPr/>
      <dgm:t>
        <a:bodyPr/>
        <a:lstStyle/>
        <a:p>
          <a:r>
            <a:rPr lang="en-GB"/>
            <a:t>Are there any internal politics going on that might cause any problems?</a:t>
          </a:r>
          <a:endParaRPr lang="en-US"/>
        </a:p>
      </dgm:t>
    </dgm:pt>
    <dgm:pt modelId="{8427C694-CD54-4418-A33D-DE7032F05432}" type="parTrans" cxnId="{F0A3B8BB-7901-408A-898D-08BAC0C89AE5}">
      <dgm:prSet/>
      <dgm:spPr/>
      <dgm:t>
        <a:bodyPr/>
        <a:lstStyle/>
        <a:p>
          <a:endParaRPr lang="en-US"/>
        </a:p>
      </dgm:t>
    </dgm:pt>
    <dgm:pt modelId="{74864DFE-DD7D-4FFB-84EE-3E353775BFC4}" type="sibTrans" cxnId="{F0A3B8BB-7901-408A-898D-08BAC0C89AE5}">
      <dgm:prSet/>
      <dgm:spPr/>
      <dgm:t>
        <a:bodyPr/>
        <a:lstStyle/>
        <a:p>
          <a:endParaRPr lang="en-US"/>
        </a:p>
      </dgm:t>
    </dgm:pt>
    <dgm:pt modelId="{CAC80080-05A5-42C0-92BD-B47460F27F4E}">
      <dgm:prSet/>
      <dgm:spPr/>
      <dgm:t>
        <a:bodyPr/>
        <a:lstStyle/>
        <a:p>
          <a:r>
            <a:rPr lang="en-GB"/>
            <a:t>Sometimes there are multiple decision makers, all with different agenda’s</a:t>
          </a:r>
          <a:endParaRPr lang="en-US"/>
        </a:p>
      </dgm:t>
    </dgm:pt>
    <dgm:pt modelId="{9161BC5D-5B17-469A-BDD7-2A5F0D2454E6}" type="parTrans" cxnId="{1671B438-77BB-4D63-96A6-C99BE3673CC6}">
      <dgm:prSet/>
      <dgm:spPr/>
      <dgm:t>
        <a:bodyPr/>
        <a:lstStyle/>
        <a:p>
          <a:endParaRPr lang="en-US"/>
        </a:p>
      </dgm:t>
    </dgm:pt>
    <dgm:pt modelId="{117146AD-A6FA-4044-BE3B-31AD2B062FA5}" type="sibTrans" cxnId="{1671B438-77BB-4D63-96A6-C99BE3673CC6}">
      <dgm:prSet/>
      <dgm:spPr/>
      <dgm:t>
        <a:bodyPr/>
        <a:lstStyle/>
        <a:p>
          <a:endParaRPr lang="en-US"/>
        </a:p>
      </dgm:t>
    </dgm:pt>
    <dgm:pt modelId="{88C4A43E-3A44-4E6D-9503-F09822E3EE31}">
      <dgm:prSet/>
      <dgm:spPr/>
      <dgm:t>
        <a:bodyPr/>
        <a:lstStyle/>
        <a:p>
          <a:r>
            <a:rPr lang="en-GB"/>
            <a:t>By understanding the politics, you are better able to navigate the account and avoid treading on anyone’s toes</a:t>
          </a:r>
          <a:endParaRPr lang="en-US"/>
        </a:p>
      </dgm:t>
    </dgm:pt>
    <dgm:pt modelId="{B3F4715C-66A9-42E5-8474-8ECFCD413D80}" type="parTrans" cxnId="{346BE111-40F6-42BB-87D4-0127A1841811}">
      <dgm:prSet/>
      <dgm:spPr/>
      <dgm:t>
        <a:bodyPr/>
        <a:lstStyle/>
        <a:p>
          <a:endParaRPr lang="en-US"/>
        </a:p>
      </dgm:t>
    </dgm:pt>
    <dgm:pt modelId="{59E69B82-225B-4F95-A97E-1CC8F409FD53}" type="sibTrans" cxnId="{346BE111-40F6-42BB-87D4-0127A1841811}">
      <dgm:prSet/>
      <dgm:spPr/>
      <dgm:t>
        <a:bodyPr/>
        <a:lstStyle/>
        <a:p>
          <a:endParaRPr lang="en-US"/>
        </a:p>
      </dgm:t>
    </dgm:pt>
    <dgm:pt modelId="{480AADEA-10E7-4F1E-A66A-6765F1BDC2F9}" type="pres">
      <dgm:prSet presAssocID="{97C0A8D0-9BA4-4F19-9910-FE570D9215B6}" presName="vert0" presStyleCnt="0">
        <dgm:presLayoutVars>
          <dgm:dir/>
          <dgm:animOne val="branch"/>
          <dgm:animLvl val="lvl"/>
        </dgm:presLayoutVars>
      </dgm:prSet>
      <dgm:spPr/>
    </dgm:pt>
    <dgm:pt modelId="{596049CA-CCF7-4D51-81D5-EA96B6C94908}" type="pres">
      <dgm:prSet presAssocID="{48777962-F3E0-4966-9416-A4D7DDEB4794}" presName="thickLine" presStyleLbl="alignNode1" presStyleIdx="0" presStyleCnt="5"/>
      <dgm:spPr/>
    </dgm:pt>
    <dgm:pt modelId="{5CE91401-F8CE-4FC8-BE2A-43FC677FD02E}" type="pres">
      <dgm:prSet presAssocID="{48777962-F3E0-4966-9416-A4D7DDEB4794}" presName="horz1" presStyleCnt="0"/>
      <dgm:spPr/>
    </dgm:pt>
    <dgm:pt modelId="{768A28F8-3A47-4EBE-93B5-64CFAC4D57AE}" type="pres">
      <dgm:prSet presAssocID="{48777962-F3E0-4966-9416-A4D7DDEB4794}" presName="tx1" presStyleLbl="revTx" presStyleIdx="0" presStyleCnt="5"/>
      <dgm:spPr/>
    </dgm:pt>
    <dgm:pt modelId="{166C77B4-4566-4B36-89DF-786F374C418D}" type="pres">
      <dgm:prSet presAssocID="{48777962-F3E0-4966-9416-A4D7DDEB4794}" presName="vert1" presStyleCnt="0"/>
      <dgm:spPr/>
    </dgm:pt>
    <dgm:pt modelId="{EE74B8FE-47FF-4521-9717-920BF51EB1FA}" type="pres">
      <dgm:prSet presAssocID="{77FDA2CD-8C1A-4FA3-9A27-0A24422EDDF4}" presName="thickLine" presStyleLbl="alignNode1" presStyleIdx="1" presStyleCnt="5"/>
      <dgm:spPr/>
    </dgm:pt>
    <dgm:pt modelId="{51A5BA47-AF20-4732-85DF-8B6A3B3015DF}" type="pres">
      <dgm:prSet presAssocID="{77FDA2CD-8C1A-4FA3-9A27-0A24422EDDF4}" presName="horz1" presStyleCnt="0"/>
      <dgm:spPr/>
    </dgm:pt>
    <dgm:pt modelId="{D39DA30F-6416-4058-B847-C483DF9330E3}" type="pres">
      <dgm:prSet presAssocID="{77FDA2CD-8C1A-4FA3-9A27-0A24422EDDF4}" presName="tx1" presStyleLbl="revTx" presStyleIdx="1" presStyleCnt="5"/>
      <dgm:spPr/>
    </dgm:pt>
    <dgm:pt modelId="{3C50F7CB-2882-4102-92C4-F15F272D031B}" type="pres">
      <dgm:prSet presAssocID="{77FDA2CD-8C1A-4FA3-9A27-0A24422EDDF4}" presName="vert1" presStyleCnt="0"/>
      <dgm:spPr/>
    </dgm:pt>
    <dgm:pt modelId="{05012EBD-81AA-4077-AE6C-C1653804CE89}" type="pres">
      <dgm:prSet presAssocID="{9C1A1630-A66A-4737-9AA5-C23DE0A94D65}" presName="thickLine" presStyleLbl="alignNode1" presStyleIdx="2" presStyleCnt="5"/>
      <dgm:spPr/>
    </dgm:pt>
    <dgm:pt modelId="{A27EFD96-335A-4ED3-A767-0A42DF8C4CA3}" type="pres">
      <dgm:prSet presAssocID="{9C1A1630-A66A-4737-9AA5-C23DE0A94D65}" presName="horz1" presStyleCnt="0"/>
      <dgm:spPr/>
    </dgm:pt>
    <dgm:pt modelId="{8488705A-948B-4FE7-B6F6-179508441BFA}" type="pres">
      <dgm:prSet presAssocID="{9C1A1630-A66A-4737-9AA5-C23DE0A94D65}" presName="tx1" presStyleLbl="revTx" presStyleIdx="2" presStyleCnt="5"/>
      <dgm:spPr/>
    </dgm:pt>
    <dgm:pt modelId="{1E12864A-7075-4C08-A901-7234AE341696}" type="pres">
      <dgm:prSet presAssocID="{9C1A1630-A66A-4737-9AA5-C23DE0A94D65}" presName="vert1" presStyleCnt="0"/>
      <dgm:spPr/>
    </dgm:pt>
    <dgm:pt modelId="{6299C002-4B77-43DB-AB20-468344A3B428}" type="pres">
      <dgm:prSet presAssocID="{CAC80080-05A5-42C0-92BD-B47460F27F4E}" presName="thickLine" presStyleLbl="alignNode1" presStyleIdx="3" presStyleCnt="5"/>
      <dgm:spPr/>
    </dgm:pt>
    <dgm:pt modelId="{D9B7D866-2027-4EBE-A4C0-DBD64F0709E5}" type="pres">
      <dgm:prSet presAssocID="{CAC80080-05A5-42C0-92BD-B47460F27F4E}" presName="horz1" presStyleCnt="0"/>
      <dgm:spPr/>
    </dgm:pt>
    <dgm:pt modelId="{E2A17FA1-4A90-472F-A66E-E1929F79FD5D}" type="pres">
      <dgm:prSet presAssocID="{CAC80080-05A5-42C0-92BD-B47460F27F4E}" presName="tx1" presStyleLbl="revTx" presStyleIdx="3" presStyleCnt="5"/>
      <dgm:spPr/>
    </dgm:pt>
    <dgm:pt modelId="{4399CC27-645A-4CE2-8C52-1291AB69EA35}" type="pres">
      <dgm:prSet presAssocID="{CAC80080-05A5-42C0-92BD-B47460F27F4E}" presName="vert1" presStyleCnt="0"/>
      <dgm:spPr/>
    </dgm:pt>
    <dgm:pt modelId="{54834C23-0660-4C84-90AF-9DDD83B2114D}" type="pres">
      <dgm:prSet presAssocID="{88C4A43E-3A44-4E6D-9503-F09822E3EE31}" presName="thickLine" presStyleLbl="alignNode1" presStyleIdx="4" presStyleCnt="5"/>
      <dgm:spPr/>
    </dgm:pt>
    <dgm:pt modelId="{6846F4E9-499E-4949-B97A-C759299F23AF}" type="pres">
      <dgm:prSet presAssocID="{88C4A43E-3A44-4E6D-9503-F09822E3EE31}" presName="horz1" presStyleCnt="0"/>
      <dgm:spPr/>
    </dgm:pt>
    <dgm:pt modelId="{C4DF0BCD-721F-4CE7-A53B-40549222366F}" type="pres">
      <dgm:prSet presAssocID="{88C4A43E-3A44-4E6D-9503-F09822E3EE31}" presName="tx1" presStyleLbl="revTx" presStyleIdx="4" presStyleCnt="5"/>
      <dgm:spPr/>
    </dgm:pt>
    <dgm:pt modelId="{FABC5877-9A44-42F8-B0EE-8596582B0C42}" type="pres">
      <dgm:prSet presAssocID="{88C4A43E-3A44-4E6D-9503-F09822E3EE31}" presName="vert1" presStyleCnt="0"/>
      <dgm:spPr/>
    </dgm:pt>
  </dgm:ptLst>
  <dgm:cxnLst>
    <dgm:cxn modelId="{3253DF09-B495-4C24-BD0A-53DD41B41DBC}" type="presOf" srcId="{9C1A1630-A66A-4737-9AA5-C23DE0A94D65}" destId="{8488705A-948B-4FE7-B6F6-179508441BFA}" srcOrd="0" destOrd="0" presId="urn:microsoft.com/office/officeart/2008/layout/LinedList"/>
    <dgm:cxn modelId="{346BE111-40F6-42BB-87D4-0127A1841811}" srcId="{97C0A8D0-9BA4-4F19-9910-FE570D9215B6}" destId="{88C4A43E-3A44-4E6D-9503-F09822E3EE31}" srcOrd="4" destOrd="0" parTransId="{B3F4715C-66A9-42E5-8474-8ECFCD413D80}" sibTransId="{59E69B82-225B-4F95-A97E-1CC8F409FD53}"/>
    <dgm:cxn modelId="{C94B0721-1128-4190-A971-E9540FCA9647}" type="presOf" srcId="{CAC80080-05A5-42C0-92BD-B47460F27F4E}" destId="{E2A17FA1-4A90-472F-A66E-E1929F79FD5D}" srcOrd="0" destOrd="0" presId="urn:microsoft.com/office/officeart/2008/layout/LinedList"/>
    <dgm:cxn modelId="{BA9B1824-96C1-436E-904A-216EAFB64FBF}" type="presOf" srcId="{48777962-F3E0-4966-9416-A4D7DDEB4794}" destId="{768A28F8-3A47-4EBE-93B5-64CFAC4D57AE}" srcOrd="0" destOrd="0" presId="urn:microsoft.com/office/officeart/2008/layout/LinedList"/>
    <dgm:cxn modelId="{1671B438-77BB-4D63-96A6-C99BE3673CC6}" srcId="{97C0A8D0-9BA4-4F19-9910-FE570D9215B6}" destId="{CAC80080-05A5-42C0-92BD-B47460F27F4E}" srcOrd="3" destOrd="0" parTransId="{9161BC5D-5B17-469A-BDD7-2A5F0D2454E6}" sibTransId="{117146AD-A6FA-4044-BE3B-31AD2B062FA5}"/>
    <dgm:cxn modelId="{B044C889-8E70-4613-A32E-AABC44655A91}" type="presOf" srcId="{77FDA2CD-8C1A-4FA3-9A27-0A24422EDDF4}" destId="{D39DA30F-6416-4058-B847-C483DF9330E3}" srcOrd="0" destOrd="0" presId="urn:microsoft.com/office/officeart/2008/layout/LinedList"/>
    <dgm:cxn modelId="{8A3A988B-7078-48B5-A099-9762C7026B86}" type="presOf" srcId="{88C4A43E-3A44-4E6D-9503-F09822E3EE31}" destId="{C4DF0BCD-721F-4CE7-A53B-40549222366F}" srcOrd="0" destOrd="0" presId="urn:microsoft.com/office/officeart/2008/layout/LinedList"/>
    <dgm:cxn modelId="{04C6C88F-E68B-43E8-904E-057254F5E8D7}" type="presOf" srcId="{97C0A8D0-9BA4-4F19-9910-FE570D9215B6}" destId="{480AADEA-10E7-4F1E-A66A-6765F1BDC2F9}" srcOrd="0" destOrd="0" presId="urn:microsoft.com/office/officeart/2008/layout/LinedList"/>
    <dgm:cxn modelId="{A849AD9B-BE2A-4F75-B72B-F3D20C4C17A7}" srcId="{97C0A8D0-9BA4-4F19-9910-FE570D9215B6}" destId="{77FDA2CD-8C1A-4FA3-9A27-0A24422EDDF4}" srcOrd="1" destOrd="0" parTransId="{9A563FB5-EC59-4B95-916D-7665998B7A08}" sibTransId="{D3B7A823-F19D-4326-A6FC-3D36DF04E1F2}"/>
    <dgm:cxn modelId="{F0A3B8BB-7901-408A-898D-08BAC0C89AE5}" srcId="{97C0A8D0-9BA4-4F19-9910-FE570D9215B6}" destId="{9C1A1630-A66A-4737-9AA5-C23DE0A94D65}" srcOrd="2" destOrd="0" parTransId="{8427C694-CD54-4418-A33D-DE7032F05432}" sibTransId="{74864DFE-DD7D-4FFB-84EE-3E353775BFC4}"/>
    <dgm:cxn modelId="{38D2B5DE-A13B-4E8B-A0CC-33F2FA4724F9}" srcId="{97C0A8D0-9BA4-4F19-9910-FE570D9215B6}" destId="{48777962-F3E0-4966-9416-A4D7DDEB4794}" srcOrd="0" destOrd="0" parTransId="{A28BDD69-361E-4E5F-84E1-89F8C1F85B4B}" sibTransId="{B26D89B2-BED2-4DBE-AB96-7EE444FF26A2}"/>
    <dgm:cxn modelId="{10E26998-BDB0-47DE-A27C-E37B53058903}" type="presParOf" srcId="{480AADEA-10E7-4F1E-A66A-6765F1BDC2F9}" destId="{596049CA-CCF7-4D51-81D5-EA96B6C94908}" srcOrd="0" destOrd="0" presId="urn:microsoft.com/office/officeart/2008/layout/LinedList"/>
    <dgm:cxn modelId="{9D83ABC0-E692-4948-86A4-B7D872C784B4}" type="presParOf" srcId="{480AADEA-10E7-4F1E-A66A-6765F1BDC2F9}" destId="{5CE91401-F8CE-4FC8-BE2A-43FC677FD02E}" srcOrd="1" destOrd="0" presId="urn:microsoft.com/office/officeart/2008/layout/LinedList"/>
    <dgm:cxn modelId="{4C9B809A-F6CC-4104-AD24-A016E4CDB6A5}" type="presParOf" srcId="{5CE91401-F8CE-4FC8-BE2A-43FC677FD02E}" destId="{768A28F8-3A47-4EBE-93B5-64CFAC4D57AE}" srcOrd="0" destOrd="0" presId="urn:microsoft.com/office/officeart/2008/layout/LinedList"/>
    <dgm:cxn modelId="{31FE6168-A3C4-468B-BB26-A45EA08A04B9}" type="presParOf" srcId="{5CE91401-F8CE-4FC8-BE2A-43FC677FD02E}" destId="{166C77B4-4566-4B36-89DF-786F374C418D}" srcOrd="1" destOrd="0" presId="urn:microsoft.com/office/officeart/2008/layout/LinedList"/>
    <dgm:cxn modelId="{FA2CEE76-F6A8-4FDF-916E-48F3B0307703}" type="presParOf" srcId="{480AADEA-10E7-4F1E-A66A-6765F1BDC2F9}" destId="{EE74B8FE-47FF-4521-9717-920BF51EB1FA}" srcOrd="2" destOrd="0" presId="urn:microsoft.com/office/officeart/2008/layout/LinedList"/>
    <dgm:cxn modelId="{7D72A2E2-B8F3-4245-A342-8C42C5DCE817}" type="presParOf" srcId="{480AADEA-10E7-4F1E-A66A-6765F1BDC2F9}" destId="{51A5BA47-AF20-4732-85DF-8B6A3B3015DF}" srcOrd="3" destOrd="0" presId="urn:microsoft.com/office/officeart/2008/layout/LinedList"/>
    <dgm:cxn modelId="{C0F74D07-CCD9-4844-AC6F-B207401DD7F6}" type="presParOf" srcId="{51A5BA47-AF20-4732-85DF-8B6A3B3015DF}" destId="{D39DA30F-6416-4058-B847-C483DF9330E3}" srcOrd="0" destOrd="0" presId="urn:microsoft.com/office/officeart/2008/layout/LinedList"/>
    <dgm:cxn modelId="{D803ED21-9F79-4293-B924-F28B1F06CBFB}" type="presParOf" srcId="{51A5BA47-AF20-4732-85DF-8B6A3B3015DF}" destId="{3C50F7CB-2882-4102-92C4-F15F272D031B}" srcOrd="1" destOrd="0" presId="urn:microsoft.com/office/officeart/2008/layout/LinedList"/>
    <dgm:cxn modelId="{0ABFD332-EB8F-44F9-8C48-6B9921213DEC}" type="presParOf" srcId="{480AADEA-10E7-4F1E-A66A-6765F1BDC2F9}" destId="{05012EBD-81AA-4077-AE6C-C1653804CE89}" srcOrd="4" destOrd="0" presId="urn:microsoft.com/office/officeart/2008/layout/LinedList"/>
    <dgm:cxn modelId="{B0890B07-17C2-4C54-B0AF-BE8DFE740F34}" type="presParOf" srcId="{480AADEA-10E7-4F1E-A66A-6765F1BDC2F9}" destId="{A27EFD96-335A-4ED3-A767-0A42DF8C4CA3}" srcOrd="5" destOrd="0" presId="urn:microsoft.com/office/officeart/2008/layout/LinedList"/>
    <dgm:cxn modelId="{FE958A86-8560-4507-ACF9-E716341E866D}" type="presParOf" srcId="{A27EFD96-335A-4ED3-A767-0A42DF8C4CA3}" destId="{8488705A-948B-4FE7-B6F6-179508441BFA}" srcOrd="0" destOrd="0" presId="urn:microsoft.com/office/officeart/2008/layout/LinedList"/>
    <dgm:cxn modelId="{54CA5859-EA11-4D8B-85B6-CDBE947B9389}" type="presParOf" srcId="{A27EFD96-335A-4ED3-A767-0A42DF8C4CA3}" destId="{1E12864A-7075-4C08-A901-7234AE341696}" srcOrd="1" destOrd="0" presId="urn:microsoft.com/office/officeart/2008/layout/LinedList"/>
    <dgm:cxn modelId="{FF6383C4-8981-465D-A0F4-1E85A8ADC1A0}" type="presParOf" srcId="{480AADEA-10E7-4F1E-A66A-6765F1BDC2F9}" destId="{6299C002-4B77-43DB-AB20-468344A3B428}" srcOrd="6" destOrd="0" presId="urn:microsoft.com/office/officeart/2008/layout/LinedList"/>
    <dgm:cxn modelId="{68508AEE-6935-414E-8AC2-CEC5BBCAC9A7}" type="presParOf" srcId="{480AADEA-10E7-4F1E-A66A-6765F1BDC2F9}" destId="{D9B7D866-2027-4EBE-A4C0-DBD64F0709E5}" srcOrd="7" destOrd="0" presId="urn:microsoft.com/office/officeart/2008/layout/LinedList"/>
    <dgm:cxn modelId="{2F41D536-85E9-4E6C-9FE2-A53393AEB108}" type="presParOf" srcId="{D9B7D866-2027-4EBE-A4C0-DBD64F0709E5}" destId="{E2A17FA1-4A90-472F-A66E-E1929F79FD5D}" srcOrd="0" destOrd="0" presId="urn:microsoft.com/office/officeart/2008/layout/LinedList"/>
    <dgm:cxn modelId="{AEAEE21A-404B-4C59-89FE-1923798DA63F}" type="presParOf" srcId="{D9B7D866-2027-4EBE-A4C0-DBD64F0709E5}" destId="{4399CC27-645A-4CE2-8C52-1291AB69EA35}" srcOrd="1" destOrd="0" presId="urn:microsoft.com/office/officeart/2008/layout/LinedList"/>
    <dgm:cxn modelId="{E8BC78B6-193A-4680-8D9D-DFDD6A56125C}" type="presParOf" srcId="{480AADEA-10E7-4F1E-A66A-6765F1BDC2F9}" destId="{54834C23-0660-4C84-90AF-9DDD83B2114D}" srcOrd="8" destOrd="0" presId="urn:microsoft.com/office/officeart/2008/layout/LinedList"/>
    <dgm:cxn modelId="{6F5EB157-1753-4304-A23E-CABDD25F2C63}" type="presParOf" srcId="{480AADEA-10E7-4F1E-A66A-6765F1BDC2F9}" destId="{6846F4E9-499E-4949-B97A-C759299F23AF}" srcOrd="9" destOrd="0" presId="urn:microsoft.com/office/officeart/2008/layout/LinedList"/>
    <dgm:cxn modelId="{80B2ACA7-42AA-427D-9C6D-68C9A821B8B8}" type="presParOf" srcId="{6846F4E9-499E-4949-B97A-C759299F23AF}" destId="{C4DF0BCD-721F-4CE7-A53B-40549222366F}" srcOrd="0" destOrd="0" presId="urn:microsoft.com/office/officeart/2008/layout/LinedList"/>
    <dgm:cxn modelId="{E6A78C6D-D1A7-47A0-95C8-203230F57684}" type="presParOf" srcId="{6846F4E9-499E-4949-B97A-C759299F23AF}" destId="{FABC5877-9A44-42F8-B0EE-8596582B0C42}"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92A98C-0CC8-40E8-A9D4-3E0E32DD4833}" type="doc">
      <dgm:prSet loTypeId="urn:microsoft.com/office/officeart/2018/2/layout/IconVerticalSolidList" loCatId="icon" qsTypeId="urn:microsoft.com/office/officeart/2005/8/quickstyle/simple1" qsCatId="simple" csTypeId="urn:microsoft.com/office/officeart/2018/5/colors/Iconchunking_neutralbg_accent3_2" csCatId="accent3" phldr="1"/>
      <dgm:spPr/>
      <dgm:t>
        <a:bodyPr/>
        <a:lstStyle/>
        <a:p>
          <a:endParaRPr lang="en-US"/>
        </a:p>
      </dgm:t>
    </dgm:pt>
    <dgm:pt modelId="{3549DCE4-CD70-4401-8311-5B16CB925DF0}">
      <dgm:prSet/>
      <dgm:spPr/>
      <dgm:t>
        <a:bodyPr/>
        <a:lstStyle/>
        <a:p>
          <a:r>
            <a:rPr lang="en-GB"/>
            <a:t>What is their recruitment process?</a:t>
          </a:r>
          <a:endParaRPr lang="en-US"/>
        </a:p>
      </dgm:t>
    </dgm:pt>
    <dgm:pt modelId="{EBC20FC6-BA8B-4255-8410-0D2682E20548}" type="parTrans" cxnId="{64298745-9070-43D9-8AE6-040E072FBE9F}">
      <dgm:prSet/>
      <dgm:spPr/>
      <dgm:t>
        <a:bodyPr/>
        <a:lstStyle/>
        <a:p>
          <a:endParaRPr lang="en-US"/>
        </a:p>
      </dgm:t>
    </dgm:pt>
    <dgm:pt modelId="{AB78DF00-6308-4CE6-A5A2-2E3C17D1A9B3}" type="sibTrans" cxnId="{64298745-9070-43D9-8AE6-040E072FBE9F}">
      <dgm:prSet/>
      <dgm:spPr/>
      <dgm:t>
        <a:bodyPr/>
        <a:lstStyle/>
        <a:p>
          <a:endParaRPr lang="en-US"/>
        </a:p>
      </dgm:t>
    </dgm:pt>
    <dgm:pt modelId="{B4A04304-C5F0-4B12-B39E-9D36829C7C03}">
      <dgm:prSet/>
      <dgm:spPr/>
      <dgm:t>
        <a:bodyPr/>
        <a:lstStyle/>
        <a:p>
          <a:r>
            <a:rPr lang="en-GB"/>
            <a:t>From when a client says “yes, go ahead and recruit for me” to you getting paid by the client, how long does that usually take?</a:t>
          </a:r>
          <a:endParaRPr lang="en-US"/>
        </a:p>
      </dgm:t>
    </dgm:pt>
    <dgm:pt modelId="{1CBD8184-5F71-4E2B-8C6F-2CC158EEC938}" type="parTrans" cxnId="{0BD1762F-4827-4B1F-8FF6-BEEE44C94167}">
      <dgm:prSet/>
      <dgm:spPr/>
      <dgm:t>
        <a:bodyPr/>
        <a:lstStyle/>
        <a:p>
          <a:endParaRPr lang="en-US"/>
        </a:p>
      </dgm:t>
    </dgm:pt>
    <dgm:pt modelId="{CCE07C30-E38C-494B-8DA3-EAE5A6339DFA}" type="sibTrans" cxnId="{0BD1762F-4827-4B1F-8FF6-BEEE44C94167}">
      <dgm:prSet/>
      <dgm:spPr/>
      <dgm:t>
        <a:bodyPr/>
        <a:lstStyle/>
        <a:p>
          <a:endParaRPr lang="en-US"/>
        </a:p>
      </dgm:t>
    </dgm:pt>
    <dgm:pt modelId="{6FDB59DD-3747-4F97-88E0-8D5947330466}">
      <dgm:prSet/>
      <dgm:spPr/>
      <dgm:t>
        <a:bodyPr/>
        <a:lstStyle/>
        <a:p>
          <a:r>
            <a:rPr lang="en-GB"/>
            <a:t>What is the actual process? Purchase orders, contract, preferred supplier list?</a:t>
          </a:r>
          <a:endParaRPr lang="en-US"/>
        </a:p>
      </dgm:t>
    </dgm:pt>
    <dgm:pt modelId="{F025434D-CBB4-4108-A789-4D7B4D6D3CBC}" type="parTrans" cxnId="{D53949FD-A130-40DB-8FBB-E4766FDC502E}">
      <dgm:prSet/>
      <dgm:spPr/>
      <dgm:t>
        <a:bodyPr/>
        <a:lstStyle/>
        <a:p>
          <a:endParaRPr lang="en-US"/>
        </a:p>
      </dgm:t>
    </dgm:pt>
    <dgm:pt modelId="{DE7A3C59-F690-4312-97B3-02E4E474FA5C}" type="sibTrans" cxnId="{D53949FD-A130-40DB-8FBB-E4766FDC502E}">
      <dgm:prSet/>
      <dgm:spPr/>
      <dgm:t>
        <a:bodyPr/>
        <a:lstStyle/>
        <a:p>
          <a:endParaRPr lang="en-US"/>
        </a:p>
      </dgm:t>
    </dgm:pt>
    <dgm:pt modelId="{1F9494E3-1DFA-4A3E-92A6-D76E21BBEA0C}">
      <dgm:prSet/>
      <dgm:spPr/>
      <dgm:t>
        <a:bodyPr/>
        <a:lstStyle/>
        <a:p>
          <a:r>
            <a:rPr lang="en-GB"/>
            <a:t>Who needs to sign what?</a:t>
          </a:r>
          <a:endParaRPr lang="en-US"/>
        </a:p>
      </dgm:t>
    </dgm:pt>
    <dgm:pt modelId="{B1937D4F-606E-48EE-86D0-98DC3BA8C13A}" type="parTrans" cxnId="{23EFEBB9-7AEF-4A55-8EB9-EC617ECB9240}">
      <dgm:prSet/>
      <dgm:spPr/>
      <dgm:t>
        <a:bodyPr/>
        <a:lstStyle/>
        <a:p>
          <a:endParaRPr lang="en-US"/>
        </a:p>
      </dgm:t>
    </dgm:pt>
    <dgm:pt modelId="{9F1D2764-A7EC-4FA4-9C59-F102017410A1}" type="sibTrans" cxnId="{23EFEBB9-7AEF-4A55-8EB9-EC617ECB9240}">
      <dgm:prSet/>
      <dgm:spPr/>
      <dgm:t>
        <a:bodyPr/>
        <a:lstStyle/>
        <a:p>
          <a:endParaRPr lang="en-US"/>
        </a:p>
      </dgm:t>
    </dgm:pt>
    <dgm:pt modelId="{5D0F817F-1A37-4E2E-98FB-7684C91D4566}">
      <dgm:prSet/>
      <dgm:spPr/>
      <dgm:t>
        <a:bodyPr/>
        <a:lstStyle/>
        <a:p>
          <a:r>
            <a:rPr lang="en-GB"/>
            <a:t>Don’t let a lack of understanding of their internal processes be the one thing that holds up the recruitment process</a:t>
          </a:r>
          <a:endParaRPr lang="en-US"/>
        </a:p>
      </dgm:t>
    </dgm:pt>
    <dgm:pt modelId="{0DB882C1-9957-4E44-9508-4A430A13BA4E}" type="parTrans" cxnId="{A0B61F41-C24C-4D6A-AF98-63CBDE8C0038}">
      <dgm:prSet/>
      <dgm:spPr/>
      <dgm:t>
        <a:bodyPr/>
        <a:lstStyle/>
        <a:p>
          <a:endParaRPr lang="en-US"/>
        </a:p>
      </dgm:t>
    </dgm:pt>
    <dgm:pt modelId="{996B9DFE-A670-4E1D-9E38-DF5DBF0D4AEB}" type="sibTrans" cxnId="{A0B61F41-C24C-4D6A-AF98-63CBDE8C0038}">
      <dgm:prSet/>
      <dgm:spPr/>
      <dgm:t>
        <a:bodyPr/>
        <a:lstStyle/>
        <a:p>
          <a:endParaRPr lang="en-US"/>
        </a:p>
      </dgm:t>
    </dgm:pt>
    <dgm:pt modelId="{D92BEC95-E6EA-4E4A-B224-47E6543E0463}">
      <dgm:prSet/>
      <dgm:spPr/>
      <dgm:t>
        <a:bodyPr/>
        <a:lstStyle/>
        <a:p>
          <a:r>
            <a:rPr lang="en-GB"/>
            <a:t>If you don’t know, ask!</a:t>
          </a:r>
          <a:endParaRPr lang="en-US"/>
        </a:p>
      </dgm:t>
    </dgm:pt>
    <dgm:pt modelId="{8C7D06B0-ED22-40CA-AE75-4BBDA44AF024}" type="parTrans" cxnId="{D8FAB3C3-FEA1-424B-8E15-687C067C69D5}">
      <dgm:prSet/>
      <dgm:spPr/>
      <dgm:t>
        <a:bodyPr/>
        <a:lstStyle/>
        <a:p>
          <a:endParaRPr lang="en-US"/>
        </a:p>
      </dgm:t>
    </dgm:pt>
    <dgm:pt modelId="{209D8AA3-0A84-4EFC-BD29-EFA2355262F1}" type="sibTrans" cxnId="{D8FAB3C3-FEA1-424B-8E15-687C067C69D5}">
      <dgm:prSet/>
      <dgm:spPr/>
      <dgm:t>
        <a:bodyPr/>
        <a:lstStyle/>
        <a:p>
          <a:endParaRPr lang="en-US"/>
        </a:p>
      </dgm:t>
    </dgm:pt>
    <dgm:pt modelId="{882F4ABA-15F6-48EC-8485-94EC8C717EC0}" type="pres">
      <dgm:prSet presAssocID="{C492A98C-0CC8-40E8-A9D4-3E0E32DD4833}" presName="root" presStyleCnt="0">
        <dgm:presLayoutVars>
          <dgm:dir/>
          <dgm:resizeHandles val="exact"/>
        </dgm:presLayoutVars>
      </dgm:prSet>
      <dgm:spPr/>
    </dgm:pt>
    <dgm:pt modelId="{F0B5F3F3-181E-4B8C-9D7E-AD31828AA5E5}" type="pres">
      <dgm:prSet presAssocID="{3549DCE4-CD70-4401-8311-5B16CB925DF0}" presName="compNode" presStyleCnt="0"/>
      <dgm:spPr/>
    </dgm:pt>
    <dgm:pt modelId="{6FC02898-0957-47D9-B930-0CBB9F26C58E}" type="pres">
      <dgm:prSet presAssocID="{3549DCE4-CD70-4401-8311-5B16CB925DF0}" presName="bgRect" presStyleLbl="bgShp" presStyleIdx="0" presStyleCnt="6"/>
      <dgm:spPr/>
    </dgm:pt>
    <dgm:pt modelId="{6FDF1A50-970F-4A76-B690-1FEB92154D20}" type="pres">
      <dgm:prSet presAssocID="{3549DCE4-CD70-4401-8311-5B16CB925DF0}"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06F30194-BB89-4EF5-9E49-6C70FEE78C5E}" type="pres">
      <dgm:prSet presAssocID="{3549DCE4-CD70-4401-8311-5B16CB925DF0}" presName="spaceRect" presStyleCnt="0"/>
      <dgm:spPr/>
    </dgm:pt>
    <dgm:pt modelId="{478D197B-4574-449D-B549-F679969B14AA}" type="pres">
      <dgm:prSet presAssocID="{3549DCE4-CD70-4401-8311-5B16CB925DF0}" presName="parTx" presStyleLbl="revTx" presStyleIdx="0" presStyleCnt="6">
        <dgm:presLayoutVars>
          <dgm:chMax val="0"/>
          <dgm:chPref val="0"/>
        </dgm:presLayoutVars>
      </dgm:prSet>
      <dgm:spPr/>
    </dgm:pt>
    <dgm:pt modelId="{B005235E-1E83-456B-BC34-683B92D65D10}" type="pres">
      <dgm:prSet presAssocID="{AB78DF00-6308-4CE6-A5A2-2E3C17D1A9B3}" presName="sibTrans" presStyleCnt="0"/>
      <dgm:spPr/>
    </dgm:pt>
    <dgm:pt modelId="{7037F372-C50D-4920-9E1B-2726AF5C08FB}" type="pres">
      <dgm:prSet presAssocID="{B4A04304-C5F0-4B12-B39E-9D36829C7C03}" presName="compNode" presStyleCnt="0"/>
      <dgm:spPr/>
    </dgm:pt>
    <dgm:pt modelId="{D6138780-5636-4018-8FE7-B474BE39BC77}" type="pres">
      <dgm:prSet presAssocID="{B4A04304-C5F0-4B12-B39E-9D36829C7C03}" presName="bgRect" presStyleLbl="bgShp" presStyleIdx="1" presStyleCnt="6"/>
      <dgm:spPr/>
    </dgm:pt>
    <dgm:pt modelId="{8FC82FAF-4AFF-4585-A580-72E12CFE98DE}" type="pres">
      <dgm:prSet presAssocID="{B4A04304-C5F0-4B12-B39E-9D36829C7C03}"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C4D66FDB-30D9-495C-8B69-FF4CD3B88387}" type="pres">
      <dgm:prSet presAssocID="{B4A04304-C5F0-4B12-B39E-9D36829C7C03}" presName="spaceRect" presStyleCnt="0"/>
      <dgm:spPr/>
    </dgm:pt>
    <dgm:pt modelId="{D4080113-5410-4BDB-A5A0-347CFBD0F3A3}" type="pres">
      <dgm:prSet presAssocID="{B4A04304-C5F0-4B12-B39E-9D36829C7C03}" presName="parTx" presStyleLbl="revTx" presStyleIdx="1" presStyleCnt="6">
        <dgm:presLayoutVars>
          <dgm:chMax val="0"/>
          <dgm:chPref val="0"/>
        </dgm:presLayoutVars>
      </dgm:prSet>
      <dgm:spPr/>
    </dgm:pt>
    <dgm:pt modelId="{E1979F67-86D5-4E87-BD75-15167B8F666E}" type="pres">
      <dgm:prSet presAssocID="{CCE07C30-E38C-494B-8DA3-EAE5A6339DFA}" presName="sibTrans" presStyleCnt="0"/>
      <dgm:spPr/>
    </dgm:pt>
    <dgm:pt modelId="{E446B185-0178-4519-B3A0-0324D1243C85}" type="pres">
      <dgm:prSet presAssocID="{6FDB59DD-3747-4F97-88E0-8D5947330466}" presName="compNode" presStyleCnt="0"/>
      <dgm:spPr/>
    </dgm:pt>
    <dgm:pt modelId="{CD8CAA96-CD4A-465A-B4F6-EE61C5160C61}" type="pres">
      <dgm:prSet presAssocID="{6FDB59DD-3747-4F97-88E0-8D5947330466}" presName="bgRect" presStyleLbl="bgShp" presStyleIdx="2" presStyleCnt="6"/>
      <dgm:spPr/>
    </dgm:pt>
    <dgm:pt modelId="{DE5784C0-E33B-4B31-B94B-DEC76CC3306C}" type="pres">
      <dgm:prSet presAssocID="{6FDB59DD-3747-4F97-88E0-8D594733046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tract"/>
        </a:ext>
      </dgm:extLst>
    </dgm:pt>
    <dgm:pt modelId="{3778EF57-1D02-4BC6-962F-AC2F9BD7B414}" type="pres">
      <dgm:prSet presAssocID="{6FDB59DD-3747-4F97-88E0-8D5947330466}" presName="spaceRect" presStyleCnt="0"/>
      <dgm:spPr/>
    </dgm:pt>
    <dgm:pt modelId="{FF7A75C2-7948-494B-BADD-6C1D28B756DA}" type="pres">
      <dgm:prSet presAssocID="{6FDB59DD-3747-4F97-88E0-8D5947330466}" presName="parTx" presStyleLbl="revTx" presStyleIdx="2" presStyleCnt="6">
        <dgm:presLayoutVars>
          <dgm:chMax val="0"/>
          <dgm:chPref val="0"/>
        </dgm:presLayoutVars>
      </dgm:prSet>
      <dgm:spPr/>
    </dgm:pt>
    <dgm:pt modelId="{7B1DD9F4-26A9-4EFF-808A-3BB6C2689AFA}" type="pres">
      <dgm:prSet presAssocID="{DE7A3C59-F690-4312-97B3-02E4E474FA5C}" presName="sibTrans" presStyleCnt="0"/>
      <dgm:spPr/>
    </dgm:pt>
    <dgm:pt modelId="{39396D6E-B451-4658-835B-1716AFB12E90}" type="pres">
      <dgm:prSet presAssocID="{1F9494E3-1DFA-4A3E-92A6-D76E21BBEA0C}" presName="compNode" presStyleCnt="0"/>
      <dgm:spPr/>
    </dgm:pt>
    <dgm:pt modelId="{79219BE7-A1A9-48D4-85D1-F40B99B41A1D}" type="pres">
      <dgm:prSet presAssocID="{1F9494E3-1DFA-4A3E-92A6-D76E21BBEA0C}" presName="bgRect" presStyleLbl="bgShp" presStyleIdx="3" presStyleCnt="6"/>
      <dgm:spPr/>
    </dgm:pt>
    <dgm:pt modelId="{0E2BD9C8-D47D-4715-9EAD-AE0933F9FD5D}" type="pres">
      <dgm:prSet presAssocID="{1F9494E3-1DFA-4A3E-92A6-D76E21BBEA0C}"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ign Language"/>
        </a:ext>
      </dgm:extLst>
    </dgm:pt>
    <dgm:pt modelId="{70D7E873-7350-444E-8CEC-467CEDBAA049}" type="pres">
      <dgm:prSet presAssocID="{1F9494E3-1DFA-4A3E-92A6-D76E21BBEA0C}" presName="spaceRect" presStyleCnt="0"/>
      <dgm:spPr/>
    </dgm:pt>
    <dgm:pt modelId="{851E9D08-71CD-498A-A1D9-11CDF2C0CE0C}" type="pres">
      <dgm:prSet presAssocID="{1F9494E3-1DFA-4A3E-92A6-D76E21BBEA0C}" presName="parTx" presStyleLbl="revTx" presStyleIdx="3" presStyleCnt="6">
        <dgm:presLayoutVars>
          <dgm:chMax val="0"/>
          <dgm:chPref val="0"/>
        </dgm:presLayoutVars>
      </dgm:prSet>
      <dgm:spPr/>
    </dgm:pt>
    <dgm:pt modelId="{DA092576-AAFD-4972-A8FA-9807007E610C}" type="pres">
      <dgm:prSet presAssocID="{9F1D2764-A7EC-4FA4-9C59-F102017410A1}" presName="sibTrans" presStyleCnt="0"/>
      <dgm:spPr/>
    </dgm:pt>
    <dgm:pt modelId="{BC3B6231-AF08-4670-930C-A2724C2FA417}" type="pres">
      <dgm:prSet presAssocID="{5D0F817F-1A37-4E2E-98FB-7684C91D4566}" presName="compNode" presStyleCnt="0"/>
      <dgm:spPr/>
    </dgm:pt>
    <dgm:pt modelId="{03493FF9-043A-4674-A199-206FE6753B23}" type="pres">
      <dgm:prSet presAssocID="{5D0F817F-1A37-4E2E-98FB-7684C91D4566}" presName="bgRect" presStyleLbl="bgShp" presStyleIdx="4" presStyleCnt="6"/>
      <dgm:spPr/>
    </dgm:pt>
    <dgm:pt modelId="{8A7AB1CB-0503-459E-9466-FB419196B9D6}" type="pres">
      <dgm:prSet presAssocID="{5D0F817F-1A37-4E2E-98FB-7684C91D4566}"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Irritant"/>
        </a:ext>
      </dgm:extLst>
    </dgm:pt>
    <dgm:pt modelId="{6DB9CD14-1EF7-45B2-B176-EE310B93A56A}" type="pres">
      <dgm:prSet presAssocID="{5D0F817F-1A37-4E2E-98FB-7684C91D4566}" presName="spaceRect" presStyleCnt="0"/>
      <dgm:spPr/>
    </dgm:pt>
    <dgm:pt modelId="{947C98D7-E829-4A60-AB97-E1A164330971}" type="pres">
      <dgm:prSet presAssocID="{5D0F817F-1A37-4E2E-98FB-7684C91D4566}" presName="parTx" presStyleLbl="revTx" presStyleIdx="4" presStyleCnt="6">
        <dgm:presLayoutVars>
          <dgm:chMax val="0"/>
          <dgm:chPref val="0"/>
        </dgm:presLayoutVars>
      </dgm:prSet>
      <dgm:spPr/>
    </dgm:pt>
    <dgm:pt modelId="{CE6094FE-8518-4B5A-B043-9C9133A7B016}" type="pres">
      <dgm:prSet presAssocID="{996B9DFE-A670-4E1D-9E38-DF5DBF0D4AEB}" presName="sibTrans" presStyleCnt="0"/>
      <dgm:spPr/>
    </dgm:pt>
    <dgm:pt modelId="{B4973141-FF94-49A5-ADEC-59ADEDA0F6DD}" type="pres">
      <dgm:prSet presAssocID="{D92BEC95-E6EA-4E4A-B224-47E6543E0463}" presName="compNode" presStyleCnt="0"/>
      <dgm:spPr/>
    </dgm:pt>
    <dgm:pt modelId="{DC19ED50-5B33-484F-A439-E746D81C2CA8}" type="pres">
      <dgm:prSet presAssocID="{D92BEC95-E6EA-4E4A-B224-47E6543E0463}" presName="bgRect" presStyleLbl="bgShp" presStyleIdx="5" presStyleCnt="6"/>
      <dgm:spPr/>
    </dgm:pt>
    <dgm:pt modelId="{831B8C15-E9EA-485D-B27F-C422BF31DFEB}" type="pres">
      <dgm:prSet presAssocID="{D92BEC95-E6EA-4E4A-B224-47E6543E0463}"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onfused Person"/>
        </a:ext>
      </dgm:extLst>
    </dgm:pt>
    <dgm:pt modelId="{ED844A1C-D320-4183-B331-C1DE615A5304}" type="pres">
      <dgm:prSet presAssocID="{D92BEC95-E6EA-4E4A-B224-47E6543E0463}" presName="spaceRect" presStyleCnt="0"/>
      <dgm:spPr/>
    </dgm:pt>
    <dgm:pt modelId="{30CD32C6-E2BD-458A-A420-C3FF4E1B2FCA}" type="pres">
      <dgm:prSet presAssocID="{D92BEC95-E6EA-4E4A-B224-47E6543E0463}" presName="parTx" presStyleLbl="revTx" presStyleIdx="5" presStyleCnt="6">
        <dgm:presLayoutVars>
          <dgm:chMax val="0"/>
          <dgm:chPref val="0"/>
        </dgm:presLayoutVars>
      </dgm:prSet>
      <dgm:spPr/>
    </dgm:pt>
  </dgm:ptLst>
  <dgm:cxnLst>
    <dgm:cxn modelId="{0BD1762F-4827-4B1F-8FF6-BEEE44C94167}" srcId="{C492A98C-0CC8-40E8-A9D4-3E0E32DD4833}" destId="{B4A04304-C5F0-4B12-B39E-9D36829C7C03}" srcOrd="1" destOrd="0" parTransId="{1CBD8184-5F71-4E2B-8C6F-2CC158EEC938}" sibTransId="{CCE07C30-E38C-494B-8DA3-EAE5A6339DFA}"/>
    <dgm:cxn modelId="{A0B61F41-C24C-4D6A-AF98-63CBDE8C0038}" srcId="{C492A98C-0CC8-40E8-A9D4-3E0E32DD4833}" destId="{5D0F817F-1A37-4E2E-98FB-7684C91D4566}" srcOrd="4" destOrd="0" parTransId="{0DB882C1-9957-4E44-9508-4A430A13BA4E}" sibTransId="{996B9DFE-A670-4E1D-9E38-DF5DBF0D4AEB}"/>
    <dgm:cxn modelId="{64298745-9070-43D9-8AE6-040E072FBE9F}" srcId="{C492A98C-0CC8-40E8-A9D4-3E0E32DD4833}" destId="{3549DCE4-CD70-4401-8311-5B16CB925DF0}" srcOrd="0" destOrd="0" parTransId="{EBC20FC6-BA8B-4255-8410-0D2682E20548}" sibTransId="{AB78DF00-6308-4CE6-A5A2-2E3C17D1A9B3}"/>
    <dgm:cxn modelId="{BAE99266-253E-4F7F-A9FD-864062D0FBC1}" type="presOf" srcId="{1F9494E3-1DFA-4A3E-92A6-D76E21BBEA0C}" destId="{851E9D08-71CD-498A-A1D9-11CDF2C0CE0C}" srcOrd="0" destOrd="0" presId="urn:microsoft.com/office/officeart/2018/2/layout/IconVerticalSolidList"/>
    <dgm:cxn modelId="{C8CC3082-12DF-4BDC-BE2F-B804D853D22F}" type="presOf" srcId="{3549DCE4-CD70-4401-8311-5B16CB925DF0}" destId="{478D197B-4574-449D-B549-F679969B14AA}" srcOrd="0" destOrd="0" presId="urn:microsoft.com/office/officeart/2018/2/layout/IconVerticalSolidList"/>
    <dgm:cxn modelId="{2C474A9C-1E54-4809-B999-9CF266EB237E}" type="presOf" srcId="{D92BEC95-E6EA-4E4A-B224-47E6543E0463}" destId="{30CD32C6-E2BD-458A-A420-C3FF4E1B2FCA}" srcOrd="0" destOrd="0" presId="urn:microsoft.com/office/officeart/2018/2/layout/IconVerticalSolidList"/>
    <dgm:cxn modelId="{01B4F0A2-4062-4903-9805-BEFDF1E0192F}" type="presOf" srcId="{B4A04304-C5F0-4B12-B39E-9D36829C7C03}" destId="{D4080113-5410-4BDB-A5A0-347CFBD0F3A3}" srcOrd="0" destOrd="0" presId="urn:microsoft.com/office/officeart/2018/2/layout/IconVerticalSolidList"/>
    <dgm:cxn modelId="{FEA929A9-FEF6-4569-9EE9-872DE999863B}" type="presOf" srcId="{6FDB59DD-3747-4F97-88E0-8D5947330466}" destId="{FF7A75C2-7948-494B-BADD-6C1D28B756DA}" srcOrd="0" destOrd="0" presId="urn:microsoft.com/office/officeart/2018/2/layout/IconVerticalSolidList"/>
    <dgm:cxn modelId="{C00B9AB0-51AF-4FEA-8126-721F6AB99FED}" type="presOf" srcId="{5D0F817F-1A37-4E2E-98FB-7684C91D4566}" destId="{947C98D7-E829-4A60-AB97-E1A164330971}" srcOrd="0" destOrd="0" presId="urn:microsoft.com/office/officeart/2018/2/layout/IconVerticalSolidList"/>
    <dgm:cxn modelId="{EFC746B9-C89E-4241-B317-40AED3581E25}" type="presOf" srcId="{C492A98C-0CC8-40E8-A9D4-3E0E32DD4833}" destId="{882F4ABA-15F6-48EC-8485-94EC8C717EC0}" srcOrd="0" destOrd="0" presId="urn:microsoft.com/office/officeart/2018/2/layout/IconVerticalSolidList"/>
    <dgm:cxn modelId="{23EFEBB9-7AEF-4A55-8EB9-EC617ECB9240}" srcId="{C492A98C-0CC8-40E8-A9D4-3E0E32DD4833}" destId="{1F9494E3-1DFA-4A3E-92A6-D76E21BBEA0C}" srcOrd="3" destOrd="0" parTransId="{B1937D4F-606E-48EE-86D0-98DC3BA8C13A}" sibTransId="{9F1D2764-A7EC-4FA4-9C59-F102017410A1}"/>
    <dgm:cxn modelId="{D8FAB3C3-FEA1-424B-8E15-687C067C69D5}" srcId="{C492A98C-0CC8-40E8-A9D4-3E0E32DD4833}" destId="{D92BEC95-E6EA-4E4A-B224-47E6543E0463}" srcOrd="5" destOrd="0" parTransId="{8C7D06B0-ED22-40CA-AE75-4BBDA44AF024}" sibTransId="{209D8AA3-0A84-4EFC-BD29-EFA2355262F1}"/>
    <dgm:cxn modelId="{D53949FD-A130-40DB-8FBB-E4766FDC502E}" srcId="{C492A98C-0CC8-40E8-A9D4-3E0E32DD4833}" destId="{6FDB59DD-3747-4F97-88E0-8D5947330466}" srcOrd="2" destOrd="0" parTransId="{F025434D-CBB4-4108-A789-4D7B4D6D3CBC}" sibTransId="{DE7A3C59-F690-4312-97B3-02E4E474FA5C}"/>
    <dgm:cxn modelId="{22E833D9-B922-4297-B11D-3433CF37FFEB}" type="presParOf" srcId="{882F4ABA-15F6-48EC-8485-94EC8C717EC0}" destId="{F0B5F3F3-181E-4B8C-9D7E-AD31828AA5E5}" srcOrd="0" destOrd="0" presId="urn:microsoft.com/office/officeart/2018/2/layout/IconVerticalSolidList"/>
    <dgm:cxn modelId="{3947B473-9CD2-4393-9FD3-16A5CD99B4E8}" type="presParOf" srcId="{F0B5F3F3-181E-4B8C-9D7E-AD31828AA5E5}" destId="{6FC02898-0957-47D9-B930-0CBB9F26C58E}" srcOrd="0" destOrd="0" presId="urn:microsoft.com/office/officeart/2018/2/layout/IconVerticalSolidList"/>
    <dgm:cxn modelId="{30DDED7E-637B-470B-A819-A7F69576FB0D}" type="presParOf" srcId="{F0B5F3F3-181E-4B8C-9D7E-AD31828AA5E5}" destId="{6FDF1A50-970F-4A76-B690-1FEB92154D20}" srcOrd="1" destOrd="0" presId="urn:microsoft.com/office/officeart/2018/2/layout/IconVerticalSolidList"/>
    <dgm:cxn modelId="{2CE04488-6065-4025-894C-F6CC870E65F1}" type="presParOf" srcId="{F0B5F3F3-181E-4B8C-9D7E-AD31828AA5E5}" destId="{06F30194-BB89-4EF5-9E49-6C70FEE78C5E}" srcOrd="2" destOrd="0" presId="urn:microsoft.com/office/officeart/2018/2/layout/IconVerticalSolidList"/>
    <dgm:cxn modelId="{AFEF7CDD-A6E0-443A-9CBB-318A8C2D40E8}" type="presParOf" srcId="{F0B5F3F3-181E-4B8C-9D7E-AD31828AA5E5}" destId="{478D197B-4574-449D-B549-F679969B14AA}" srcOrd="3" destOrd="0" presId="urn:microsoft.com/office/officeart/2018/2/layout/IconVerticalSolidList"/>
    <dgm:cxn modelId="{001D645F-30EF-4E51-B229-C1A417BAC396}" type="presParOf" srcId="{882F4ABA-15F6-48EC-8485-94EC8C717EC0}" destId="{B005235E-1E83-456B-BC34-683B92D65D10}" srcOrd="1" destOrd="0" presId="urn:microsoft.com/office/officeart/2018/2/layout/IconVerticalSolidList"/>
    <dgm:cxn modelId="{22698C08-C823-460B-B7FB-DF03664BC51A}" type="presParOf" srcId="{882F4ABA-15F6-48EC-8485-94EC8C717EC0}" destId="{7037F372-C50D-4920-9E1B-2726AF5C08FB}" srcOrd="2" destOrd="0" presId="urn:microsoft.com/office/officeart/2018/2/layout/IconVerticalSolidList"/>
    <dgm:cxn modelId="{AD829544-BA58-495A-91A6-461156A88D83}" type="presParOf" srcId="{7037F372-C50D-4920-9E1B-2726AF5C08FB}" destId="{D6138780-5636-4018-8FE7-B474BE39BC77}" srcOrd="0" destOrd="0" presId="urn:microsoft.com/office/officeart/2018/2/layout/IconVerticalSolidList"/>
    <dgm:cxn modelId="{905F8A11-D0A4-4492-B204-F93E1A4DD574}" type="presParOf" srcId="{7037F372-C50D-4920-9E1B-2726AF5C08FB}" destId="{8FC82FAF-4AFF-4585-A580-72E12CFE98DE}" srcOrd="1" destOrd="0" presId="urn:microsoft.com/office/officeart/2018/2/layout/IconVerticalSolidList"/>
    <dgm:cxn modelId="{5BD4B47D-679F-46A6-991D-F7959ACFB25D}" type="presParOf" srcId="{7037F372-C50D-4920-9E1B-2726AF5C08FB}" destId="{C4D66FDB-30D9-495C-8B69-FF4CD3B88387}" srcOrd="2" destOrd="0" presId="urn:microsoft.com/office/officeart/2018/2/layout/IconVerticalSolidList"/>
    <dgm:cxn modelId="{A92C12A1-C9A4-4C12-B421-DBDF5777D758}" type="presParOf" srcId="{7037F372-C50D-4920-9E1B-2726AF5C08FB}" destId="{D4080113-5410-4BDB-A5A0-347CFBD0F3A3}" srcOrd="3" destOrd="0" presId="urn:microsoft.com/office/officeart/2018/2/layout/IconVerticalSolidList"/>
    <dgm:cxn modelId="{2B0EAD44-E712-4ABE-8935-46C2C30AEAC4}" type="presParOf" srcId="{882F4ABA-15F6-48EC-8485-94EC8C717EC0}" destId="{E1979F67-86D5-4E87-BD75-15167B8F666E}" srcOrd="3" destOrd="0" presId="urn:microsoft.com/office/officeart/2018/2/layout/IconVerticalSolidList"/>
    <dgm:cxn modelId="{2CCC44DF-9832-4D58-9A36-0146D3C9569E}" type="presParOf" srcId="{882F4ABA-15F6-48EC-8485-94EC8C717EC0}" destId="{E446B185-0178-4519-B3A0-0324D1243C85}" srcOrd="4" destOrd="0" presId="urn:microsoft.com/office/officeart/2018/2/layout/IconVerticalSolidList"/>
    <dgm:cxn modelId="{8587F5E5-70A2-486F-8F93-73EA0A3E0485}" type="presParOf" srcId="{E446B185-0178-4519-B3A0-0324D1243C85}" destId="{CD8CAA96-CD4A-465A-B4F6-EE61C5160C61}" srcOrd="0" destOrd="0" presId="urn:microsoft.com/office/officeart/2018/2/layout/IconVerticalSolidList"/>
    <dgm:cxn modelId="{5E868469-A2F6-4B73-8FFC-6D5B8E87DBDB}" type="presParOf" srcId="{E446B185-0178-4519-B3A0-0324D1243C85}" destId="{DE5784C0-E33B-4B31-B94B-DEC76CC3306C}" srcOrd="1" destOrd="0" presId="urn:microsoft.com/office/officeart/2018/2/layout/IconVerticalSolidList"/>
    <dgm:cxn modelId="{872B3CCD-88C1-48EF-889E-777D5751033B}" type="presParOf" srcId="{E446B185-0178-4519-B3A0-0324D1243C85}" destId="{3778EF57-1D02-4BC6-962F-AC2F9BD7B414}" srcOrd="2" destOrd="0" presId="urn:microsoft.com/office/officeart/2018/2/layout/IconVerticalSolidList"/>
    <dgm:cxn modelId="{8595B238-9647-4CDD-B6BD-3260467BF9A9}" type="presParOf" srcId="{E446B185-0178-4519-B3A0-0324D1243C85}" destId="{FF7A75C2-7948-494B-BADD-6C1D28B756DA}" srcOrd="3" destOrd="0" presId="urn:microsoft.com/office/officeart/2018/2/layout/IconVerticalSolidList"/>
    <dgm:cxn modelId="{20814570-4C90-4F2E-8F09-B75A5C6AB1CD}" type="presParOf" srcId="{882F4ABA-15F6-48EC-8485-94EC8C717EC0}" destId="{7B1DD9F4-26A9-4EFF-808A-3BB6C2689AFA}" srcOrd="5" destOrd="0" presId="urn:microsoft.com/office/officeart/2018/2/layout/IconVerticalSolidList"/>
    <dgm:cxn modelId="{771D7853-9F15-4529-B50E-873796BD84DF}" type="presParOf" srcId="{882F4ABA-15F6-48EC-8485-94EC8C717EC0}" destId="{39396D6E-B451-4658-835B-1716AFB12E90}" srcOrd="6" destOrd="0" presId="urn:microsoft.com/office/officeart/2018/2/layout/IconVerticalSolidList"/>
    <dgm:cxn modelId="{A299CADF-4A1C-41A9-B759-3ED03CB1379A}" type="presParOf" srcId="{39396D6E-B451-4658-835B-1716AFB12E90}" destId="{79219BE7-A1A9-48D4-85D1-F40B99B41A1D}" srcOrd="0" destOrd="0" presId="urn:microsoft.com/office/officeart/2018/2/layout/IconVerticalSolidList"/>
    <dgm:cxn modelId="{47EEFC09-A194-4401-BD0C-85F85A19F43D}" type="presParOf" srcId="{39396D6E-B451-4658-835B-1716AFB12E90}" destId="{0E2BD9C8-D47D-4715-9EAD-AE0933F9FD5D}" srcOrd="1" destOrd="0" presId="urn:microsoft.com/office/officeart/2018/2/layout/IconVerticalSolidList"/>
    <dgm:cxn modelId="{367C9EC7-2F2C-44C1-AE4E-16569AAFB964}" type="presParOf" srcId="{39396D6E-B451-4658-835B-1716AFB12E90}" destId="{70D7E873-7350-444E-8CEC-467CEDBAA049}" srcOrd="2" destOrd="0" presId="urn:microsoft.com/office/officeart/2018/2/layout/IconVerticalSolidList"/>
    <dgm:cxn modelId="{7FCEFC07-F8BC-4805-A6C6-4F0904ECD209}" type="presParOf" srcId="{39396D6E-B451-4658-835B-1716AFB12E90}" destId="{851E9D08-71CD-498A-A1D9-11CDF2C0CE0C}" srcOrd="3" destOrd="0" presId="urn:microsoft.com/office/officeart/2018/2/layout/IconVerticalSolidList"/>
    <dgm:cxn modelId="{F5B7B5D9-C6BE-4EA5-BF18-F7CAE5E04EE2}" type="presParOf" srcId="{882F4ABA-15F6-48EC-8485-94EC8C717EC0}" destId="{DA092576-AAFD-4972-A8FA-9807007E610C}" srcOrd="7" destOrd="0" presId="urn:microsoft.com/office/officeart/2018/2/layout/IconVerticalSolidList"/>
    <dgm:cxn modelId="{237EE750-7D92-419F-B222-3B1C353FD32A}" type="presParOf" srcId="{882F4ABA-15F6-48EC-8485-94EC8C717EC0}" destId="{BC3B6231-AF08-4670-930C-A2724C2FA417}" srcOrd="8" destOrd="0" presId="urn:microsoft.com/office/officeart/2018/2/layout/IconVerticalSolidList"/>
    <dgm:cxn modelId="{FE4625BE-BD46-4BE7-A8F7-DD198067DF03}" type="presParOf" srcId="{BC3B6231-AF08-4670-930C-A2724C2FA417}" destId="{03493FF9-043A-4674-A199-206FE6753B23}" srcOrd="0" destOrd="0" presId="urn:microsoft.com/office/officeart/2018/2/layout/IconVerticalSolidList"/>
    <dgm:cxn modelId="{F706AF3B-BBBA-48DA-8B4E-092AC8EE50F7}" type="presParOf" srcId="{BC3B6231-AF08-4670-930C-A2724C2FA417}" destId="{8A7AB1CB-0503-459E-9466-FB419196B9D6}" srcOrd="1" destOrd="0" presId="urn:microsoft.com/office/officeart/2018/2/layout/IconVerticalSolidList"/>
    <dgm:cxn modelId="{BE91A89D-A504-4DE9-A4EE-64E1D5800733}" type="presParOf" srcId="{BC3B6231-AF08-4670-930C-A2724C2FA417}" destId="{6DB9CD14-1EF7-45B2-B176-EE310B93A56A}" srcOrd="2" destOrd="0" presId="urn:microsoft.com/office/officeart/2018/2/layout/IconVerticalSolidList"/>
    <dgm:cxn modelId="{72AC73F8-08D3-440B-B618-E607042964B4}" type="presParOf" srcId="{BC3B6231-AF08-4670-930C-A2724C2FA417}" destId="{947C98D7-E829-4A60-AB97-E1A164330971}" srcOrd="3" destOrd="0" presId="urn:microsoft.com/office/officeart/2018/2/layout/IconVerticalSolidList"/>
    <dgm:cxn modelId="{4EA6EB8F-C513-4AB9-8D98-7E99107CF30C}" type="presParOf" srcId="{882F4ABA-15F6-48EC-8485-94EC8C717EC0}" destId="{CE6094FE-8518-4B5A-B043-9C9133A7B016}" srcOrd="9" destOrd="0" presId="urn:microsoft.com/office/officeart/2018/2/layout/IconVerticalSolidList"/>
    <dgm:cxn modelId="{98E60D80-EA34-48F1-B135-0465480032EB}" type="presParOf" srcId="{882F4ABA-15F6-48EC-8485-94EC8C717EC0}" destId="{B4973141-FF94-49A5-ADEC-59ADEDA0F6DD}" srcOrd="10" destOrd="0" presId="urn:microsoft.com/office/officeart/2018/2/layout/IconVerticalSolidList"/>
    <dgm:cxn modelId="{FD90B232-789E-4215-AA9B-261C6FE06726}" type="presParOf" srcId="{B4973141-FF94-49A5-ADEC-59ADEDA0F6DD}" destId="{DC19ED50-5B33-484F-A439-E746D81C2CA8}" srcOrd="0" destOrd="0" presId="urn:microsoft.com/office/officeart/2018/2/layout/IconVerticalSolidList"/>
    <dgm:cxn modelId="{1E1453E2-012F-4E78-87EB-699E2BB6172E}" type="presParOf" srcId="{B4973141-FF94-49A5-ADEC-59ADEDA0F6DD}" destId="{831B8C15-E9EA-485D-B27F-C422BF31DFEB}" srcOrd="1" destOrd="0" presId="urn:microsoft.com/office/officeart/2018/2/layout/IconVerticalSolidList"/>
    <dgm:cxn modelId="{BB5A27AC-4629-40FB-B33D-0C0811C81991}" type="presParOf" srcId="{B4973141-FF94-49A5-ADEC-59ADEDA0F6DD}" destId="{ED844A1C-D320-4183-B331-C1DE615A5304}" srcOrd="2" destOrd="0" presId="urn:microsoft.com/office/officeart/2018/2/layout/IconVerticalSolidList"/>
    <dgm:cxn modelId="{126127BE-2455-42CC-BBA2-A3046C413293}" type="presParOf" srcId="{B4973141-FF94-49A5-ADEC-59ADEDA0F6DD}" destId="{30CD32C6-E2BD-458A-A420-C3FF4E1B2FCA}"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BA152B-02FF-467C-8092-C11F458A61BE}"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en-US"/>
        </a:p>
      </dgm:t>
    </dgm:pt>
    <dgm:pt modelId="{47A74520-82E0-48EB-9C9A-0A992C66D664}">
      <dgm:prSet/>
      <dgm:spPr/>
      <dgm:t>
        <a:bodyPr/>
        <a:lstStyle/>
        <a:p>
          <a:pPr>
            <a:lnSpc>
              <a:spcPct val="100000"/>
            </a:lnSpc>
          </a:pPr>
          <a:r>
            <a:rPr lang="en-GB"/>
            <a:t>Complete a 7P wheel on an existing client</a:t>
          </a:r>
          <a:endParaRPr lang="en-US"/>
        </a:p>
      </dgm:t>
    </dgm:pt>
    <dgm:pt modelId="{C8481417-773C-43D6-9856-D93B5F6934BA}" type="parTrans" cxnId="{77CCC224-CACB-4B03-96F1-9877E5891FFF}">
      <dgm:prSet/>
      <dgm:spPr/>
      <dgm:t>
        <a:bodyPr/>
        <a:lstStyle/>
        <a:p>
          <a:endParaRPr lang="en-US"/>
        </a:p>
      </dgm:t>
    </dgm:pt>
    <dgm:pt modelId="{D01E4290-222F-449B-B9AF-115ECC1A819A}" type="sibTrans" cxnId="{77CCC224-CACB-4B03-96F1-9877E5891FFF}">
      <dgm:prSet/>
      <dgm:spPr/>
      <dgm:t>
        <a:bodyPr/>
        <a:lstStyle/>
        <a:p>
          <a:endParaRPr lang="en-US"/>
        </a:p>
      </dgm:t>
    </dgm:pt>
    <dgm:pt modelId="{6E77F545-0CBC-4B73-BE52-048821E704E8}">
      <dgm:prSet/>
      <dgm:spPr/>
      <dgm:t>
        <a:bodyPr/>
        <a:lstStyle/>
        <a:p>
          <a:pPr>
            <a:lnSpc>
              <a:spcPct val="100000"/>
            </a:lnSpc>
          </a:pPr>
          <a:r>
            <a:rPr lang="en-GB"/>
            <a:t>Example, if you are a 3 with your Promoter, what action do you need to take to increase it to a 5?</a:t>
          </a:r>
          <a:endParaRPr lang="en-US"/>
        </a:p>
      </dgm:t>
    </dgm:pt>
    <dgm:pt modelId="{0BD47B49-DD6D-4BA7-A4F1-77DA82C95CE5}" type="parTrans" cxnId="{909E1652-FCE7-4979-A8C1-E162A823E845}">
      <dgm:prSet/>
      <dgm:spPr/>
      <dgm:t>
        <a:bodyPr/>
        <a:lstStyle/>
        <a:p>
          <a:endParaRPr lang="en-US"/>
        </a:p>
      </dgm:t>
    </dgm:pt>
    <dgm:pt modelId="{78A6A1A1-4B34-409F-A187-747FC437C512}" type="sibTrans" cxnId="{909E1652-FCE7-4979-A8C1-E162A823E845}">
      <dgm:prSet/>
      <dgm:spPr/>
      <dgm:t>
        <a:bodyPr/>
        <a:lstStyle/>
        <a:p>
          <a:endParaRPr lang="en-US"/>
        </a:p>
      </dgm:t>
    </dgm:pt>
    <dgm:pt modelId="{03030085-58F4-4CC3-B99A-086A2E2E2035}">
      <dgm:prSet/>
      <dgm:spPr/>
      <dgm:t>
        <a:bodyPr/>
        <a:lstStyle/>
        <a:p>
          <a:pPr>
            <a:lnSpc>
              <a:spcPct val="100000"/>
            </a:lnSpc>
          </a:pPr>
          <a:r>
            <a:rPr lang="en-GB" dirty="0"/>
            <a:t>Look for small wins rather than huge leaps in score – remember it takes time to build a relationship</a:t>
          </a:r>
          <a:endParaRPr lang="en-US" dirty="0"/>
        </a:p>
      </dgm:t>
    </dgm:pt>
    <dgm:pt modelId="{925EBC81-2C57-4B8C-AF2A-1E4F2AAB84D2}" type="parTrans" cxnId="{495B8F34-8033-4A5F-BB53-366B63195D0F}">
      <dgm:prSet/>
      <dgm:spPr/>
      <dgm:t>
        <a:bodyPr/>
        <a:lstStyle/>
        <a:p>
          <a:endParaRPr lang="en-US"/>
        </a:p>
      </dgm:t>
    </dgm:pt>
    <dgm:pt modelId="{53116152-0C22-4D1A-BF2B-C450B20D63FC}" type="sibTrans" cxnId="{495B8F34-8033-4A5F-BB53-366B63195D0F}">
      <dgm:prSet/>
      <dgm:spPr/>
      <dgm:t>
        <a:bodyPr/>
        <a:lstStyle/>
        <a:p>
          <a:endParaRPr lang="en-US"/>
        </a:p>
      </dgm:t>
    </dgm:pt>
    <dgm:pt modelId="{7F0517E4-270B-4B86-B044-93BF630D239D}">
      <dgm:prSet/>
      <dgm:spPr/>
      <dgm:t>
        <a:bodyPr/>
        <a:lstStyle/>
        <a:p>
          <a:pPr>
            <a:lnSpc>
              <a:spcPct val="100000"/>
            </a:lnSpc>
          </a:pPr>
          <a:r>
            <a:rPr lang="en-GB"/>
            <a:t>Mark yourself honestly and for each P, write an action that you are going to take that will increase the score for each P</a:t>
          </a:r>
          <a:endParaRPr lang="en-US" dirty="0"/>
        </a:p>
      </dgm:t>
    </dgm:pt>
    <dgm:pt modelId="{6C5D6A54-8046-4F3F-B24E-78025427576B}" type="parTrans" cxnId="{E6D0544C-A37F-4C5E-BA30-BD597FA19A60}">
      <dgm:prSet/>
      <dgm:spPr/>
      <dgm:t>
        <a:bodyPr/>
        <a:lstStyle/>
        <a:p>
          <a:endParaRPr lang="en-GB"/>
        </a:p>
      </dgm:t>
    </dgm:pt>
    <dgm:pt modelId="{70A9B964-E93B-4F94-8E84-B441ACEE74C1}" type="sibTrans" cxnId="{E6D0544C-A37F-4C5E-BA30-BD597FA19A60}">
      <dgm:prSet/>
      <dgm:spPr/>
      <dgm:t>
        <a:bodyPr/>
        <a:lstStyle/>
        <a:p>
          <a:endParaRPr lang="en-GB"/>
        </a:p>
      </dgm:t>
    </dgm:pt>
    <dgm:pt modelId="{0D02FB40-3B08-44F0-BF40-4AE454744B7C}" type="pres">
      <dgm:prSet presAssocID="{52BA152B-02FF-467C-8092-C11F458A61BE}" presName="linear" presStyleCnt="0">
        <dgm:presLayoutVars>
          <dgm:animLvl val="lvl"/>
          <dgm:resizeHandles val="exact"/>
        </dgm:presLayoutVars>
      </dgm:prSet>
      <dgm:spPr/>
    </dgm:pt>
    <dgm:pt modelId="{EE7FD2EF-CAD1-45EE-9C42-1B10A21FEBF5}" type="pres">
      <dgm:prSet presAssocID="{47A74520-82E0-48EB-9C9A-0A992C66D664}" presName="parentText" presStyleLbl="node1" presStyleIdx="0" presStyleCnt="4">
        <dgm:presLayoutVars>
          <dgm:chMax val="0"/>
          <dgm:bulletEnabled val="1"/>
        </dgm:presLayoutVars>
      </dgm:prSet>
      <dgm:spPr/>
    </dgm:pt>
    <dgm:pt modelId="{E1540EEB-37AC-4E6E-88FE-347395389A9C}" type="pres">
      <dgm:prSet presAssocID="{D01E4290-222F-449B-B9AF-115ECC1A819A}" presName="spacer" presStyleCnt="0"/>
      <dgm:spPr/>
    </dgm:pt>
    <dgm:pt modelId="{94CD7D36-4FC7-49FD-AEAC-BDA995DD1D30}" type="pres">
      <dgm:prSet presAssocID="{7F0517E4-270B-4B86-B044-93BF630D239D}" presName="parentText" presStyleLbl="node1" presStyleIdx="1" presStyleCnt="4">
        <dgm:presLayoutVars>
          <dgm:chMax val="0"/>
          <dgm:bulletEnabled val="1"/>
        </dgm:presLayoutVars>
      </dgm:prSet>
      <dgm:spPr/>
    </dgm:pt>
    <dgm:pt modelId="{9A7BB471-4BC2-4271-B029-F3181DA2D8CB}" type="pres">
      <dgm:prSet presAssocID="{70A9B964-E93B-4F94-8E84-B441ACEE74C1}" presName="spacer" presStyleCnt="0"/>
      <dgm:spPr/>
    </dgm:pt>
    <dgm:pt modelId="{E9C63ACC-CA6F-4DA0-AAAB-B5569049F4A3}" type="pres">
      <dgm:prSet presAssocID="{6E77F545-0CBC-4B73-BE52-048821E704E8}" presName="parentText" presStyleLbl="node1" presStyleIdx="2" presStyleCnt="4">
        <dgm:presLayoutVars>
          <dgm:chMax val="0"/>
          <dgm:bulletEnabled val="1"/>
        </dgm:presLayoutVars>
      </dgm:prSet>
      <dgm:spPr/>
    </dgm:pt>
    <dgm:pt modelId="{B35FBBD9-9B6B-406A-BFCA-B7A60CF76211}" type="pres">
      <dgm:prSet presAssocID="{78A6A1A1-4B34-409F-A187-747FC437C512}" presName="spacer" presStyleCnt="0"/>
      <dgm:spPr/>
    </dgm:pt>
    <dgm:pt modelId="{A97DB31E-D914-47C6-8888-D7DE833F7A02}" type="pres">
      <dgm:prSet presAssocID="{03030085-58F4-4CC3-B99A-086A2E2E2035}" presName="parentText" presStyleLbl="node1" presStyleIdx="3" presStyleCnt="4">
        <dgm:presLayoutVars>
          <dgm:chMax val="0"/>
          <dgm:bulletEnabled val="1"/>
        </dgm:presLayoutVars>
      </dgm:prSet>
      <dgm:spPr/>
    </dgm:pt>
  </dgm:ptLst>
  <dgm:cxnLst>
    <dgm:cxn modelId="{29E6CA0E-4131-4EF9-B750-FB29339F1F87}" type="presOf" srcId="{03030085-58F4-4CC3-B99A-086A2E2E2035}" destId="{A97DB31E-D914-47C6-8888-D7DE833F7A02}" srcOrd="0" destOrd="0" presId="urn:microsoft.com/office/officeart/2005/8/layout/vList2"/>
    <dgm:cxn modelId="{0FBBE80E-CD78-4FB2-84F6-74845536083E}" type="presOf" srcId="{52BA152B-02FF-467C-8092-C11F458A61BE}" destId="{0D02FB40-3B08-44F0-BF40-4AE454744B7C}" srcOrd="0" destOrd="0" presId="urn:microsoft.com/office/officeart/2005/8/layout/vList2"/>
    <dgm:cxn modelId="{77CCC224-CACB-4B03-96F1-9877E5891FFF}" srcId="{52BA152B-02FF-467C-8092-C11F458A61BE}" destId="{47A74520-82E0-48EB-9C9A-0A992C66D664}" srcOrd="0" destOrd="0" parTransId="{C8481417-773C-43D6-9856-D93B5F6934BA}" sibTransId="{D01E4290-222F-449B-B9AF-115ECC1A819A}"/>
    <dgm:cxn modelId="{495B8F34-8033-4A5F-BB53-366B63195D0F}" srcId="{52BA152B-02FF-467C-8092-C11F458A61BE}" destId="{03030085-58F4-4CC3-B99A-086A2E2E2035}" srcOrd="3" destOrd="0" parTransId="{925EBC81-2C57-4B8C-AF2A-1E4F2AAB84D2}" sibTransId="{53116152-0C22-4D1A-BF2B-C450B20D63FC}"/>
    <dgm:cxn modelId="{E6D0544C-A37F-4C5E-BA30-BD597FA19A60}" srcId="{52BA152B-02FF-467C-8092-C11F458A61BE}" destId="{7F0517E4-270B-4B86-B044-93BF630D239D}" srcOrd="1" destOrd="0" parTransId="{6C5D6A54-8046-4F3F-B24E-78025427576B}" sibTransId="{70A9B964-E93B-4F94-8E84-B441ACEE74C1}"/>
    <dgm:cxn modelId="{26604C6D-D03C-4020-86E4-4E71907DA37F}" type="presOf" srcId="{6E77F545-0CBC-4B73-BE52-048821E704E8}" destId="{E9C63ACC-CA6F-4DA0-AAAB-B5569049F4A3}" srcOrd="0" destOrd="0" presId="urn:microsoft.com/office/officeart/2005/8/layout/vList2"/>
    <dgm:cxn modelId="{909E1652-FCE7-4979-A8C1-E162A823E845}" srcId="{52BA152B-02FF-467C-8092-C11F458A61BE}" destId="{6E77F545-0CBC-4B73-BE52-048821E704E8}" srcOrd="2" destOrd="0" parTransId="{0BD47B49-DD6D-4BA7-A4F1-77DA82C95CE5}" sibTransId="{78A6A1A1-4B34-409F-A187-747FC437C512}"/>
    <dgm:cxn modelId="{CC1883B4-1B8C-48CB-9A70-A94815A4AE5A}" type="presOf" srcId="{47A74520-82E0-48EB-9C9A-0A992C66D664}" destId="{EE7FD2EF-CAD1-45EE-9C42-1B10A21FEBF5}" srcOrd="0" destOrd="0" presId="urn:microsoft.com/office/officeart/2005/8/layout/vList2"/>
    <dgm:cxn modelId="{533DE1F8-F8B3-4142-A290-408A692694F4}" type="presOf" srcId="{7F0517E4-270B-4B86-B044-93BF630D239D}" destId="{94CD7D36-4FC7-49FD-AEAC-BDA995DD1D30}" srcOrd="0" destOrd="0" presId="urn:microsoft.com/office/officeart/2005/8/layout/vList2"/>
    <dgm:cxn modelId="{ADB05858-B65D-4132-9DC8-60D97053B704}" type="presParOf" srcId="{0D02FB40-3B08-44F0-BF40-4AE454744B7C}" destId="{EE7FD2EF-CAD1-45EE-9C42-1B10A21FEBF5}" srcOrd="0" destOrd="0" presId="urn:microsoft.com/office/officeart/2005/8/layout/vList2"/>
    <dgm:cxn modelId="{F1F096EF-A014-4B2E-A14E-1222A007402E}" type="presParOf" srcId="{0D02FB40-3B08-44F0-BF40-4AE454744B7C}" destId="{E1540EEB-37AC-4E6E-88FE-347395389A9C}" srcOrd="1" destOrd="0" presId="urn:microsoft.com/office/officeart/2005/8/layout/vList2"/>
    <dgm:cxn modelId="{4D8950D4-B197-472E-BC6F-E4AA7158AC70}" type="presParOf" srcId="{0D02FB40-3B08-44F0-BF40-4AE454744B7C}" destId="{94CD7D36-4FC7-49FD-AEAC-BDA995DD1D30}" srcOrd="2" destOrd="0" presId="urn:microsoft.com/office/officeart/2005/8/layout/vList2"/>
    <dgm:cxn modelId="{4ED674EF-32A7-4866-9D33-574050079C40}" type="presParOf" srcId="{0D02FB40-3B08-44F0-BF40-4AE454744B7C}" destId="{9A7BB471-4BC2-4271-B029-F3181DA2D8CB}" srcOrd="3" destOrd="0" presId="urn:microsoft.com/office/officeart/2005/8/layout/vList2"/>
    <dgm:cxn modelId="{B2DAB743-05E3-424F-ABE7-987B229C82C7}" type="presParOf" srcId="{0D02FB40-3B08-44F0-BF40-4AE454744B7C}" destId="{E9C63ACC-CA6F-4DA0-AAAB-B5569049F4A3}" srcOrd="4" destOrd="0" presId="urn:microsoft.com/office/officeart/2005/8/layout/vList2"/>
    <dgm:cxn modelId="{99909F06-6680-4693-8CD6-E2D9F33ECE54}" type="presParOf" srcId="{0D02FB40-3B08-44F0-BF40-4AE454744B7C}" destId="{B35FBBD9-9B6B-406A-BFCA-B7A60CF76211}" srcOrd="5" destOrd="0" presId="urn:microsoft.com/office/officeart/2005/8/layout/vList2"/>
    <dgm:cxn modelId="{9150C0A7-4711-48B2-9AD4-17DE6EB4775A}" type="presParOf" srcId="{0D02FB40-3B08-44F0-BF40-4AE454744B7C}" destId="{A97DB31E-D914-47C6-8888-D7DE833F7A02}"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ED3A09-F53F-42B6-B78B-8A2E0218DCA5}">
      <dsp:nvSpPr>
        <dsp:cNvPr id="0" name=""/>
        <dsp:cNvSpPr/>
      </dsp:nvSpPr>
      <dsp:spPr>
        <a:xfrm>
          <a:off x="586813" y="1650"/>
          <a:ext cx="869607" cy="86960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0C184F-93BF-4257-AF3E-52FAF6548099}">
      <dsp:nvSpPr>
        <dsp:cNvPr id="0" name=""/>
        <dsp:cNvSpPr/>
      </dsp:nvSpPr>
      <dsp:spPr>
        <a:xfrm>
          <a:off x="772139" y="186976"/>
          <a:ext cx="498955" cy="4989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A1EF6D-EB25-4D9F-82C7-2915CA90E67D}">
      <dsp:nvSpPr>
        <dsp:cNvPr id="0" name=""/>
        <dsp:cNvSpPr/>
      </dsp:nvSpPr>
      <dsp:spPr>
        <a:xfrm>
          <a:off x="308824" y="1142119"/>
          <a:ext cx="1425585" cy="855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a:t>How does the client measure success in their company?</a:t>
          </a:r>
          <a:endParaRPr lang="en-US" sz="1100" kern="1200"/>
        </a:p>
      </dsp:txBody>
      <dsp:txXfrm>
        <a:off x="308824" y="1142119"/>
        <a:ext cx="1425585" cy="855351"/>
      </dsp:txXfrm>
    </dsp:sp>
    <dsp:sp modelId="{A065FD86-7EF6-40A0-9478-DC316747F8AB}">
      <dsp:nvSpPr>
        <dsp:cNvPr id="0" name=""/>
        <dsp:cNvSpPr/>
      </dsp:nvSpPr>
      <dsp:spPr>
        <a:xfrm>
          <a:off x="2261876" y="1650"/>
          <a:ext cx="869607" cy="86960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F6A713-FB35-4E18-A1E7-FB5D35233178}">
      <dsp:nvSpPr>
        <dsp:cNvPr id="0" name=""/>
        <dsp:cNvSpPr/>
      </dsp:nvSpPr>
      <dsp:spPr>
        <a:xfrm>
          <a:off x="2447202" y="186976"/>
          <a:ext cx="498955" cy="4989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34F3AF-F081-40AC-8352-820F2F49C31E}">
      <dsp:nvSpPr>
        <dsp:cNvPr id="0" name=""/>
        <dsp:cNvSpPr/>
      </dsp:nvSpPr>
      <dsp:spPr>
        <a:xfrm>
          <a:off x="1983887" y="1142119"/>
          <a:ext cx="1425585" cy="855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a:t>Is it just revenue or are there other measures?</a:t>
          </a:r>
          <a:endParaRPr lang="en-US" sz="1100" kern="1200"/>
        </a:p>
      </dsp:txBody>
      <dsp:txXfrm>
        <a:off x="1983887" y="1142119"/>
        <a:ext cx="1425585" cy="855351"/>
      </dsp:txXfrm>
    </dsp:sp>
    <dsp:sp modelId="{6DC46B98-DD7F-4108-97D7-756247E179C3}">
      <dsp:nvSpPr>
        <dsp:cNvPr id="0" name=""/>
        <dsp:cNvSpPr/>
      </dsp:nvSpPr>
      <dsp:spPr>
        <a:xfrm>
          <a:off x="3936940" y="1650"/>
          <a:ext cx="869607" cy="86960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55E950-B346-44F3-BF0A-3F4496CEBD69}">
      <dsp:nvSpPr>
        <dsp:cNvPr id="0" name=""/>
        <dsp:cNvSpPr/>
      </dsp:nvSpPr>
      <dsp:spPr>
        <a:xfrm>
          <a:off x="4122266" y="186976"/>
          <a:ext cx="498955" cy="4989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CB4124-DEC8-48B0-9F96-196DC49880F5}">
      <dsp:nvSpPr>
        <dsp:cNvPr id="0" name=""/>
        <dsp:cNvSpPr/>
      </dsp:nvSpPr>
      <dsp:spPr>
        <a:xfrm>
          <a:off x="3658951" y="1142119"/>
          <a:ext cx="1425585" cy="855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a:t>How can you help the client in a way that directly links to how they measure success?</a:t>
          </a:r>
          <a:endParaRPr lang="en-US" sz="1100" kern="1200"/>
        </a:p>
      </dsp:txBody>
      <dsp:txXfrm>
        <a:off x="3658951" y="1142119"/>
        <a:ext cx="1425585" cy="855351"/>
      </dsp:txXfrm>
    </dsp:sp>
    <dsp:sp modelId="{362CADCC-D059-4014-980E-F60BF99FF408}">
      <dsp:nvSpPr>
        <dsp:cNvPr id="0" name=""/>
        <dsp:cNvSpPr/>
      </dsp:nvSpPr>
      <dsp:spPr>
        <a:xfrm>
          <a:off x="1424345" y="2353867"/>
          <a:ext cx="869607" cy="86960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2BD574-2A49-4577-BD30-D04B6531512D}">
      <dsp:nvSpPr>
        <dsp:cNvPr id="0" name=""/>
        <dsp:cNvSpPr/>
      </dsp:nvSpPr>
      <dsp:spPr>
        <a:xfrm>
          <a:off x="1609671" y="2539193"/>
          <a:ext cx="498955" cy="4989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A6873F-9805-4A67-A5A3-383B60AB9A0D}">
      <dsp:nvSpPr>
        <dsp:cNvPr id="0" name=""/>
        <dsp:cNvSpPr/>
      </dsp:nvSpPr>
      <dsp:spPr>
        <a:xfrm>
          <a:off x="1146355" y="3494335"/>
          <a:ext cx="1425585" cy="855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a:t>Example – if one of the company’s targets is to lower attrition, can you add value to that by helping them find people that are the right for the business?</a:t>
          </a:r>
          <a:endParaRPr lang="en-US" sz="1100" kern="1200"/>
        </a:p>
      </dsp:txBody>
      <dsp:txXfrm>
        <a:off x="1146355" y="3494335"/>
        <a:ext cx="1425585" cy="855351"/>
      </dsp:txXfrm>
    </dsp:sp>
    <dsp:sp modelId="{9FFD30A5-8B12-4279-B4E5-6C4AB6F17308}">
      <dsp:nvSpPr>
        <dsp:cNvPr id="0" name=""/>
        <dsp:cNvSpPr/>
      </dsp:nvSpPr>
      <dsp:spPr>
        <a:xfrm>
          <a:off x="3099408" y="2353867"/>
          <a:ext cx="869607" cy="86960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688D19-36BD-45F1-817C-C6C6EF511707}">
      <dsp:nvSpPr>
        <dsp:cNvPr id="0" name=""/>
        <dsp:cNvSpPr/>
      </dsp:nvSpPr>
      <dsp:spPr>
        <a:xfrm>
          <a:off x="3284734" y="2539193"/>
          <a:ext cx="498955" cy="49895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10343B-E065-43E4-8B4E-5461A8D9FDD0}">
      <dsp:nvSpPr>
        <dsp:cNvPr id="0" name=""/>
        <dsp:cNvSpPr/>
      </dsp:nvSpPr>
      <dsp:spPr>
        <a:xfrm>
          <a:off x="2821419" y="3494335"/>
          <a:ext cx="1425585" cy="855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a:t>How can you personally add value to the client’s business?</a:t>
          </a:r>
          <a:endParaRPr lang="en-US" sz="1100" kern="1200"/>
        </a:p>
      </dsp:txBody>
      <dsp:txXfrm>
        <a:off x="2821419" y="3494335"/>
        <a:ext cx="1425585" cy="8553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45C2B-F214-4302-824A-F9D23DF5133D}">
      <dsp:nvSpPr>
        <dsp:cNvPr id="0" name=""/>
        <dsp:cNvSpPr/>
      </dsp:nvSpPr>
      <dsp:spPr>
        <a:xfrm>
          <a:off x="0" y="0"/>
          <a:ext cx="5393361"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494375-B7D3-4DCD-8A13-AED1C57379A9}">
      <dsp:nvSpPr>
        <dsp:cNvPr id="0" name=""/>
        <dsp:cNvSpPr/>
      </dsp:nvSpPr>
      <dsp:spPr>
        <a:xfrm>
          <a:off x="0" y="0"/>
          <a:ext cx="5393361"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Who has the main power within the account?</a:t>
          </a:r>
          <a:endParaRPr lang="en-US" sz="2100" kern="1200"/>
        </a:p>
      </dsp:txBody>
      <dsp:txXfrm>
        <a:off x="0" y="0"/>
        <a:ext cx="5393361" cy="1087834"/>
      </dsp:txXfrm>
    </dsp:sp>
    <dsp:sp modelId="{4B3978E8-2F88-401D-8147-73849F2C5741}">
      <dsp:nvSpPr>
        <dsp:cNvPr id="0" name=""/>
        <dsp:cNvSpPr/>
      </dsp:nvSpPr>
      <dsp:spPr>
        <a:xfrm>
          <a:off x="0" y="1087834"/>
          <a:ext cx="5393361"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71DEF3-0E58-4B4D-97EE-7C22BD23D802}">
      <dsp:nvSpPr>
        <dsp:cNvPr id="0" name=""/>
        <dsp:cNvSpPr/>
      </dsp:nvSpPr>
      <dsp:spPr>
        <a:xfrm>
          <a:off x="0" y="1087834"/>
          <a:ext cx="5393361"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Who is/are the decision makers?</a:t>
          </a:r>
          <a:endParaRPr lang="en-US" sz="2100" kern="1200"/>
        </a:p>
      </dsp:txBody>
      <dsp:txXfrm>
        <a:off x="0" y="1087834"/>
        <a:ext cx="5393361" cy="1087834"/>
      </dsp:txXfrm>
    </dsp:sp>
    <dsp:sp modelId="{B03B655A-122A-4920-92AA-15EC664C00B2}">
      <dsp:nvSpPr>
        <dsp:cNvPr id="0" name=""/>
        <dsp:cNvSpPr/>
      </dsp:nvSpPr>
      <dsp:spPr>
        <a:xfrm>
          <a:off x="0" y="2175669"/>
          <a:ext cx="5393361"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F22A1B-4A13-48B5-AB4A-32CD9EE6CDCA}">
      <dsp:nvSpPr>
        <dsp:cNvPr id="0" name=""/>
        <dsp:cNvSpPr/>
      </dsp:nvSpPr>
      <dsp:spPr>
        <a:xfrm>
          <a:off x="0" y="2175669"/>
          <a:ext cx="5393361"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Do you know what’s important to them?</a:t>
          </a:r>
          <a:endParaRPr lang="en-US" sz="2100" kern="1200"/>
        </a:p>
      </dsp:txBody>
      <dsp:txXfrm>
        <a:off x="0" y="2175669"/>
        <a:ext cx="5393361" cy="1087834"/>
      </dsp:txXfrm>
    </dsp:sp>
    <dsp:sp modelId="{730382D3-6AEE-4689-842B-5A9883195664}">
      <dsp:nvSpPr>
        <dsp:cNvPr id="0" name=""/>
        <dsp:cNvSpPr/>
      </dsp:nvSpPr>
      <dsp:spPr>
        <a:xfrm>
          <a:off x="0" y="3263503"/>
          <a:ext cx="5393361"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932B44-05DF-49D9-91DB-27087A9105D8}">
      <dsp:nvSpPr>
        <dsp:cNvPr id="0" name=""/>
        <dsp:cNvSpPr/>
      </dsp:nvSpPr>
      <dsp:spPr>
        <a:xfrm>
          <a:off x="0" y="3263503"/>
          <a:ext cx="5393361"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You may not be able to/need to get in front of the key decision maker but it helps to know who they are and what obstacles they may cause</a:t>
          </a:r>
          <a:endParaRPr lang="en-US" sz="2100" kern="1200"/>
        </a:p>
      </dsp:txBody>
      <dsp:txXfrm>
        <a:off x="0" y="3263503"/>
        <a:ext cx="5393361" cy="10878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049CA-CCF7-4D51-81D5-EA96B6C94908}">
      <dsp:nvSpPr>
        <dsp:cNvPr id="0" name=""/>
        <dsp:cNvSpPr/>
      </dsp:nvSpPr>
      <dsp:spPr>
        <a:xfrm>
          <a:off x="0" y="531"/>
          <a:ext cx="5393361"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8A28F8-3A47-4EBE-93B5-64CFAC4D57AE}">
      <dsp:nvSpPr>
        <dsp:cNvPr id="0" name=""/>
        <dsp:cNvSpPr/>
      </dsp:nvSpPr>
      <dsp:spPr>
        <a:xfrm>
          <a:off x="0" y="531"/>
          <a:ext cx="5393361"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Are they dealing with any other recruiters?</a:t>
          </a:r>
          <a:endParaRPr lang="en-US" sz="1700" kern="1200"/>
        </a:p>
      </dsp:txBody>
      <dsp:txXfrm>
        <a:off x="0" y="531"/>
        <a:ext cx="5393361" cy="870055"/>
      </dsp:txXfrm>
    </dsp:sp>
    <dsp:sp modelId="{EE74B8FE-47FF-4521-9717-920BF51EB1FA}">
      <dsp:nvSpPr>
        <dsp:cNvPr id="0" name=""/>
        <dsp:cNvSpPr/>
      </dsp:nvSpPr>
      <dsp:spPr>
        <a:xfrm>
          <a:off x="0" y="870586"/>
          <a:ext cx="5393361"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9DA30F-6416-4058-B847-C483DF9330E3}">
      <dsp:nvSpPr>
        <dsp:cNvPr id="0" name=""/>
        <dsp:cNvSpPr/>
      </dsp:nvSpPr>
      <dsp:spPr>
        <a:xfrm>
          <a:off x="0" y="870586"/>
          <a:ext cx="5393361"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If so, do you know how much of the clients business the other recruiters have?</a:t>
          </a:r>
          <a:endParaRPr lang="en-US" sz="1700" kern="1200"/>
        </a:p>
      </dsp:txBody>
      <dsp:txXfrm>
        <a:off x="0" y="870586"/>
        <a:ext cx="5393361" cy="870055"/>
      </dsp:txXfrm>
    </dsp:sp>
    <dsp:sp modelId="{05012EBD-81AA-4077-AE6C-C1653804CE89}">
      <dsp:nvSpPr>
        <dsp:cNvPr id="0" name=""/>
        <dsp:cNvSpPr/>
      </dsp:nvSpPr>
      <dsp:spPr>
        <a:xfrm>
          <a:off x="0" y="1740641"/>
          <a:ext cx="5393361"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88705A-948B-4FE7-B6F6-179508441BFA}">
      <dsp:nvSpPr>
        <dsp:cNvPr id="0" name=""/>
        <dsp:cNvSpPr/>
      </dsp:nvSpPr>
      <dsp:spPr>
        <a:xfrm>
          <a:off x="0" y="1740641"/>
          <a:ext cx="5393361"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Are there any internal politics going on that might cause any problems?</a:t>
          </a:r>
          <a:endParaRPr lang="en-US" sz="1700" kern="1200"/>
        </a:p>
      </dsp:txBody>
      <dsp:txXfrm>
        <a:off x="0" y="1740641"/>
        <a:ext cx="5393361" cy="870055"/>
      </dsp:txXfrm>
    </dsp:sp>
    <dsp:sp modelId="{6299C002-4B77-43DB-AB20-468344A3B428}">
      <dsp:nvSpPr>
        <dsp:cNvPr id="0" name=""/>
        <dsp:cNvSpPr/>
      </dsp:nvSpPr>
      <dsp:spPr>
        <a:xfrm>
          <a:off x="0" y="2610696"/>
          <a:ext cx="5393361"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A17FA1-4A90-472F-A66E-E1929F79FD5D}">
      <dsp:nvSpPr>
        <dsp:cNvPr id="0" name=""/>
        <dsp:cNvSpPr/>
      </dsp:nvSpPr>
      <dsp:spPr>
        <a:xfrm>
          <a:off x="0" y="2610696"/>
          <a:ext cx="5393361"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Sometimes there are multiple decision makers, all with different agenda’s</a:t>
          </a:r>
          <a:endParaRPr lang="en-US" sz="1700" kern="1200"/>
        </a:p>
      </dsp:txBody>
      <dsp:txXfrm>
        <a:off x="0" y="2610696"/>
        <a:ext cx="5393361" cy="870055"/>
      </dsp:txXfrm>
    </dsp:sp>
    <dsp:sp modelId="{54834C23-0660-4C84-90AF-9DDD83B2114D}">
      <dsp:nvSpPr>
        <dsp:cNvPr id="0" name=""/>
        <dsp:cNvSpPr/>
      </dsp:nvSpPr>
      <dsp:spPr>
        <a:xfrm>
          <a:off x="0" y="3480751"/>
          <a:ext cx="5393361"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DF0BCD-721F-4CE7-A53B-40549222366F}">
      <dsp:nvSpPr>
        <dsp:cNvPr id="0" name=""/>
        <dsp:cNvSpPr/>
      </dsp:nvSpPr>
      <dsp:spPr>
        <a:xfrm>
          <a:off x="0" y="3480751"/>
          <a:ext cx="5393361"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By understanding the politics, you are better able to navigate the account and avoid treading on anyone’s toes</a:t>
          </a:r>
          <a:endParaRPr lang="en-US" sz="1700" kern="1200"/>
        </a:p>
      </dsp:txBody>
      <dsp:txXfrm>
        <a:off x="0" y="3480751"/>
        <a:ext cx="5393361" cy="8700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02898-0957-47D9-B930-0CBB9F26C58E}">
      <dsp:nvSpPr>
        <dsp:cNvPr id="0" name=""/>
        <dsp:cNvSpPr/>
      </dsp:nvSpPr>
      <dsp:spPr>
        <a:xfrm>
          <a:off x="0" y="1407"/>
          <a:ext cx="5393361" cy="5997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DF1A50-970F-4A76-B690-1FEB92154D20}">
      <dsp:nvSpPr>
        <dsp:cNvPr id="0" name=""/>
        <dsp:cNvSpPr/>
      </dsp:nvSpPr>
      <dsp:spPr>
        <a:xfrm>
          <a:off x="181438" y="136361"/>
          <a:ext cx="329887" cy="3298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8D197B-4574-449D-B549-F679969B14AA}">
      <dsp:nvSpPr>
        <dsp:cNvPr id="0" name=""/>
        <dsp:cNvSpPr/>
      </dsp:nvSpPr>
      <dsp:spPr>
        <a:xfrm>
          <a:off x="692764" y="1407"/>
          <a:ext cx="4700596"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622300">
            <a:lnSpc>
              <a:spcPct val="90000"/>
            </a:lnSpc>
            <a:spcBef>
              <a:spcPct val="0"/>
            </a:spcBef>
            <a:spcAft>
              <a:spcPct val="35000"/>
            </a:spcAft>
            <a:buNone/>
          </a:pPr>
          <a:r>
            <a:rPr lang="en-GB" sz="1400" kern="1200"/>
            <a:t>What is their recruitment process?</a:t>
          </a:r>
          <a:endParaRPr lang="en-US" sz="1400" kern="1200"/>
        </a:p>
      </dsp:txBody>
      <dsp:txXfrm>
        <a:off x="692764" y="1407"/>
        <a:ext cx="4700596" cy="599796"/>
      </dsp:txXfrm>
    </dsp:sp>
    <dsp:sp modelId="{D6138780-5636-4018-8FE7-B474BE39BC77}">
      <dsp:nvSpPr>
        <dsp:cNvPr id="0" name=""/>
        <dsp:cNvSpPr/>
      </dsp:nvSpPr>
      <dsp:spPr>
        <a:xfrm>
          <a:off x="0" y="751152"/>
          <a:ext cx="5393361" cy="5997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C82FAF-4AFF-4585-A580-72E12CFE98DE}">
      <dsp:nvSpPr>
        <dsp:cNvPr id="0" name=""/>
        <dsp:cNvSpPr/>
      </dsp:nvSpPr>
      <dsp:spPr>
        <a:xfrm>
          <a:off x="181438" y="886107"/>
          <a:ext cx="329887" cy="3298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080113-5410-4BDB-A5A0-347CFBD0F3A3}">
      <dsp:nvSpPr>
        <dsp:cNvPr id="0" name=""/>
        <dsp:cNvSpPr/>
      </dsp:nvSpPr>
      <dsp:spPr>
        <a:xfrm>
          <a:off x="692764" y="751152"/>
          <a:ext cx="4700596"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622300">
            <a:lnSpc>
              <a:spcPct val="90000"/>
            </a:lnSpc>
            <a:spcBef>
              <a:spcPct val="0"/>
            </a:spcBef>
            <a:spcAft>
              <a:spcPct val="35000"/>
            </a:spcAft>
            <a:buNone/>
          </a:pPr>
          <a:r>
            <a:rPr lang="en-GB" sz="1400" kern="1200"/>
            <a:t>From when a client says “yes, go ahead and recruit for me” to you getting paid by the client, how long does that usually take?</a:t>
          </a:r>
          <a:endParaRPr lang="en-US" sz="1400" kern="1200"/>
        </a:p>
      </dsp:txBody>
      <dsp:txXfrm>
        <a:off x="692764" y="751152"/>
        <a:ext cx="4700596" cy="599796"/>
      </dsp:txXfrm>
    </dsp:sp>
    <dsp:sp modelId="{CD8CAA96-CD4A-465A-B4F6-EE61C5160C61}">
      <dsp:nvSpPr>
        <dsp:cNvPr id="0" name=""/>
        <dsp:cNvSpPr/>
      </dsp:nvSpPr>
      <dsp:spPr>
        <a:xfrm>
          <a:off x="0" y="1500898"/>
          <a:ext cx="5393361" cy="5997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5784C0-E33B-4B31-B94B-DEC76CC3306C}">
      <dsp:nvSpPr>
        <dsp:cNvPr id="0" name=""/>
        <dsp:cNvSpPr/>
      </dsp:nvSpPr>
      <dsp:spPr>
        <a:xfrm>
          <a:off x="181438" y="1635852"/>
          <a:ext cx="329887" cy="3298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7A75C2-7948-494B-BADD-6C1D28B756DA}">
      <dsp:nvSpPr>
        <dsp:cNvPr id="0" name=""/>
        <dsp:cNvSpPr/>
      </dsp:nvSpPr>
      <dsp:spPr>
        <a:xfrm>
          <a:off x="692764" y="1500898"/>
          <a:ext cx="4700596"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622300">
            <a:lnSpc>
              <a:spcPct val="90000"/>
            </a:lnSpc>
            <a:spcBef>
              <a:spcPct val="0"/>
            </a:spcBef>
            <a:spcAft>
              <a:spcPct val="35000"/>
            </a:spcAft>
            <a:buNone/>
          </a:pPr>
          <a:r>
            <a:rPr lang="en-GB" sz="1400" kern="1200"/>
            <a:t>What is the actual process? Purchase orders, contract, preferred supplier list?</a:t>
          </a:r>
          <a:endParaRPr lang="en-US" sz="1400" kern="1200"/>
        </a:p>
      </dsp:txBody>
      <dsp:txXfrm>
        <a:off x="692764" y="1500898"/>
        <a:ext cx="4700596" cy="599796"/>
      </dsp:txXfrm>
    </dsp:sp>
    <dsp:sp modelId="{79219BE7-A1A9-48D4-85D1-F40B99B41A1D}">
      <dsp:nvSpPr>
        <dsp:cNvPr id="0" name=""/>
        <dsp:cNvSpPr/>
      </dsp:nvSpPr>
      <dsp:spPr>
        <a:xfrm>
          <a:off x="0" y="2250643"/>
          <a:ext cx="5393361" cy="5997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2BD9C8-D47D-4715-9EAD-AE0933F9FD5D}">
      <dsp:nvSpPr>
        <dsp:cNvPr id="0" name=""/>
        <dsp:cNvSpPr/>
      </dsp:nvSpPr>
      <dsp:spPr>
        <a:xfrm>
          <a:off x="181438" y="2385597"/>
          <a:ext cx="329887" cy="3298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1E9D08-71CD-498A-A1D9-11CDF2C0CE0C}">
      <dsp:nvSpPr>
        <dsp:cNvPr id="0" name=""/>
        <dsp:cNvSpPr/>
      </dsp:nvSpPr>
      <dsp:spPr>
        <a:xfrm>
          <a:off x="692764" y="2250643"/>
          <a:ext cx="4700596"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622300">
            <a:lnSpc>
              <a:spcPct val="90000"/>
            </a:lnSpc>
            <a:spcBef>
              <a:spcPct val="0"/>
            </a:spcBef>
            <a:spcAft>
              <a:spcPct val="35000"/>
            </a:spcAft>
            <a:buNone/>
          </a:pPr>
          <a:r>
            <a:rPr lang="en-GB" sz="1400" kern="1200"/>
            <a:t>Who needs to sign what?</a:t>
          </a:r>
          <a:endParaRPr lang="en-US" sz="1400" kern="1200"/>
        </a:p>
      </dsp:txBody>
      <dsp:txXfrm>
        <a:off x="692764" y="2250643"/>
        <a:ext cx="4700596" cy="599796"/>
      </dsp:txXfrm>
    </dsp:sp>
    <dsp:sp modelId="{03493FF9-043A-4674-A199-206FE6753B23}">
      <dsp:nvSpPr>
        <dsp:cNvPr id="0" name=""/>
        <dsp:cNvSpPr/>
      </dsp:nvSpPr>
      <dsp:spPr>
        <a:xfrm>
          <a:off x="0" y="3000388"/>
          <a:ext cx="5393361" cy="5997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7AB1CB-0503-459E-9466-FB419196B9D6}">
      <dsp:nvSpPr>
        <dsp:cNvPr id="0" name=""/>
        <dsp:cNvSpPr/>
      </dsp:nvSpPr>
      <dsp:spPr>
        <a:xfrm>
          <a:off x="181438" y="3135342"/>
          <a:ext cx="329887" cy="32988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7C98D7-E829-4A60-AB97-E1A164330971}">
      <dsp:nvSpPr>
        <dsp:cNvPr id="0" name=""/>
        <dsp:cNvSpPr/>
      </dsp:nvSpPr>
      <dsp:spPr>
        <a:xfrm>
          <a:off x="692764" y="3000388"/>
          <a:ext cx="4700596"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622300">
            <a:lnSpc>
              <a:spcPct val="90000"/>
            </a:lnSpc>
            <a:spcBef>
              <a:spcPct val="0"/>
            </a:spcBef>
            <a:spcAft>
              <a:spcPct val="35000"/>
            </a:spcAft>
            <a:buNone/>
          </a:pPr>
          <a:r>
            <a:rPr lang="en-GB" sz="1400" kern="1200"/>
            <a:t>Don’t let a lack of understanding of their internal processes be the one thing that holds up the recruitment process</a:t>
          </a:r>
          <a:endParaRPr lang="en-US" sz="1400" kern="1200"/>
        </a:p>
      </dsp:txBody>
      <dsp:txXfrm>
        <a:off x="692764" y="3000388"/>
        <a:ext cx="4700596" cy="599796"/>
      </dsp:txXfrm>
    </dsp:sp>
    <dsp:sp modelId="{DC19ED50-5B33-484F-A439-E746D81C2CA8}">
      <dsp:nvSpPr>
        <dsp:cNvPr id="0" name=""/>
        <dsp:cNvSpPr/>
      </dsp:nvSpPr>
      <dsp:spPr>
        <a:xfrm>
          <a:off x="0" y="3750134"/>
          <a:ext cx="5393361" cy="5997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1B8C15-E9EA-485D-B27F-C422BF31DFEB}">
      <dsp:nvSpPr>
        <dsp:cNvPr id="0" name=""/>
        <dsp:cNvSpPr/>
      </dsp:nvSpPr>
      <dsp:spPr>
        <a:xfrm>
          <a:off x="181438" y="3885088"/>
          <a:ext cx="329887" cy="32988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CD32C6-E2BD-458A-A420-C3FF4E1B2FCA}">
      <dsp:nvSpPr>
        <dsp:cNvPr id="0" name=""/>
        <dsp:cNvSpPr/>
      </dsp:nvSpPr>
      <dsp:spPr>
        <a:xfrm>
          <a:off x="692764" y="3750134"/>
          <a:ext cx="4700596"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622300">
            <a:lnSpc>
              <a:spcPct val="90000"/>
            </a:lnSpc>
            <a:spcBef>
              <a:spcPct val="0"/>
            </a:spcBef>
            <a:spcAft>
              <a:spcPct val="35000"/>
            </a:spcAft>
            <a:buNone/>
          </a:pPr>
          <a:r>
            <a:rPr lang="en-GB" sz="1400" kern="1200"/>
            <a:t>If you don’t know, ask!</a:t>
          </a:r>
          <a:endParaRPr lang="en-US" sz="1400" kern="1200"/>
        </a:p>
      </dsp:txBody>
      <dsp:txXfrm>
        <a:off x="692764" y="3750134"/>
        <a:ext cx="4700596" cy="5997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FD2EF-CAD1-45EE-9C42-1B10A21FEBF5}">
      <dsp:nvSpPr>
        <dsp:cNvPr id="0" name=""/>
        <dsp:cNvSpPr/>
      </dsp:nvSpPr>
      <dsp:spPr>
        <a:xfrm>
          <a:off x="0" y="68859"/>
          <a:ext cx="6586489" cy="86872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en-GB" sz="2000" kern="1200"/>
            <a:t>Complete a 7P wheel on an existing client</a:t>
          </a:r>
          <a:endParaRPr lang="en-US" sz="2000" kern="1200"/>
        </a:p>
      </dsp:txBody>
      <dsp:txXfrm>
        <a:off x="42408" y="111267"/>
        <a:ext cx="6501673" cy="783909"/>
      </dsp:txXfrm>
    </dsp:sp>
    <dsp:sp modelId="{94CD7D36-4FC7-49FD-AEAC-BDA995DD1D30}">
      <dsp:nvSpPr>
        <dsp:cNvPr id="0" name=""/>
        <dsp:cNvSpPr/>
      </dsp:nvSpPr>
      <dsp:spPr>
        <a:xfrm>
          <a:off x="0" y="995184"/>
          <a:ext cx="6586489" cy="86872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en-GB" sz="2000" kern="1200"/>
            <a:t>Mark yourself honestly and for each P, write an action that you are going to take that will increase the score for each P</a:t>
          </a:r>
          <a:endParaRPr lang="en-US" sz="2000" kern="1200" dirty="0"/>
        </a:p>
      </dsp:txBody>
      <dsp:txXfrm>
        <a:off x="42408" y="1037592"/>
        <a:ext cx="6501673" cy="783909"/>
      </dsp:txXfrm>
    </dsp:sp>
    <dsp:sp modelId="{E9C63ACC-CA6F-4DA0-AAAB-B5569049F4A3}">
      <dsp:nvSpPr>
        <dsp:cNvPr id="0" name=""/>
        <dsp:cNvSpPr/>
      </dsp:nvSpPr>
      <dsp:spPr>
        <a:xfrm>
          <a:off x="0" y="1921509"/>
          <a:ext cx="6586489" cy="86872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en-GB" sz="2000" kern="1200"/>
            <a:t>Example, if you are a 3 with your Promoter, what action do you need to take to increase it to a 5?</a:t>
          </a:r>
          <a:endParaRPr lang="en-US" sz="2000" kern="1200"/>
        </a:p>
      </dsp:txBody>
      <dsp:txXfrm>
        <a:off x="42408" y="1963917"/>
        <a:ext cx="6501673" cy="783909"/>
      </dsp:txXfrm>
    </dsp:sp>
    <dsp:sp modelId="{A97DB31E-D914-47C6-8888-D7DE833F7A02}">
      <dsp:nvSpPr>
        <dsp:cNvPr id="0" name=""/>
        <dsp:cNvSpPr/>
      </dsp:nvSpPr>
      <dsp:spPr>
        <a:xfrm>
          <a:off x="0" y="2847834"/>
          <a:ext cx="6586489" cy="86872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en-GB" sz="2000" kern="1200" dirty="0"/>
            <a:t>Look for small wins rather than huge leaps in score – remember it takes time to build a relationship</a:t>
          </a:r>
          <a:endParaRPr lang="en-US" sz="2000" kern="1200" dirty="0"/>
        </a:p>
      </dsp:txBody>
      <dsp:txXfrm>
        <a:off x="42408" y="2890242"/>
        <a:ext cx="6501673" cy="783909"/>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6CD2DF-52F5-4F6C-8DE0-EE0C0C50C4AA}" type="datetimeFigureOut">
              <a:rPr lang="en-GB" smtClean="0"/>
              <a:t>03/11/2021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D9FB54-9749-4CC8-99D5-152A2A131551}" type="slidenum">
              <a:rPr lang="en-GB" smtClean="0"/>
              <a:t>‹#›</a:t>
            </a:fld>
            <a:endParaRPr lang="en-GB"/>
          </a:p>
        </p:txBody>
      </p:sp>
    </p:spTree>
    <p:extLst>
      <p:ext uri="{BB962C8B-B14F-4D97-AF65-F5344CB8AC3E}">
        <p14:creationId xmlns:p14="http://schemas.microsoft.com/office/powerpoint/2010/main" val="2058091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Trainer notes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Talk through with delegates what it is that agency 1 is doing that makes you want to work with them, and what the benefits will be</a:t>
            </a:r>
          </a:p>
          <a:p>
            <a:endParaRPr lang="en-GB" dirty="0"/>
          </a:p>
        </p:txBody>
      </p:sp>
      <p:sp>
        <p:nvSpPr>
          <p:cNvPr id="4" name="Slide Number Placeholder 3"/>
          <p:cNvSpPr>
            <a:spLocks noGrp="1"/>
          </p:cNvSpPr>
          <p:nvPr>
            <p:ph type="sldNum" sz="quarter" idx="5"/>
          </p:nvPr>
        </p:nvSpPr>
        <p:spPr/>
        <p:txBody>
          <a:bodyPr/>
          <a:lstStyle/>
          <a:p>
            <a:fld id="{870CFDB1-1714-4E7C-B4AE-DBF83ADF23A9}" type="slidenum">
              <a:rPr lang="en-GB" smtClean="0"/>
              <a:t>13</a:t>
            </a:fld>
            <a:endParaRPr lang="en-GB"/>
          </a:p>
        </p:txBody>
      </p:sp>
    </p:spTree>
    <p:extLst>
      <p:ext uri="{BB962C8B-B14F-4D97-AF65-F5344CB8AC3E}">
        <p14:creationId xmlns:p14="http://schemas.microsoft.com/office/powerpoint/2010/main" val="1018963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Trainer notes:</a:t>
            </a:r>
          </a:p>
          <a:p>
            <a:endParaRPr lang="en-GB" dirty="0"/>
          </a:p>
          <a:p>
            <a:r>
              <a:rPr lang="en-GB" dirty="0"/>
              <a:t>The 7P wheel is a simple tool that delegates can use to map out each individual client and where they need to delve deeper to identify the potential within the account.</a:t>
            </a:r>
          </a:p>
          <a:p>
            <a:endParaRPr lang="en-GB" dirty="0"/>
          </a:p>
          <a:p>
            <a:r>
              <a:rPr lang="en-GB" dirty="0"/>
              <a:t>Its essentially a planning tool and one can be completed for each client</a:t>
            </a:r>
          </a:p>
          <a:p>
            <a:endParaRPr lang="en-GB" dirty="0"/>
          </a:p>
          <a:p>
            <a:r>
              <a:rPr lang="en-GB" dirty="0"/>
              <a:t>The circle on the right is a visual representation of the account.  You can out a cross on the line for each P based on where you currently are on a scale of 1-10</a:t>
            </a:r>
          </a:p>
          <a:p>
            <a:endParaRPr lang="en-GB" dirty="0"/>
          </a:p>
          <a:p>
            <a:r>
              <a:rPr lang="en-GB" dirty="0"/>
              <a:t>The boxes on the left is where you write the action you’re going to take to increase the score on each “P”</a:t>
            </a:r>
          </a:p>
          <a:p>
            <a:endParaRPr lang="en-GB" dirty="0"/>
          </a:p>
          <a:p>
            <a:r>
              <a:rPr lang="en-GB" dirty="0"/>
              <a:t>The box on the bottom right is just to write the actual number you gave each “P”</a:t>
            </a:r>
          </a:p>
        </p:txBody>
      </p:sp>
      <p:sp>
        <p:nvSpPr>
          <p:cNvPr id="4" name="Slide Number Placeholder 3"/>
          <p:cNvSpPr>
            <a:spLocks noGrp="1"/>
          </p:cNvSpPr>
          <p:nvPr>
            <p:ph type="sldNum" sz="quarter" idx="5"/>
          </p:nvPr>
        </p:nvSpPr>
        <p:spPr/>
        <p:txBody>
          <a:bodyPr/>
          <a:lstStyle/>
          <a:p>
            <a:fld id="{870CFDB1-1714-4E7C-B4AE-DBF83ADF23A9}" type="slidenum">
              <a:rPr lang="en-GB" smtClean="0"/>
              <a:t>15</a:t>
            </a:fld>
            <a:endParaRPr lang="en-GB"/>
          </a:p>
        </p:txBody>
      </p:sp>
    </p:spTree>
    <p:extLst>
      <p:ext uri="{BB962C8B-B14F-4D97-AF65-F5344CB8AC3E}">
        <p14:creationId xmlns:p14="http://schemas.microsoft.com/office/powerpoint/2010/main" val="295220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Trainer notes</a:t>
            </a:r>
          </a:p>
          <a:p>
            <a:endParaRPr lang="en-GB" dirty="0"/>
          </a:p>
          <a:p>
            <a:r>
              <a:rPr lang="en-GB" dirty="0"/>
              <a:t>Brief the delegates playing the client as follows:</a:t>
            </a:r>
          </a:p>
          <a:p>
            <a:endParaRPr lang="en-GB" dirty="0"/>
          </a:p>
          <a:p>
            <a:pPr marL="171450" indent="-171450">
              <a:buFont typeface="Arial" panose="020B0604020202020204" pitchFamily="34" charset="0"/>
              <a:buChar char="•"/>
            </a:pPr>
            <a:r>
              <a:rPr lang="en-GB" dirty="0"/>
              <a:t>They have two other agencies that they’ve spoken to who are cheaper but you’ve worked with them both previously and they weren’t able to deliver on the timeframes or quality of candidates</a:t>
            </a:r>
          </a:p>
          <a:p>
            <a:pPr marL="171450" indent="-171450">
              <a:buFont typeface="Arial" panose="020B0604020202020204" pitchFamily="34" charset="0"/>
              <a:buChar char="•"/>
            </a:pPr>
            <a:r>
              <a:rPr lang="en-GB" dirty="0"/>
              <a:t>You’re willing to risk giving all three roles to this recruiter but you need some guarantees before you agree to their fees and would like a discount on 20% as they’re getting all three roles.  You’re also willing to offer any future roles but only if this hire goes well.</a:t>
            </a:r>
          </a:p>
          <a:p>
            <a:endParaRPr lang="en-GB" dirty="0"/>
          </a:p>
          <a:p>
            <a:r>
              <a:rPr lang="en-GB" dirty="0"/>
              <a:t>Listen and observe each group offering feedback if necessary</a:t>
            </a:r>
          </a:p>
          <a:p>
            <a:endParaRPr lang="en-GB" dirty="0"/>
          </a:p>
          <a:p>
            <a:r>
              <a:rPr lang="en-GB" dirty="0"/>
              <a:t>Their key objective is to ask sufficient questions to understand what terms can be negotiated and to then present a viable solution for both parties.</a:t>
            </a:r>
          </a:p>
        </p:txBody>
      </p:sp>
      <p:sp>
        <p:nvSpPr>
          <p:cNvPr id="4" name="Slide Number Placeholder 3"/>
          <p:cNvSpPr>
            <a:spLocks noGrp="1"/>
          </p:cNvSpPr>
          <p:nvPr>
            <p:ph type="sldNum" sz="quarter" idx="5"/>
          </p:nvPr>
        </p:nvSpPr>
        <p:spPr/>
        <p:txBody>
          <a:bodyPr/>
          <a:lstStyle/>
          <a:p>
            <a:fld id="{870CFDB1-1714-4E7C-B4AE-DBF83ADF23A9}" type="slidenum">
              <a:rPr lang="en-GB" smtClean="0"/>
              <a:t>23</a:t>
            </a:fld>
            <a:endParaRPr lang="en-GB"/>
          </a:p>
        </p:txBody>
      </p:sp>
    </p:spTree>
    <p:extLst>
      <p:ext uri="{BB962C8B-B14F-4D97-AF65-F5344CB8AC3E}">
        <p14:creationId xmlns:p14="http://schemas.microsoft.com/office/powerpoint/2010/main" val="1908877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71216-2416-4300-8007-F1EF31F513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2516B90-D6C3-4F34-9FDB-594820A233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E8F58C0-9B1B-456E-A7FA-E14B0BC2D038}"/>
              </a:ext>
            </a:extLst>
          </p:cNvPr>
          <p:cNvSpPr>
            <a:spLocks noGrp="1"/>
          </p:cNvSpPr>
          <p:nvPr>
            <p:ph type="dt" sz="half" idx="10"/>
          </p:nvPr>
        </p:nvSpPr>
        <p:spPr/>
        <p:txBody>
          <a:bodyPr/>
          <a:lstStyle/>
          <a:p>
            <a:fld id="{72F8ADC3-A87A-4CE3-B03C-9B33ABC484B1}" type="datetimeFigureOut">
              <a:rPr lang="en-GB" smtClean="0"/>
              <a:t>03/11/2021</a:t>
            </a:fld>
            <a:endParaRPr lang="en-GB"/>
          </a:p>
        </p:txBody>
      </p:sp>
      <p:sp>
        <p:nvSpPr>
          <p:cNvPr id="5" name="Footer Placeholder 4">
            <a:extLst>
              <a:ext uri="{FF2B5EF4-FFF2-40B4-BE49-F238E27FC236}">
                <a16:creationId xmlns:a16="http://schemas.microsoft.com/office/drawing/2014/main" id="{81C0F4DE-48A5-4E81-B812-F422542FCC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DE286A-C337-4E49-B1D3-DF544E6B3912}"/>
              </a:ext>
            </a:extLst>
          </p:cNvPr>
          <p:cNvSpPr>
            <a:spLocks noGrp="1"/>
          </p:cNvSpPr>
          <p:nvPr>
            <p:ph type="sldNum" sz="quarter" idx="12"/>
          </p:nvPr>
        </p:nvSpPr>
        <p:spPr/>
        <p:txBody>
          <a:bodyPr/>
          <a:lstStyle/>
          <a:p>
            <a:fld id="{EDF79E4C-3404-46A5-9F19-4820EDF0F22F}" type="slidenum">
              <a:rPr lang="en-GB" smtClean="0"/>
              <a:t>‹#›</a:t>
            </a:fld>
            <a:endParaRPr lang="en-GB"/>
          </a:p>
        </p:txBody>
      </p:sp>
    </p:spTree>
    <p:extLst>
      <p:ext uri="{BB962C8B-B14F-4D97-AF65-F5344CB8AC3E}">
        <p14:creationId xmlns:p14="http://schemas.microsoft.com/office/powerpoint/2010/main" val="2420864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1CEED-D669-4CEE-B03F-121E702506B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6F211CF-F611-42BF-A5BE-B973320930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B49283-CA2D-48FB-9AD0-3CAE45343044}"/>
              </a:ext>
            </a:extLst>
          </p:cNvPr>
          <p:cNvSpPr>
            <a:spLocks noGrp="1"/>
          </p:cNvSpPr>
          <p:nvPr>
            <p:ph type="dt" sz="half" idx="10"/>
          </p:nvPr>
        </p:nvSpPr>
        <p:spPr/>
        <p:txBody>
          <a:bodyPr/>
          <a:lstStyle/>
          <a:p>
            <a:fld id="{72F8ADC3-A87A-4CE3-B03C-9B33ABC484B1}" type="datetimeFigureOut">
              <a:rPr lang="en-GB" smtClean="0"/>
              <a:t>03/11/2021</a:t>
            </a:fld>
            <a:endParaRPr lang="en-GB"/>
          </a:p>
        </p:txBody>
      </p:sp>
      <p:sp>
        <p:nvSpPr>
          <p:cNvPr id="5" name="Footer Placeholder 4">
            <a:extLst>
              <a:ext uri="{FF2B5EF4-FFF2-40B4-BE49-F238E27FC236}">
                <a16:creationId xmlns:a16="http://schemas.microsoft.com/office/drawing/2014/main" id="{B9B7C549-BF66-4A62-9527-9A7EC43A39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4C7A4F-0A76-4ED2-BAE8-E6CFA31C63C1}"/>
              </a:ext>
            </a:extLst>
          </p:cNvPr>
          <p:cNvSpPr>
            <a:spLocks noGrp="1"/>
          </p:cNvSpPr>
          <p:nvPr>
            <p:ph type="sldNum" sz="quarter" idx="12"/>
          </p:nvPr>
        </p:nvSpPr>
        <p:spPr/>
        <p:txBody>
          <a:bodyPr/>
          <a:lstStyle/>
          <a:p>
            <a:fld id="{EDF79E4C-3404-46A5-9F19-4820EDF0F22F}" type="slidenum">
              <a:rPr lang="en-GB" smtClean="0"/>
              <a:t>‹#›</a:t>
            </a:fld>
            <a:endParaRPr lang="en-GB"/>
          </a:p>
        </p:txBody>
      </p:sp>
    </p:spTree>
    <p:extLst>
      <p:ext uri="{BB962C8B-B14F-4D97-AF65-F5344CB8AC3E}">
        <p14:creationId xmlns:p14="http://schemas.microsoft.com/office/powerpoint/2010/main" val="1987917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BDBA46-58EE-4AE2-B3FB-59E1493EAE1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04B252-6D22-4A76-BBA5-32D41BB26E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78FAA6-51DC-451C-9FC4-EADA542F0222}"/>
              </a:ext>
            </a:extLst>
          </p:cNvPr>
          <p:cNvSpPr>
            <a:spLocks noGrp="1"/>
          </p:cNvSpPr>
          <p:nvPr>
            <p:ph type="dt" sz="half" idx="10"/>
          </p:nvPr>
        </p:nvSpPr>
        <p:spPr/>
        <p:txBody>
          <a:bodyPr/>
          <a:lstStyle/>
          <a:p>
            <a:fld id="{72F8ADC3-A87A-4CE3-B03C-9B33ABC484B1}" type="datetimeFigureOut">
              <a:rPr lang="en-GB" smtClean="0"/>
              <a:t>03/11/2021</a:t>
            </a:fld>
            <a:endParaRPr lang="en-GB"/>
          </a:p>
        </p:txBody>
      </p:sp>
      <p:sp>
        <p:nvSpPr>
          <p:cNvPr id="5" name="Footer Placeholder 4">
            <a:extLst>
              <a:ext uri="{FF2B5EF4-FFF2-40B4-BE49-F238E27FC236}">
                <a16:creationId xmlns:a16="http://schemas.microsoft.com/office/drawing/2014/main" id="{6CB8F12D-7EAE-41A6-851E-FE868BD4EF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6F6079-1C66-4ADE-BBEE-9545ACF8BA32}"/>
              </a:ext>
            </a:extLst>
          </p:cNvPr>
          <p:cNvSpPr>
            <a:spLocks noGrp="1"/>
          </p:cNvSpPr>
          <p:nvPr>
            <p:ph type="sldNum" sz="quarter" idx="12"/>
          </p:nvPr>
        </p:nvSpPr>
        <p:spPr/>
        <p:txBody>
          <a:bodyPr/>
          <a:lstStyle/>
          <a:p>
            <a:fld id="{EDF79E4C-3404-46A5-9F19-4820EDF0F22F}" type="slidenum">
              <a:rPr lang="en-GB" smtClean="0"/>
              <a:t>‹#›</a:t>
            </a:fld>
            <a:endParaRPr lang="en-GB"/>
          </a:p>
        </p:txBody>
      </p:sp>
    </p:spTree>
    <p:extLst>
      <p:ext uri="{BB962C8B-B14F-4D97-AF65-F5344CB8AC3E}">
        <p14:creationId xmlns:p14="http://schemas.microsoft.com/office/powerpoint/2010/main" val="872698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883ED-FB61-4948-9DC1-3CC95BB6E3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BAFC80D-60C1-4CA6-BAE4-D9855A36C7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D8ED23-2DEB-4E13-A215-4C53DFA0AF81}"/>
              </a:ext>
            </a:extLst>
          </p:cNvPr>
          <p:cNvSpPr>
            <a:spLocks noGrp="1"/>
          </p:cNvSpPr>
          <p:nvPr>
            <p:ph type="dt" sz="half" idx="10"/>
          </p:nvPr>
        </p:nvSpPr>
        <p:spPr/>
        <p:txBody>
          <a:bodyPr/>
          <a:lstStyle/>
          <a:p>
            <a:fld id="{72F8ADC3-A87A-4CE3-B03C-9B33ABC484B1}" type="datetimeFigureOut">
              <a:rPr lang="en-GB" smtClean="0"/>
              <a:t>03/11/2021</a:t>
            </a:fld>
            <a:endParaRPr lang="en-GB"/>
          </a:p>
        </p:txBody>
      </p:sp>
      <p:sp>
        <p:nvSpPr>
          <p:cNvPr id="5" name="Footer Placeholder 4">
            <a:extLst>
              <a:ext uri="{FF2B5EF4-FFF2-40B4-BE49-F238E27FC236}">
                <a16:creationId xmlns:a16="http://schemas.microsoft.com/office/drawing/2014/main" id="{B879C442-98EB-409C-A53E-0DDEAF8CB1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1B4660-50D8-4580-9EA8-FBFC1F3D597A}"/>
              </a:ext>
            </a:extLst>
          </p:cNvPr>
          <p:cNvSpPr>
            <a:spLocks noGrp="1"/>
          </p:cNvSpPr>
          <p:nvPr>
            <p:ph type="sldNum" sz="quarter" idx="12"/>
          </p:nvPr>
        </p:nvSpPr>
        <p:spPr/>
        <p:txBody>
          <a:bodyPr/>
          <a:lstStyle/>
          <a:p>
            <a:fld id="{EDF79E4C-3404-46A5-9F19-4820EDF0F22F}" type="slidenum">
              <a:rPr lang="en-GB" smtClean="0"/>
              <a:t>‹#›</a:t>
            </a:fld>
            <a:endParaRPr lang="en-GB"/>
          </a:p>
        </p:txBody>
      </p:sp>
    </p:spTree>
    <p:extLst>
      <p:ext uri="{BB962C8B-B14F-4D97-AF65-F5344CB8AC3E}">
        <p14:creationId xmlns:p14="http://schemas.microsoft.com/office/powerpoint/2010/main" val="2711679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91747-022B-49B7-A243-8BDC9DAFF1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9A5D61F-3BD7-4A67-B0EA-4680946716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EA4A5F-E197-4237-9AB3-B05DCD66E0EF}"/>
              </a:ext>
            </a:extLst>
          </p:cNvPr>
          <p:cNvSpPr>
            <a:spLocks noGrp="1"/>
          </p:cNvSpPr>
          <p:nvPr>
            <p:ph type="dt" sz="half" idx="10"/>
          </p:nvPr>
        </p:nvSpPr>
        <p:spPr/>
        <p:txBody>
          <a:bodyPr/>
          <a:lstStyle/>
          <a:p>
            <a:fld id="{72F8ADC3-A87A-4CE3-B03C-9B33ABC484B1}" type="datetimeFigureOut">
              <a:rPr lang="en-GB" smtClean="0"/>
              <a:t>03/11/2021</a:t>
            </a:fld>
            <a:endParaRPr lang="en-GB"/>
          </a:p>
        </p:txBody>
      </p:sp>
      <p:sp>
        <p:nvSpPr>
          <p:cNvPr id="5" name="Footer Placeholder 4">
            <a:extLst>
              <a:ext uri="{FF2B5EF4-FFF2-40B4-BE49-F238E27FC236}">
                <a16:creationId xmlns:a16="http://schemas.microsoft.com/office/drawing/2014/main" id="{013EB4B6-3AF8-4631-8C76-73716A377D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110328-AD19-4F4E-A0E6-9A8425071A1E}"/>
              </a:ext>
            </a:extLst>
          </p:cNvPr>
          <p:cNvSpPr>
            <a:spLocks noGrp="1"/>
          </p:cNvSpPr>
          <p:nvPr>
            <p:ph type="sldNum" sz="quarter" idx="12"/>
          </p:nvPr>
        </p:nvSpPr>
        <p:spPr/>
        <p:txBody>
          <a:bodyPr/>
          <a:lstStyle/>
          <a:p>
            <a:fld id="{EDF79E4C-3404-46A5-9F19-4820EDF0F22F}" type="slidenum">
              <a:rPr lang="en-GB" smtClean="0"/>
              <a:t>‹#›</a:t>
            </a:fld>
            <a:endParaRPr lang="en-GB"/>
          </a:p>
        </p:txBody>
      </p:sp>
    </p:spTree>
    <p:extLst>
      <p:ext uri="{BB962C8B-B14F-4D97-AF65-F5344CB8AC3E}">
        <p14:creationId xmlns:p14="http://schemas.microsoft.com/office/powerpoint/2010/main" val="2096468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5EDAA-BB98-4824-B896-0F0A16C21DE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FFE0C96-4419-4A1D-97FB-BCA919A549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8BCDF1E-F39B-4C52-A2A7-A8F5C6C69F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8B87C28-1303-47F8-911B-D21E05FA3700}"/>
              </a:ext>
            </a:extLst>
          </p:cNvPr>
          <p:cNvSpPr>
            <a:spLocks noGrp="1"/>
          </p:cNvSpPr>
          <p:nvPr>
            <p:ph type="dt" sz="half" idx="10"/>
          </p:nvPr>
        </p:nvSpPr>
        <p:spPr/>
        <p:txBody>
          <a:bodyPr/>
          <a:lstStyle/>
          <a:p>
            <a:fld id="{72F8ADC3-A87A-4CE3-B03C-9B33ABC484B1}" type="datetimeFigureOut">
              <a:rPr lang="en-GB" smtClean="0"/>
              <a:t>03/11/2021</a:t>
            </a:fld>
            <a:endParaRPr lang="en-GB"/>
          </a:p>
        </p:txBody>
      </p:sp>
      <p:sp>
        <p:nvSpPr>
          <p:cNvPr id="6" name="Footer Placeholder 5">
            <a:extLst>
              <a:ext uri="{FF2B5EF4-FFF2-40B4-BE49-F238E27FC236}">
                <a16:creationId xmlns:a16="http://schemas.microsoft.com/office/drawing/2014/main" id="{51A522D0-82BF-442C-B002-7BD9D6CDB81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44B1E1-4C26-43F4-8A5E-C0B5F7CCDEFA}"/>
              </a:ext>
            </a:extLst>
          </p:cNvPr>
          <p:cNvSpPr>
            <a:spLocks noGrp="1"/>
          </p:cNvSpPr>
          <p:nvPr>
            <p:ph type="sldNum" sz="quarter" idx="12"/>
          </p:nvPr>
        </p:nvSpPr>
        <p:spPr/>
        <p:txBody>
          <a:bodyPr/>
          <a:lstStyle/>
          <a:p>
            <a:fld id="{EDF79E4C-3404-46A5-9F19-4820EDF0F22F}" type="slidenum">
              <a:rPr lang="en-GB" smtClean="0"/>
              <a:t>‹#›</a:t>
            </a:fld>
            <a:endParaRPr lang="en-GB"/>
          </a:p>
        </p:txBody>
      </p:sp>
    </p:spTree>
    <p:extLst>
      <p:ext uri="{BB962C8B-B14F-4D97-AF65-F5344CB8AC3E}">
        <p14:creationId xmlns:p14="http://schemas.microsoft.com/office/powerpoint/2010/main" val="409423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BCEBB-6489-4B10-87A1-F5FABDEDE5C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8FB04B-C989-4F51-A1FB-86F252268E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94762F-5E9B-402A-A721-255350B0B1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B78CD62-CD29-4BC7-833F-264702FACD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098328-918C-48B2-A5CB-55AECBB694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BD48D24-B3D2-448E-97A6-EC0D74B6B3B9}"/>
              </a:ext>
            </a:extLst>
          </p:cNvPr>
          <p:cNvSpPr>
            <a:spLocks noGrp="1"/>
          </p:cNvSpPr>
          <p:nvPr>
            <p:ph type="dt" sz="half" idx="10"/>
          </p:nvPr>
        </p:nvSpPr>
        <p:spPr/>
        <p:txBody>
          <a:bodyPr/>
          <a:lstStyle/>
          <a:p>
            <a:fld id="{72F8ADC3-A87A-4CE3-B03C-9B33ABC484B1}" type="datetimeFigureOut">
              <a:rPr lang="en-GB" smtClean="0"/>
              <a:t>03/11/2021</a:t>
            </a:fld>
            <a:endParaRPr lang="en-GB"/>
          </a:p>
        </p:txBody>
      </p:sp>
      <p:sp>
        <p:nvSpPr>
          <p:cNvPr id="8" name="Footer Placeholder 7">
            <a:extLst>
              <a:ext uri="{FF2B5EF4-FFF2-40B4-BE49-F238E27FC236}">
                <a16:creationId xmlns:a16="http://schemas.microsoft.com/office/drawing/2014/main" id="{EF435501-9C46-44C6-82CC-968C7496D5A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4073CAC-12E7-4CB1-8D4E-54E585954B52}"/>
              </a:ext>
            </a:extLst>
          </p:cNvPr>
          <p:cNvSpPr>
            <a:spLocks noGrp="1"/>
          </p:cNvSpPr>
          <p:nvPr>
            <p:ph type="sldNum" sz="quarter" idx="12"/>
          </p:nvPr>
        </p:nvSpPr>
        <p:spPr/>
        <p:txBody>
          <a:bodyPr/>
          <a:lstStyle/>
          <a:p>
            <a:fld id="{EDF79E4C-3404-46A5-9F19-4820EDF0F22F}" type="slidenum">
              <a:rPr lang="en-GB" smtClean="0"/>
              <a:t>‹#›</a:t>
            </a:fld>
            <a:endParaRPr lang="en-GB"/>
          </a:p>
        </p:txBody>
      </p:sp>
    </p:spTree>
    <p:extLst>
      <p:ext uri="{BB962C8B-B14F-4D97-AF65-F5344CB8AC3E}">
        <p14:creationId xmlns:p14="http://schemas.microsoft.com/office/powerpoint/2010/main" val="400802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B897A-CEC2-46A0-9F01-C87F8CB8F5B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8527454-BB21-496A-B5B7-9E7DEED2756D}"/>
              </a:ext>
            </a:extLst>
          </p:cNvPr>
          <p:cNvSpPr>
            <a:spLocks noGrp="1"/>
          </p:cNvSpPr>
          <p:nvPr>
            <p:ph type="dt" sz="half" idx="10"/>
          </p:nvPr>
        </p:nvSpPr>
        <p:spPr/>
        <p:txBody>
          <a:bodyPr/>
          <a:lstStyle/>
          <a:p>
            <a:fld id="{72F8ADC3-A87A-4CE3-B03C-9B33ABC484B1}" type="datetimeFigureOut">
              <a:rPr lang="en-GB" smtClean="0"/>
              <a:t>03/11/2021</a:t>
            </a:fld>
            <a:endParaRPr lang="en-GB"/>
          </a:p>
        </p:txBody>
      </p:sp>
      <p:sp>
        <p:nvSpPr>
          <p:cNvPr id="4" name="Footer Placeholder 3">
            <a:extLst>
              <a:ext uri="{FF2B5EF4-FFF2-40B4-BE49-F238E27FC236}">
                <a16:creationId xmlns:a16="http://schemas.microsoft.com/office/drawing/2014/main" id="{9969E4D2-159B-4F91-81C0-96F6DBDE4B2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2A0140C-B8B4-46EE-AEBA-35CAF652FAD8}"/>
              </a:ext>
            </a:extLst>
          </p:cNvPr>
          <p:cNvSpPr>
            <a:spLocks noGrp="1"/>
          </p:cNvSpPr>
          <p:nvPr>
            <p:ph type="sldNum" sz="quarter" idx="12"/>
          </p:nvPr>
        </p:nvSpPr>
        <p:spPr/>
        <p:txBody>
          <a:bodyPr/>
          <a:lstStyle/>
          <a:p>
            <a:fld id="{EDF79E4C-3404-46A5-9F19-4820EDF0F22F}" type="slidenum">
              <a:rPr lang="en-GB" smtClean="0"/>
              <a:t>‹#›</a:t>
            </a:fld>
            <a:endParaRPr lang="en-GB"/>
          </a:p>
        </p:txBody>
      </p:sp>
    </p:spTree>
    <p:extLst>
      <p:ext uri="{BB962C8B-B14F-4D97-AF65-F5344CB8AC3E}">
        <p14:creationId xmlns:p14="http://schemas.microsoft.com/office/powerpoint/2010/main" val="2356837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11B811-9A19-468B-AC4E-B80B420A561B}"/>
              </a:ext>
            </a:extLst>
          </p:cNvPr>
          <p:cNvSpPr>
            <a:spLocks noGrp="1"/>
          </p:cNvSpPr>
          <p:nvPr>
            <p:ph type="dt" sz="half" idx="10"/>
          </p:nvPr>
        </p:nvSpPr>
        <p:spPr/>
        <p:txBody>
          <a:bodyPr/>
          <a:lstStyle/>
          <a:p>
            <a:fld id="{72F8ADC3-A87A-4CE3-B03C-9B33ABC484B1}" type="datetimeFigureOut">
              <a:rPr lang="en-GB" smtClean="0"/>
              <a:t>03/11/2021</a:t>
            </a:fld>
            <a:endParaRPr lang="en-GB"/>
          </a:p>
        </p:txBody>
      </p:sp>
      <p:sp>
        <p:nvSpPr>
          <p:cNvPr id="3" name="Footer Placeholder 2">
            <a:extLst>
              <a:ext uri="{FF2B5EF4-FFF2-40B4-BE49-F238E27FC236}">
                <a16:creationId xmlns:a16="http://schemas.microsoft.com/office/drawing/2014/main" id="{99006D05-A09F-4A37-8488-503E3E0C632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23816F4-5E0C-4114-9FF7-5B77E4EB59B5}"/>
              </a:ext>
            </a:extLst>
          </p:cNvPr>
          <p:cNvSpPr>
            <a:spLocks noGrp="1"/>
          </p:cNvSpPr>
          <p:nvPr>
            <p:ph type="sldNum" sz="quarter" idx="12"/>
          </p:nvPr>
        </p:nvSpPr>
        <p:spPr/>
        <p:txBody>
          <a:bodyPr/>
          <a:lstStyle/>
          <a:p>
            <a:fld id="{EDF79E4C-3404-46A5-9F19-4820EDF0F22F}" type="slidenum">
              <a:rPr lang="en-GB" smtClean="0"/>
              <a:t>‹#›</a:t>
            </a:fld>
            <a:endParaRPr lang="en-GB"/>
          </a:p>
        </p:txBody>
      </p:sp>
    </p:spTree>
    <p:extLst>
      <p:ext uri="{BB962C8B-B14F-4D97-AF65-F5344CB8AC3E}">
        <p14:creationId xmlns:p14="http://schemas.microsoft.com/office/powerpoint/2010/main" val="217746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6D393-C87C-46B8-815F-482889B047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2E253BE-E242-4844-BC26-4BD7B3E3F9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25A2C42-12CA-41E7-BC79-9AB170E2D5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44C272-4FE6-485D-8843-E7989A16B3B1}"/>
              </a:ext>
            </a:extLst>
          </p:cNvPr>
          <p:cNvSpPr>
            <a:spLocks noGrp="1"/>
          </p:cNvSpPr>
          <p:nvPr>
            <p:ph type="dt" sz="half" idx="10"/>
          </p:nvPr>
        </p:nvSpPr>
        <p:spPr/>
        <p:txBody>
          <a:bodyPr/>
          <a:lstStyle/>
          <a:p>
            <a:fld id="{72F8ADC3-A87A-4CE3-B03C-9B33ABC484B1}" type="datetimeFigureOut">
              <a:rPr lang="en-GB" smtClean="0"/>
              <a:t>03/11/2021</a:t>
            </a:fld>
            <a:endParaRPr lang="en-GB"/>
          </a:p>
        </p:txBody>
      </p:sp>
      <p:sp>
        <p:nvSpPr>
          <p:cNvPr id="6" name="Footer Placeholder 5">
            <a:extLst>
              <a:ext uri="{FF2B5EF4-FFF2-40B4-BE49-F238E27FC236}">
                <a16:creationId xmlns:a16="http://schemas.microsoft.com/office/drawing/2014/main" id="{C5AB4EE1-3282-47A0-BA6D-01685C1885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42287E-BBAA-4D89-98F7-4544E5A2E4E8}"/>
              </a:ext>
            </a:extLst>
          </p:cNvPr>
          <p:cNvSpPr>
            <a:spLocks noGrp="1"/>
          </p:cNvSpPr>
          <p:nvPr>
            <p:ph type="sldNum" sz="quarter" idx="12"/>
          </p:nvPr>
        </p:nvSpPr>
        <p:spPr/>
        <p:txBody>
          <a:bodyPr/>
          <a:lstStyle/>
          <a:p>
            <a:fld id="{EDF79E4C-3404-46A5-9F19-4820EDF0F22F}" type="slidenum">
              <a:rPr lang="en-GB" smtClean="0"/>
              <a:t>‹#›</a:t>
            </a:fld>
            <a:endParaRPr lang="en-GB"/>
          </a:p>
        </p:txBody>
      </p:sp>
    </p:spTree>
    <p:extLst>
      <p:ext uri="{BB962C8B-B14F-4D97-AF65-F5344CB8AC3E}">
        <p14:creationId xmlns:p14="http://schemas.microsoft.com/office/powerpoint/2010/main" val="1161092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D230D-98C2-46A9-BE5B-2148CC3BDB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9EBA1D8-EEE9-4299-9312-E7C044519C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5E912F3-046E-4F03-BD38-20219CA082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A525CC-6061-4439-9C93-DC8B30AE7A41}"/>
              </a:ext>
            </a:extLst>
          </p:cNvPr>
          <p:cNvSpPr>
            <a:spLocks noGrp="1"/>
          </p:cNvSpPr>
          <p:nvPr>
            <p:ph type="dt" sz="half" idx="10"/>
          </p:nvPr>
        </p:nvSpPr>
        <p:spPr/>
        <p:txBody>
          <a:bodyPr/>
          <a:lstStyle/>
          <a:p>
            <a:fld id="{72F8ADC3-A87A-4CE3-B03C-9B33ABC484B1}" type="datetimeFigureOut">
              <a:rPr lang="en-GB" smtClean="0"/>
              <a:t>03/11/2021</a:t>
            </a:fld>
            <a:endParaRPr lang="en-GB"/>
          </a:p>
        </p:txBody>
      </p:sp>
      <p:sp>
        <p:nvSpPr>
          <p:cNvPr id="6" name="Footer Placeholder 5">
            <a:extLst>
              <a:ext uri="{FF2B5EF4-FFF2-40B4-BE49-F238E27FC236}">
                <a16:creationId xmlns:a16="http://schemas.microsoft.com/office/drawing/2014/main" id="{DF71FE26-E2D1-4BAB-8E52-D85019016D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9C6C53-2A36-4A00-9F8A-E2FD2DA7E11D}"/>
              </a:ext>
            </a:extLst>
          </p:cNvPr>
          <p:cNvSpPr>
            <a:spLocks noGrp="1"/>
          </p:cNvSpPr>
          <p:nvPr>
            <p:ph type="sldNum" sz="quarter" idx="12"/>
          </p:nvPr>
        </p:nvSpPr>
        <p:spPr/>
        <p:txBody>
          <a:bodyPr/>
          <a:lstStyle/>
          <a:p>
            <a:fld id="{EDF79E4C-3404-46A5-9F19-4820EDF0F22F}" type="slidenum">
              <a:rPr lang="en-GB" smtClean="0"/>
              <a:t>‹#›</a:t>
            </a:fld>
            <a:endParaRPr lang="en-GB"/>
          </a:p>
        </p:txBody>
      </p:sp>
    </p:spTree>
    <p:extLst>
      <p:ext uri="{BB962C8B-B14F-4D97-AF65-F5344CB8AC3E}">
        <p14:creationId xmlns:p14="http://schemas.microsoft.com/office/powerpoint/2010/main" val="3951228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72F40A-1C09-499B-A73B-F3380A1B7D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A3D560-8DED-4724-95DA-5738A20504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AEE4EB-D59C-464B-83CB-BFE7BEC22F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F8ADC3-A87A-4CE3-B03C-9B33ABC484B1}" type="datetimeFigureOut">
              <a:rPr lang="en-GB" smtClean="0"/>
              <a:t>03/11/2021</a:t>
            </a:fld>
            <a:endParaRPr lang="en-GB"/>
          </a:p>
        </p:txBody>
      </p:sp>
      <p:sp>
        <p:nvSpPr>
          <p:cNvPr id="5" name="Footer Placeholder 4">
            <a:extLst>
              <a:ext uri="{FF2B5EF4-FFF2-40B4-BE49-F238E27FC236}">
                <a16:creationId xmlns:a16="http://schemas.microsoft.com/office/drawing/2014/main" id="{B87ABA0F-FE45-48D7-8901-78AF1E89C1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56C7C2D-166A-433E-B23E-3FBF0FF314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F79E4C-3404-46A5-9F19-4820EDF0F22F}" type="slidenum">
              <a:rPr lang="en-GB" smtClean="0"/>
              <a:t>‹#›</a:t>
            </a:fld>
            <a:endParaRPr lang="en-GB"/>
          </a:p>
        </p:txBody>
      </p:sp>
    </p:spTree>
    <p:extLst>
      <p:ext uri="{BB962C8B-B14F-4D97-AF65-F5344CB8AC3E}">
        <p14:creationId xmlns:p14="http://schemas.microsoft.com/office/powerpoint/2010/main" val="964988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39.jpeg"/><Relationship Id="rId7" Type="http://schemas.openxmlformats.org/officeDocument/2006/relationships/diagramQuickStyle" Target="../diagrams/quickStyle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2.png"/><Relationship Id="rId9" Type="http://schemas.microsoft.com/office/2007/relationships/diagramDrawing" Target="../diagrams/drawing5.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0AEE85-E762-4C54-AB7E-9A2F01BC178B}"/>
              </a:ext>
            </a:extLst>
          </p:cNvPr>
          <p:cNvPicPr>
            <a:picLocks noChangeAspect="1"/>
          </p:cNvPicPr>
          <p:nvPr/>
        </p:nvPicPr>
        <p:blipFill rotWithShape="1">
          <a:blip r:embed="rId2"/>
          <a:srcRect t="1747"/>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2288FD44-A706-40B0-90EA-4C355D6625AF}"/>
              </a:ext>
            </a:extLst>
          </p:cNvPr>
          <p:cNvSpPr>
            <a:spLocks noGrp="1"/>
          </p:cNvSpPr>
          <p:nvPr>
            <p:ph type="ctrTitle"/>
          </p:nvPr>
        </p:nvSpPr>
        <p:spPr>
          <a:xfrm>
            <a:off x="8022021" y="3231931"/>
            <a:ext cx="3852041" cy="1834056"/>
          </a:xfrm>
        </p:spPr>
        <p:txBody>
          <a:bodyPr>
            <a:normAutofit/>
          </a:bodyPr>
          <a:lstStyle/>
          <a:p>
            <a:r>
              <a:rPr lang="en-GB" sz="4000" dirty="0"/>
              <a:t>Module 15</a:t>
            </a:r>
          </a:p>
        </p:txBody>
      </p:sp>
      <p:sp>
        <p:nvSpPr>
          <p:cNvPr id="3" name="Subtitle 2">
            <a:extLst>
              <a:ext uri="{FF2B5EF4-FFF2-40B4-BE49-F238E27FC236}">
                <a16:creationId xmlns:a16="http://schemas.microsoft.com/office/drawing/2014/main" id="{F5A3998E-F5D5-4018-A309-6E9B9874E775}"/>
              </a:ext>
            </a:extLst>
          </p:cNvPr>
          <p:cNvSpPr>
            <a:spLocks noGrp="1"/>
          </p:cNvSpPr>
          <p:nvPr>
            <p:ph type="subTitle" idx="1"/>
          </p:nvPr>
        </p:nvSpPr>
        <p:spPr>
          <a:xfrm>
            <a:off x="7782910" y="5242675"/>
            <a:ext cx="4330262" cy="683284"/>
          </a:xfrm>
        </p:spPr>
        <p:txBody>
          <a:bodyPr>
            <a:normAutofit/>
          </a:bodyPr>
          <a:lstStyle/>
          <a:p>
            <a:r>
              <a:rPr lang="en-GB" sz="2000" dirty="0"/>
              <a:t>Active Account Management </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pic>
        <p:nvPicPr>
          <p:cNvPr id="7" name="Picture 5">
            <a:extLst>
              <a:ext uri="{FF2B5EF4-FFF2-40B4-BE49-F238E27FC236}">
                <a16:creationId xmlns:a16="http://schemas.microsoft.com/office/drawing/2014/main" id="{E01E546E-2A0B-4A88-B2AB-43A9B52CDCD3}"/>
              </a:ext>
            </a:extLst>
          </p:cNvPr>
          <p:cNvPicPr>
            <a:picLocks noChangeAspect="1"/>
          </p:cNvPicPr>
          <p:nvPr/>
        </p:nvPicPr>
        <p:blipFill>
          <a:blip r:embed="rId3"/>
          <a:srcRect/>
          <a:stretch>
            <a:fillRect/>
          </a:stretch>
        </p:blipFill>
        <p:spPr>
          <a:xfrm>
            <a:off x="317938" y="4846473"/>
            <a:ext cx="1627532" cy="1627532"/>
          </a:xfrm>
          <a:prstGeom prst="rect">
            <a:avLst/>
          </a:prstGeom>
        </p:spPr>
      </p:pic>
    </p:spTree>
    <p:extLst>
      <p:ext uri="{BB962C8B-B14F-4D97-AF65-F5344CB8AC3E}">
        <p14:creationId xmlns:p14="http://schemas.microsoft.com/office/powerpoint/2010/main" val="18359213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Many question marks on black background">
            <a:extLst>
              <a:ext uri="{FF2B5EF4-FFF2-40B4-BE49-F238E27FC236}">
                <a16:creationId xmlns:a16="http://schemas.microsoft.com/office/drawing/2014/main" id="{119A4780-57A2-4711-83E9-0407A4BBA7E0}"/>
              </a:ext>
            </a:extLst>
          </p:cNvPr>
          <p:cNvPicPr>
            <a:picLocks noChangeAspect="1"/>
          </p:cNvPicPr>
          <p:nvPr/>
        </p:nvPicPr>
        <p:blipFill rotWithShape="1">
          <a:blip r:embed="rId2"/>
          <a:srcRect t="7787"/>
          <a:stretch/>
        </p:blipFill>
        <p:spPr>
          <a:xfrm>
            <a:off x="-914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011BDB47-A50D-4989-9EF0-E9A6B75A63DB}"/>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3400"/>
              <a:t>What problems have you come up against with key accounts?</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A338941-0CB0-49C5-B475-FFF69DD300E0}"/>
              </a:ext>
            </a:extLst>
          </p:cNvPr>
          <p:cNvSpPr txBox="1"/>
          <p:nvPr/>
        </p:nvSpPr>
        <p:spPr>
          <a:xfrm>
            <a:off x="711200" y="939800"/>
            <a:ext cx="1828800" cy="369332"/>
          </a:xfrm>
          <a:prstGeom prst="rect">
            <a:avLst/>
          </a:prstGeom>
          <a:noFill/>
        </p:spPr>
        <p:txBody>
          <a:bodyPr wrap="square" rtlCol="0">
            <a:spAutoFit/>
          </a:bodyPr>
          <a:lstStyle/>
          <a:p>
            <a:r>
              <a:rPr lang="en-US" sz="1800" kern="1200" dirty="0">
                <a:solidFill>
                  <a:schemeClr val="tx1"/>
                </a:solidFill>
                <a:latin typeface="+mn-lt"/>
                <a:ea typeface="+mn-ea"/>
                <a:cs typeface="+mn-cs"/>
              </a:rPr>
              <a:t>Annotate here:</a:t>
            </a:r>
          </a:p>
        </p:txBody>
      </p:sp>
    </p:spTree>
    <p:extLst>
      <p:ext uri="{BB962C8B-B14F-4D97-AF65-F5344CB8AC3E}">
        <p14:creationId xmlns:p14="http://schemas.microsoft.com/office/powerpoint/2010/main" val="3038796850"/>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6D2F3CF5-912C-4539-88C4-D32A035DFF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639"/>
          <a:stretch/>
        </p:blipFill>
        <p:spPr bwMode="auto">
          <a:xfrm>
            <a:off x="13" y="1"/>
            <a:ext cx="12191987" cy="6857999"/>
          </a:xfrm>
          <a:prstGeom prst="rect">
            <a:avLst/>
          </a:prstGeom>
          <a:noFill/>
          <a:extLst>
            <a:ext uri="{909E8E84-426E-40DD-AFC4-6F175D3DCCD1}">
              <a14:hiddenFill xmlns:a14="http://schemas.microsoft.com/office/drawing/2010/main">
                <a:solidFill>
                  <a:srgbClr val="FFFFFF"/>
                </a:solidFill>
              </a14:hiddenFill>
            </a:ext>
          </a:extLst>
        </p:spPr>
      </p:pic>
      <p:sp>
        <p:nvSpPr>
          <p:cNvPr id="18"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6259FB98-DC38-4F66-9C7A-AF319B114B7B}"/>
              </a:ext>
            </a:extLst>
          </p:cNvPr>
          <p:cNvSpPr>
            <a:spLocks noGrp="1"/>
          </p:cNvSpPr>
          <p:nvPr>
            <p:ph type="title"/>
          </p:nvPr>
        </p:nvSpPr>
        <p:spPr>
          <a:xfrm>
            <a:off x="709448" y="1913950"/>
            <a:ext cx="4204137" cy="1342754"/>
          </a:xfrm>
        </p:spPr>
        <p:txBody>
          <a:bodyPr>
            <a:normAutofit/>
          </a:bodyPr>
          <a:lstStyle/>
          <a:p>
            <a:pPr algn="ctr"/>
            <a:r>
              <a:rPr lang="en-GB" sz="3600"/>
              <a:t>Top tips for gaining and keeping control</a:t>
            </a:r>
          </a:p>
        </p:txBody>
      </p:sp>
      <p:cxnSp>
        <p:nvCxnSpPr>
          <p:cNvPr id="20" name="Straight Connector 19">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B8ECE06-EAE1-481B-A57E-B60AE70CE841}"/>
              </a:ext>
            </a:extLst>
          </p:cNvPr>
          <p:cNvSpPr>
            <a:spLocks noGrp="1"/>
          </p:cNvSpPr>
          <p:nvPr>
            <p:ph idx="1"/>
          </p:nvPr>
        </p:nvSpPr>
        <p:spPr>
          <a:xfrm>
            <a:off x="525516" y="3417573"/>
            <a:ext cx="4593021" cy="2619839"/>
          </a:xfrm>
        </p:spPr>
        <p:txBody>
          <a:bodyPr anchor="ctr">
            <a:normAutofit/>
          </a:bodyPr>
          <a:lstStyle/>
          <a:p>
            <a:r>
              <a:rPr lang="en-GB" sz="1800" dirty="0"/>
              <a:t>Ask the difficult questions</a:t>
            </a:r>
          </a:p>
          <a:p>
            <a:r>
              <a:rPr lang="en-GB" sz="1800" dirty="0"/>
              <a:t>Don’t ignore red flags</a:t>
            </a:r>
          </a:p>
          <a:p>
            <a:r>
              <a:rPr lang="en-GB" sz="1800" dirty="0"/>
              <a:t>Use your intuition – it’s always right</a:t>
            </a:r>
          </a:p>
          <a:p>
            <a:r>
              <a:rPr lang="en-GB" sz="1800" dirty="0"/>
              <a:t>Control starts at the beginning of the relationship with your client and candidates</a:t>
            </a:r>
          </a:p>
        </p:txBody>
      </p:sp>
      <p:pic>
        <p:nvPicPr>
          <p:cNvPr id="5" name="Picture 5">
            <a:extLst>
              <a:ext uri="{FF2B5EF4-FFF2-40B4-BE49-F238E27FC236}">
                <a16:creationId xmlns:a16="http://schemas.microsoft.com/office/drawing/2014/main" id="{655BB202-6F60-4D87-B763-98329BF86719}"/>
              </a:ext>
            </a:extLst>
          </p:cNvPr>
          <p:cNvPicPr>
            <a:picLocks noChangeAspect="1"/>
          </p:cNvPicPr>
          <p:nvPr/>
        </p:nvPicPr>
        <p:blipFill>
          <a:blip r:embed="rId3"/>
          <a:srcRect/>
          <a:stretch>
            <a:fillRect/>
          </a:stretch>
        </p:blipFill>
        <p:spPr>
          <a:xfrm>
            <a:off x="10841005" y="5772981"/>
            <a:ext cx="1085021" cy="1085021"/>
          </a:xfrm>
          <a:prstGeom prst="rect">
            <a:avLst/>
          </a:prstGeom>
        </p:spPr>
      </p:pic>
    </p:spTree>
    <p:extLst>
      <p:ext uri="{BB962C8B-B14F-4D97-AF65-F5344CB8AC3E}">
        <p14:creationId xmlns:p14="http://schemas.microsoft.com/office/powerpoint/2010/main" val="36529747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DF74CA-5CEB-45BF-B9F1-9D3B60A70E4E}"/>
              </a:ext>
            </a:extLst>
          </p:cNvPr>
          <p:cNvSpPr>
            <a:spLocks noGrp="1"/>
          </p:cNvSpPr>
          <p:nvPr>
            <p:ph type="title"/>
          </p:nvPr>
        </p:nvSpPr>
        <p:spPr>
          <a:xfrm>
            <a:off x="838201" y="345810"/>
            <a:ext cx="5120561" cy="1325563"/>
          </a:xfrm>
        </p:spPr>
        <p:txBody>
          <a:bodyPr>
            <a:normAutofit/>
          </a:bodyPr>
          <a:lstStyle/>
          <a:p>
            <a:r>
              <a:rPr lang="en-GB"/>
              <a:t>Account Management</a:t>
            </a:r>
          </a:p>
        </p:txBody>
      </p:sp>
      <p:sp>
        <p:nvSpPr>
          <p:cNvPr id="3" name="Content Placeholder 2">
            <a:extLst>
              <a:ext uri="{FF2B5EF4-FFF2-40B4-BE49-F238E27FC236}">
                <a16:creationId xmlns:a16="http://schemas.microsoft.com/office/drawing/2014/main" id="{90EBFF02-9F7A-49BD-9B69-8133E66F263A}"/>
              </a:ext>
            </a:extLst>
          </p:cNvPr>
          <p:cNvSpPr>
            <a:spLocks noGrp="1"/>
          </p:cNvSpPr>
          <p:nvPr>
            <p:ph idx="1"/>
          </p:nvPr>
        </p:nvSpPr>
        <p:spPr>
          <a:xfrm>
            <a:off x="838201" y="1825625"/>
            <a:ext cx="5092194" cy="4351338"/>
          </a:xfrm>
        </p:spPr>
        <p:txBody>
          <a:bodyPr>
            <a:normAutofit fontScale="92500" lnSpcReduction="10000"/>
          </a:bodyPr>
          <a:lstStyle/>
          <a:p>
            <a:pPr marL="0" indent="0">
              <a:buNone/>
            </a:pPr>
            <a:r>
              <a:rPr lang="en-GB" sz="1800" b="1" dirty="0">
                <a:latin typeface="Century Gothic" panose="020B0502020202020204" pitchFamily="34" charset="0"/>
              </a:rPr>
              <a:t>Account Management is quite simply identifying those clients that are going to give you the biggest return in investment, and then cultivating your relationship with that client</a:t>
            </a:r>
          </a:p>
          <a:p>
            <a:endParaRPr lang="en-GB" sz="1800" b="1" dirty="0">
              <a:latin typeface="Century Gothic" panose="020B0502020202020204" pitchFamily="34" charset="0"/>
            </a:endParaRPr>
          </a:p>
          <a:p>
            <a:pPr marL="0" indent="0">
              <a:buNone/>
            </a:pPr>
            <a:r>
              <a:rPr lang="en-GB" sz="1800" b="1" dirty="0">
                <a:latin typeface="Century Gothic" panose="020B0502020202020204" pitchFamily="34" charset="0"/>
              </a:rPr>
              <a:t>This is also true for your candidates</a:t>
            </a:r>
          </a:p>
          <a:p>
            <a:pPr marL="0" indent="0">
              <a:buNone/>
            </a:pPr>
            <a:endParaRPr lang="en-GB" sz="1800" b="1" dirty="0">
              <a:latin typeface="Century Gothic" panose="020B0502020202020204" pitchFamily="34" charset="0"/>
            </a:endParaRPr>
          </a:p>
          <a:p>
            <a:pPr marL="0" indent="0">
              <a:buNone/>
            </a:pPr>
            <a:r>
              <a:rPr lang="en-GB" sz="1800" b="1" dirty="0">
                <a:latin typeface="Century Gothic" panose="020B0502020202020204" pitchFamily="34" charset="0"/>
              </a:rPr>
              <a:t>It’s about developing the relationship with your existing clients, so that you are always at the forefront of their mind when they are looking to recruit</a:t>
            </a:r>
          </a:p>
          <a:p>
            <a:pPr marL="0" indent="0">
              <a:buNone/>
            </a:pPr>
            <a:endParaRPr lang="en-GB" sz="1800" b="1" dirty="0">
              <a:latin typeface="Century Gothic" panose="020B0502020202020204" pitchFamily="34" charset="0"/>
            </a:endParaRPr>
          </a:p>
          <a:p>
            <a:pPr marL="0" indent="0">
              <a:buNone/>
            </a:pPr>
            <a:r>
              <a:rPr lang="en-GB" sz="1800" b="1" dirty="0">
                <a:latin typeface="Century Gothic" panose="020B0502020202020204" pitchFamily="34" charset="0"/>
              </a:rPr>
              <a:t>Analysis across the recruitment sector has shown us that the top biller’s gain the majority of their revenue (between 50 and 95%) from only 5 clients… Could you name yours now?</a:t>
            </a:r>
          </a:p>
          <a:p>
            <a:pPr marL="0" indent="0">
              <a:buNone/>
            </a:pPr>
            <a:endParaRPr lang="en-GB" sz="1500" dirty="0"/>
          </a:p>
          <a:p>
            <a:pPr marL="0" indent="0">
              <a:buNone/>
            </a:pPr>
            <a:endParaRPr lang="en-GB" sz="1500" dirty="0"/>
          </a:p>
          <a:p>
            <a:endParaRPr lang="en-GB" sz="1500" dirty="0"/>
          </a:p>
        </p:txBody>
      </p:sp>
      <p:sp>
        <p:nvSpPr>
          <p:cNvPr id="12" name="Oval 11">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8" descr="Diagram&#10;&#10;Description automatically generated">
            <a:extLst>
              <a:ext uri="{FF2B5EF4-FFF2-40B4-BE49-F238E27FC236}">
                <a16:creationId xmlns:a16="http://schemas.microsoft.com/office/drawing/2014/main" id="{01A069F7-BE20-4AE6-B2C6-B5DE54DA9AAE}"/>
              </a:ext>
            </a:extLst>
          </p:cNvPr>
          <p:cNvPicPr>
            <a:picLocks noChangeAspect="1"/>
          </p:cNvPicPr>
          <p:nvPr/>
        </p:nvPicPr>
        <p:blipFill rotWithShape="1">
          <a:blip r:embed="rId2"/>
          <a:srcRect t="280" b="3461"/>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14" name="Arc 13">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 name="Picture 3">
            <a:extLst>
              <a:ext uri="{FF2B5EF4-FFF2-40B4-BE49-F238E27FC236}">
                <a16:creationId xmlns:a16="http://schemas.microsoft.com/office/drawing/2014/main" id="{91E100C1-B711-4069-A871-FCFA6EAAC9CA}"/>
              </a:ext>
            </a:extLst>
          </p:cNvPr>
          <p:cNvPicPr>
            <a:picLocks noChangeAspect="1"/>
          </p:cNvPicPr>
          <p:nvPr/>
        </p:nvPicPr>
        <p:blipFill rotWithShape="1">
          <a:blip r:embed="rId3"/>
          <a:srcRect l="14456" r="7448" b="4"/>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24170086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8BCFA4-E616-4AF6-A9A9-2187796A7353}"/>
              </a:ext>
            </a:extLst>
          </p:cNvPr>
          <p:cNvSpPr>
            <a:spLocks noGrp="1"/>
          </p:cNvSpPr>
          <p:nvPr>
            <p:ph type="title"/>
          </p:nvPr>
        </p:nvSpPr>
        <p:spPr>
          <a:xfrm>
            <a:off x="5297762" y="329184"/>
            <a:ext cx="6251110" cy="1783080"/>
          </a:xfrm>
        </p:spPr>
        <p:txBody>
          <a:bodyPr anchor="b">
            <a:normAutofit/>
          </a:bodyPr>
          <a:lstStyle/>
          <a:p>
            <a:r>
              <a:rPr lang="en-GB" sz="5400"/>
              <a:t>Exercise – Agency 1 v Agency 2</a:t>
            </a:r>
            <a:endParaRPr lang="en-GB" sz="5400" dirty="0"/>
          </a:p>
        </p:txBody>
      </p:sp>
      <p:pic>
        <p:nvPicPr>
          <p:cNvPr id="13" name="Picture 4">
            <a:extLst>
              <a:ext uri="{FF2B5EF4-FFF2-40B4-BE49-F238E27FC236}">
                <a16:creationId xmlns:a16="http://schemas.microsoft.com/office/drawing/2014/main" id="{8EA6B68F-0824-4C2F-AAD2-4AB9F4BA525A}"/>
              </a:ext>
            </a:extLst>
          </p:cNvPr>
          <p:cNvPicPr>
            <a:picLocks noChangeAspect="1"/>
          </p:cNvPicPr>
          <p:nvPr/>
        </p:nvPicPr>
        <p:blipFill rotWithShape="1">
          <a:blip r:embed="rId3"/>
          <a:srcRect l="58573" r="2" b="2"/>
          <a:stretch/>
        </p:blipFill>
        <p:spPr>
          <a:xfrm>
            <a:off x="1" y="7"/>
            <a:ext cx="4657344" cy="6857993"/>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F034F380-6F05-4E79-A51A-FE16E4224908}"/>
              </a:ext>
            </a:extLst>
          </p:cNvPr>
          <p:cNvSpPr>
            <a:spLocks noGrp="1"/>
          </p:cNvSpPr>
          <p:nvPr>
            <p:ph idx="1"/>
          </p:nvPr>
        </p:nvSpPr>
        <p:spPr>
          <a:xfrm>
            <a:off x="4815840" y="2883408"/>
            <a:ext cx="6733032" cy="3307080"/>
          </a:xfrm>
        </p:spPr>
        <p:txBody>
          <a:bodyPr>
            <a:normAutofit fontScale="55000" lnSpcReduction="20000"/>
          </a:bodyPr>
          <a:lstStyle/>
          <a:p>
            <a:pPr marL="0" indent="0">
              <a:buNone/>
            </a:pPr>
            <a:r>
              <a:rPr lang="en-GB" sz="2000" dirty="0"/>
              <a:t>Imagine that you are a client, currently recruiting for 2 vacancies using 2 agencies</a:t>
            </a:r>
          </a:p>
          <a:p>
            <a:endParaRPr lang="en-GB" sz="2000" dirty="0"/>
          </a:p>
          <a:p>
            <a:r>
              <a:rPr lang="en-GB" sz="2000" dirty="0"/>
              <a:t>Agency 1 has visited you to take the job brief, even though they have recruited for you before</a:t>
            </a:r>
          </a:p>
          <a:p>
            <a:r>
              <a:rPr lang="en-GB" sz="2000" dirty="0"/>
              <a:t>Agency 2 takes the job brief over the phone</a:t>
            </a:r>
          </a:p>
          <a:p>
            <a:endParaRPr lang="en-GB" sz="2000" dirty="0"/>
          </a:p>
          <a:p>
            <a:r>
              <a:rPr lang="en-GB" sz="2000" dirty="0"/>
              <a:t>Agency 1 phones you to say that they have identified 2 potential candidates, and talks you through their profiles and key achievements</a:t>
            </a:r>
          </a:p>
          <a:p>
            <a:r>
              <a:rPr lang="en-GB" sz="2000" dirty="0"/>
              <a:t>Agency 2 emails across 2 CV’s.</a:t>
            </a:r>
          </a:p>
          <a:p>
            <a:endParaRPr lang="en-GB" sz="2000" dirty="0"/>
          </a:p>
          <a:p>
            <a:r>
              <a:rPr lang="en-GB" sz="2000" dirty="0"/>
              <a:t>Agency 1 phones you every day with an update on progress and to give you feedback from the candidates</a:t>
            </a:r>
          </a:p>
          <a:p>
            <a:r>
              <a:rPr lang="en-GB" sz="2000" dirty="0"/>
              <a:t>Agency 2 only phones you when they have found more candidates.</a:t>
            </a:r>
          </a:p>
          <a:p>
            <a:endParaRPr lang="en-GB" sz="2000" dirty="0"/>
          </a:p>
          <a:p>
            <a:r>
              <a:rPr lang="en-GB" sz="2000" dirty="0"/>
              <a:t>At this stage, if you were the client, who would be your agency of choice?</a:t>
            </a:r>
          </a:p>
          <a:p>
            <a:endParaRPr lang="en-GB" sz="1000" dirty="0"/>
          </a:p>
          <a:p>
            <a:endParaRPr lang="en-GB" sz="1000" dirty="0"/>
          </a:p>
        </p:txBody>
      </p:sp>
      <p:pic>
        <p:nvPicPr>
          <p:cNvPr id="12" name="Picture 5">
            <a:extLst>
              <a:ext uri="{FF2B5EF4-FFF2-40B4-BE49-F238E27FC236}">
                <a16:creationId xmlns:a16="http://schemas.microsoft.com/office/drawing/2014/main" id="{338AEF52-C0BB-4403-97C4-CFC653BECA84}"/>
              </a:ext>
            </a:extLst>
          </p:cNvPr>
          <p:cNvPicPr>
            <a:picLocks noChangeAspect="1"/>
          </p:cNvPicPr>
          <p:nvPr/>
        </p:nvPicPr>
        <p:blipFill>
          <a:blip r:embed="rId4"/>
          <a:srcRect/>
          <a:stretch>
            <a:fillRect/>
          </a:stretch>
        </p:blipFill>
        <p:spPr>
          <a:xfrm>
            <a:off x="10841005" y="5772981"/>
            <a:ext cx="1085021" cy="1085021"/>
          </a:xfrm>
          <a:prstGeom prst="rect">
            <a:avLst/>
          </a:prstGeom>
        </p:spPr>
      </p:pic>
    </p:spTree>
    <p:extLst>
      <p:ext uri="{BB962C8B-B14F-4D97-AF65-F5344CB8AC3E}">
        <p14:creationId xmlns:p14="http://schemas.microsoft.com/office/powerpoint/2010/main" val="120521264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064F3-D094-44A3-9547-1C0DDE029866}"/>
              </a:ext>
            </a:extLst>
          </p:cNvPr>
          <p:cNvSpPr>
            <a:spLocks noGrp="1"/>
          </p:cNvSpPr>
          <p:nvPr>
            <p:ph type="title"/>
          </p:nvPr>
        </p:nvSpPr>
        <p:spPr>
          <a:xfrm>
            <a:off x="5297762" y="329184"/>
            <a:ext cx="6251110" cy="1783080"/>
          </a:xfrm>
        </p:spPr>
        <p:txBody>
          <a:bodyPr anchor="b">
            <a:normAutofit/>
          </a:bodyPr>
          <a:lstStyle/>
          <a:p>
            <a:r>
              <a:rPr lang="en-GB" sz="5400"/>
              <a:t>The 7P Wheel</a:t>
            </a:r>
          </a:p>
        </p:txBody>
      </p:sp>
      <p:pic>
        <p:nvPicPr>
          <p:cNvPr id="1026" name="Picture 2" descr="See the source image">
            <a:extLst>
              <a:ext uri="{FF2B5EF4-FFF2-40B4-BE49-F238E27FC236}">
                <a16:creationId xmlns:a16="http://schemas.microsoft.com/office/drawing/2014/main" id="{B6CEFCB8-7F50-42C1-AE73-3859625515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1" r="7895" b="-2"/>
          <a:stretch/>
        </p:blipFill>
        <p:spPr bwMode="auto">
          <a:xfrm>
            <a:off x="1" y="7"/>
            <a:ext cx="4657344" cy="6857993"/>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81E18F0-B971-4DB7-973F-B0E9FF6711C2}"/>
              </a:ext>
            </a:extLst>
          </p:cNvPr>
          <p:cNvSpPr>
            <a:spLocks noGrp="1"/>
          </p:cNvSpPr>
          <p:nvPr>
            <p:ph idx="1"/>
          </p:nvPr>
        </p:nvSpPr>
        <p:spPr>
          <a:xfrm>
            <a:off x="5297762" y="2706624"/>
            <a:ext cx="6251110" cy="3483864"/>
          </a:xfrm>
        </p:spPr>
        <p:txBody>
          <a:bodyPr>
            <a:normAutofit lnSpcReduction="10000"/>
          </a:bodyPr>
          <a:lstStyle/>
          <a:p>
            <a:pPr marL="0" indent="0">
              <a:lnSpc>
                <a:spcPct val="90000"/>
              </a:lnSpc>
              <a:buNone/>
            </a:pPr>
            <a:r>
              <a:rPr lang="en-GB" sz="1733" dirty="0"/>
              <a:t>A tool devised to take the guess work out of Account Management</a:t>
            </a:r>
          </a:p>
          <a:p>
            <a:pPr marL="0" indent="0">
              <a:lnSpc>
                <a:spcPct val="90000"/>
              </a:lnSpc>
              <a:buNone/>
            </a:pPr>
            <a:r>
              <a:rPr lang="en-GB" sz="1733" dirty="0"/>
              <a:t>There are 7 key areas in each account that if you invest the time in getting to understand, will help you to manage the account better:</a:t>
            </a:r>
          </a:p>
          <a:p>
            <a:pPr>
              <a:lnSpc>
                <a:spcPct val="90000"/>
              </a:lnSpc>
            </a:pPr>
            <a:r>
              <a:rPr lang="en-GB" sz="1733" dirty="0"/>
              <a:t>Promoter Champion</a:t>
            </a:r>
          </a:p>
          <a:p>
            <a:pPr>
              <a:lnSpc>
                <a:spcPct val="90000"/>
              </a:lnSpc>
            </a:pPr>
            <a:r>
              <a:rPr lang="en-GB" sz="1733" dirty="0"/>
              <a:t>Probe for pain</a:t>
            </a:r>
          </a:p>
          <a:p>
            <a:pPr>
              <a:lnSpc>
                <a:spcPct val="90000"/>
              </a:lnSpc>
            </a:pPr>
            <a:r>
              <a:rPr lang="en-GB" sz="1733" dirty="0"/>
              <a:t>Prove Value</a:t>
            </a:r>
          </a:p>
          <a:p>
            <a:pPr>
              <a:lnSpc>
                <a:spcPct val="90000"/>
              </a:lnSpc>
            </a:pPr>
            <a:r>
              <a:rPr lang="en-GB" sz="1733" dirty="0"/>
              <a:t>People</a:t>
            </a:r>
          </a:p>
          <a:p>
            <a:pPr>
              <a:lnSpc>
                <a:spcPct val="90000"/>
              </a:lnSpc>
            </a:pPr>
            <a:r>
              <a:rPr lang="en-GB" sz="1733" dirty="0"/>
              <a:t>Power</a:t>
            </a:r>
          </a:p>
          <a:p>
            <a:pPr>
              <a:lnSpc>
                <a:spcPct val="90000"/>
              </a:lnSpc>
            </a:pPr>
            <a:r>
              <a:rPr lang="en-GB" sz="1733" dirty="0"/>
              <a:t>Politics</a:t>
            </a:r>
          </a:p>
          <a:p>
            <a:pPr>
              <a:lnSpc>
                <a:spcPct val="90000"/>
              </a:lnSpc>
            </a:pPr>
            <a:r>
              <a:rPr lang="en-GB" sz="1733" dirty="0"/>
              <a:t>Process</a:t>
            </a:r>
          </a:p>
        </p:txBody>
      </p:sp>
      <p:pic>
        <p:nvPicPr>
          <p:cNvPr id="4" name="Picture 8" descr="Diagram&#10;&#10;Description automatically generated">
            <a:extLst>
              <a:ext uri="{FF2B5EF4-FFF2-40B4-BE49-F238E27FC236}">
                <a16:creationId xmlns:a16="http://schemas.microsoft.com/office/drawing/2014/main" id="{764E8ED6-55FB-492F-8777-2E5CB69FD0B1}"/>
              </a:ext>
            </a:extLst>
          </p:cNvPr>
          <p:cNvPicPr>
            <a:picLocks noChangeAspect="1"/>
          </p:cNvPicPr>
          <p:nvPr/>
        </p:nvPicPr>
        <p:blipFill>
          <a:blip r:embed="rId3"/>
          <a:srcRect/>
          <a:stretch>
            <a:fillRect/>
          </a:stretch>
        </p:blipFill>
        <p:spPr>
          <a:xfrm>
            <a:off x="10841005" y="5772981"/>
            <a:ext cx="1085021" cy="1085021"/>
          </a:xfrm>
          <a:prstGeom prst="rect">
            <a:avLst/>
          </a:prstGeom>
        </p:spPr>
      </p:pic>
    </p:spTree>
    <p:extLst>
      <p:ext uri="{BB962C8B-B14F-4D97-AF65-F5344CB8AC3E}">
        <p14:creationId xmlns:p14="http://schemas.microsoft.com/office/powerpoint/2010/main" val="1818865663"/>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2D49EE8-ECFC-4836-A4DA-A9A0E17490BD}"/>
              </a:ext>
            </a:extLst>
          </p:cNvPr>
          <p:cNvPicPr>
            <a:picLocks noGrp="1" noChangeAspect="1"/>
          </p:cNvPicPr>
          <p:nvPr>
            <p:ph idx="1"/>
          </p:nvPr>
        </p:nvPicPr>
        <p:blipFill rotWithShape="1">
          <a:blip r:embed="rId3"/>
          <a:srcRect t="5671" b="579"/>
          <a:stretch/>
        </p:blipFill>
        <p:spPr>
          <a:xfrm>
            <a:off x="-3047" y="7"/>
            <a:ext cx="12191999" cy="6857993"/>
          </a:xfrm>
          <a:prstGeom prst="rect">
            <a:avLst/>
          </a:prstGeom>
        </p:spPr>
      </p:pic>
      <p:sp>
        <p:nvSpPr>
          <p:cNvPr id="2" name="Title 1">
            <a:extLst>
              <a:ext uri="{FF2B5EF4-FFF2-40B4-BE49-F238E27FC236}">
                <a16:creationId xmlns:a16="http://schemas.microsoft.com/office/drawing/2014/main" id="{9F2FD5BA-C966-48FF-96FB-DC3D9578E405}"/>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60960" tIns="30480" rIns="60960" bIns="30480" rtlCol="0" anchor="b">
            <a:normAutofit/>
          </a:bodyPr>
          <a:lstStyle/>
          <a:p>
            <a:pPr>
              <a:lnSpc>
                <a:spcPct val="90000"/>
              </a:lnSpc>
            </a:pPr>
            <a:r>
              <a:rPr lang="en-US" sz="5200" dirty="0"/>
              <a:t>The 7P wheel of account management</a:t>
            </a:r>
          </a:p>
        </p:txBody>
      </p:sp>
    </p:spTree>
    <p:extLst>
      <p:ext uri="{BB962C8B-B14F-4D97-AF65-F5344CB8AC3E}">
        <p14:creationId xmlns:p14="http://schemas.microsoft.com/office/powerpoint/2010/main" val="1267500716"/>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849EC0-F8EF-4240-9A60-2F41EC78429A}"/>
              </a:ext>
            </a:extLst>
          </p:cNvPr>
          <p:cNvSpPr>
            <a:spLocks noGrp="1"/>
          </p:cNvSpPr>
          <p:nvPr>
            <p:ph type="title"/>
          </p:nvPr>
        </p:nvSpPr>
        <p:spPr>
          <a:xfrm>
            <a:off x="686834" y="1153572"/>
            <a:ext cx="3200400" cy="4461163"/>
          </a:xfrm>
        </p:spPr>
        <p:txBody>
          <a:bodyPr>
            <a:normAutofit/>
          </a:bodyPr>
          <a:lstStyle/>
          <a:p>
            <a:r>
              <a:rPr lang="en-GB">
                <a:solidFill>
                  <a:srgbClr val="FFFFFF"/>
                </a:solidFill>
              </a:rPr>
              <a:t>Promoter</a:t>
            </a:r>
          </a:p>
        </p:txBody>
      </p:sp>
      <p:sp>
        <p:nvSpPr>
          <p:cNvPr id="20" name="Arc 1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A21619B-90C5-4CB5-9AE2-8CE6D9E933CF}"/>
              </a:ext>
            </a:extLst>
          </p:cNvPr>
          <p:cNvSpPr>
            <a:spLocks noGrp="1"/>
          </p:cNvSpPr>
          <p:nvPr>
            <p:ph idx="1"/>
          </p:nvPr>
        </p:nvSpPr>
        <p:spPr>
          <a:xfrm>
            <a:off x="4447308" y="591344"/>
            <a:ext cx="6906491" cy="5585619"/>
          </a:xfrm>
        </p:spPr>
        <p:txBody>
          <a:bodyPr anchor="ctr">
            <a:normAutofit/>
          </a:bodyPr>
          <a:lstStyle/>
          <a:p>
            <a:r>
              <a:rPr lang="en-GB"/>
              <a:t>The Promoter is the person who is your main point of contact</a:t>
            </a:r>
          </a:p>
          <a:p>
            <a:r>
              <a:rPr lang="en-GB"/>
              <a:t>How good is your relationship with them?</a:t>
            </a:r>
          </a:p>
          <a:p>
            <a:r>
              <a:rPr lang="en-GB"/>
              <a:t>Could it be better?</a:t>
            </a:r>
          </a:p>
          <a:p>
            <a:r>
              <a:rPr lang="en-GB"/>
              <a:t>What are your Promoters personal targets?</a:t>
            </a:r>
          </a:p>
          <a:p>
            <a:r>
              <a:rPr lang="en-GB"/>
              <a:t>If they have targets for recruitment, how can you help them achieve them?</a:t>
            </a:r>
          </a:p>
          <a:p>
            <a:r>
              <a:rPr lang="en-GB"/>
              <a:t>Can they help you with any of the other “P’s”?</a:t>
            </a:r>
          </a:p>
          <a:p>
            <a:pPr marL="0" indent="0">
              <a:buNone/>
            </a:pPr>
            <a:endParaRPr lang="en-GB"/>
          </a:p>
        </p:txBody>
      </p:sp>
      <p:pic>
        <p:nvPicPr>
          <p:cNvPr id="11" name="Picture 8" descr="Diagram&#10;&#10;Description automatically generated">
            <a:extLst>
              <a:ext uri="{FF2B5EF4-FFF2-40B4-BE49-F238E27FC236}">
                <a16:creationId xmlns:a16="http://schemas.microsoft.com/office/drawing/2014/main" id="{3BF31ABF-711A-4E75-BEC7-EBDCCE5752FD}"/>
              </a:ext>
            </a:extLst>
          </p:cNvPr>
          <p:cNvPicPr>
            <a:picLocks noChangeAspect="1"/>
          </p:cNvPicPr>
          <p:nvPr/>
        </p:nvPicPr>
        <p:blipFill>
          <a:blip r:embed="rId2"/>
          <a:srcRect/>
          <a:stretch>
            <a:fillRect/>
          </a:stretch>
        </p:blipFill>
        <p:spPr>
          <a:xfrm>
            <a:off x="10526330" y="5545488"/>
            <a:ext cx="1085021" cy="1085021"/>
          </a:xfrm>
          <a:prstGeom prst="rect">
            <a:avLst/>
          </a:prstGeom>
        </p:spPr>
      </p:pic>
    </p:spTree>
    <p:extLst>
      <p:ext uri="{BB962C8B-B14F-4D97-AF65-F5344CB8AC3E}">
        <p14:creationId xmlns:p14="http://schemas.microsoft.com/office/powerpoint/2010/main" val="498070852"/>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A994BD-9666-454D-A7AF-CB339C425CE1}"/>
              </a:ext>
            </a:extLst>
          </p:cNvPr>
          <p:cNvSpPr>
            <a:spLocks noGrp="1"/>
          </p:cNvSpPr>
          <p:nvPr>
            <p:ph type="title"/>
          </p:nvPr>
        </p:nvSpPr>
        <p:spPr>
          <a:xfrm>
            <a:off x="965199" y="851517"/>
            <a:ext cx="5130795" cy="1461778"/>
          </a:xfrm>
        </p:spPr>
        <p:txBody>
          <a:bodyPr>
            <a:normAutofit/>
          </a:bodyPr>
          <a:lstStyle/>
          <a:p>
            <a:r>
              <a:rPr lang="en-GB" sz="4000"/>
              <a:t>Probe</a:t>
            </a:r>
          </a:p>
        </p:txBody>
      </p:sp>
      <p:sp>
        <p:nvSpPr>
          <p:cNvPr id="3" name="Content Placeholder 2">
            <a:extLst>
              <a:ext uri="{FF2B5EF4-FFF2-40B4-BE49-F238E27FC236}">
                <a16:creationId xmlns:a16="http://schemas.microsoft.com/office/drawing/2014/main" id="{0DC9EBAE-1D26-47D0-B218-1DE6A931E0B3}"/>
              </a:ext>
            </a:extLst>
          </p:cNvPr>
          <p:cNvSpPr>
            <a:spLocks noGrp="1"/>
          </p:cNvSpPr>
          <p:nvPr>
            <p:ph idx="1"/>
          </p:nvPr>
        </p:nvSpPr>
        <p:spPr>
          <a:xfrm>
            <a:off x="965200" y="2470248"/>
            <a:ext cx="4048344" cy="3536236"/>
          </a:xfrm>
        </p:spPr>
        <p:txBody>
          <a:bodyPr>
            <a:normAutofit/>
          </a:bodyPr>
          <a:lstStyle/>
          <a:p>
            <a:r>
              <a:rPr lang="en-GB" sz="1900"/>
              <a:t>Have you questioned the client sufficiently to know what their future recruitment plans are?</a:t>
            </a:r>
          </a:p>
          <a:p>
            <a:r>
              <a:rPr lang="en-GB" sz="1900"/>
              <a:t>Do you know what their “pain” is?  Their pain is the reason why they need to work with you and not do the recruitment themselves</a:t>
            </a:r>
          </a:p>
          <a:p>
            <a:r>
              <a:rPr lang="en-GB" sz="1900"/>
              <a:t>Do you know all you need to know about their business?</a:t>
            </a:r>
          </a:p>
          <a:p>
            <a:r>
              <a:rPr lang="en-GB" sz="1900"/>
              <a:t>Ask probing questions to understand the client and their business</a:t>
            </a:r>
          </a:p>
        </p:txBody>
      </p:sp>
      <p:sp>
        <p:nvSpPr>
          <p:cNvPr id="29" name="Freeform: Shape 28">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Graphic 21" descr="Confused Person">
            <a:extLst>
              <a:ext uri="{FF2B5EF4-FFF2-40B4-BE49-F238E27FC236}">
                <a16:creationId xmlns:a16="http://schemas.microsoft.com/office/drawing/2014/main" id="{C7C5B16B-7CD1-4073-9509-6AB70C2B927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5330" y="2105470"/>
            <a:ext cx="3217333" cy="3217333"/>
          </a:xfrm>
          <a:prstGeom prst="rect">
            <a:avLst/>
          </a:prstGeom>
        </p:spPr>
      </p:pic>
      <p:pic>
        <p:nvPicPr>
          <p:cNvPr id="11" name="Picture 8" descr="Diagram&#10;&#10;Description automatically generated">
            <a:extLst>
              <a:ext uri="{FF2B5EF4-FFF2-40B4-BE49-F238E27FC236}">
                <a16:creationId xmlns:a16="http://schemas.microsoft.com/office/drawing/2014/main" id="{1B7BBCC3-B3E6-42AD-9F74-A708A2CE0B14}"/>
              </a:ext>
            </a:extLst>
          </p:cNvPr>
          <p:cNvPicPr>
            <a:picLocks noChangeAspect="1"/>
          </p:cNvPicPr>
          <p:nvPr/>
        </p:nvPicPr>
        <p:blipFill>
          <a:blip r:embed="rId4"/>
          <a:srcRect/>
          <a:stretch>
            <a:fillRect/>
          </a:stretch>
        </p:blipFill>
        <p:spPr>
          <a:xfrm>
            <a:off x="10526330" y="5545488"/>
            <a:ext cx="1085021" cy="1085021"/>
          </a:xfrm>
          <a:prstGeom prst="rect">
            <a:avLst/>
          </a:prstGeom>
        </p:spPr>
      </p:pic>
    </p:spTree>
    <p:extLst>
      <p:ext uri="{BB962C8B-B14F-4D97-AF65-F5344CB8AC3E}">
        <p14:creationId xmlns:p14="http://schemas.microsoft.com/office/powerpoint/2010/main" val="4661097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019971A7-7DA5-4E23-9EE3-3FBB29EDEBCE}"/>
              </a:ext>
            </a:extLst>
          </p:cNvPr>
          <p:cNvSpPr>
            <a:spLocks noGrp="1"/>
          </p:cNvSpPr>
          <p:nvPr>
            <p:ph type="title"/>
          </p:nvPr>
        </p:nvSpPr>
        <p:spPr>
          <a:xfrm>
            <a:off x="838200" y="365125"/>
            <a:ext cx="5393361" cy="1325563"/>
          </a:xfrm>
        </p:spPr>
        <p:txBody>
          <a:bodyPr>
            <a:normAutofit/>
          </a:bodyPr>
          <a:lstStyle/>
          <a:p>
            <a:r>
              <a:rPr lang="en-GB"/>
              <a:t>Prove value</a:t>
            </a:r>
          </a:p>
        </p:txBody>
      </p:sp>
      <p:pic>
        <p:nvPicPr>
          <p:cNvPr id="14" name="Picture 13">
            <a:extLst>
              <a:ext uri="{FF2B5EF4-FFF2-40B4-BE49-F238E27FC236}">
                <a16:creationId xmlns:a16="http://schemas.microsoft.com/office/drawing/2014/main" id="{ABE06356-4A9C-4683-BAD9-49715701BAD8}"/>
              </a:ext>
            </a:extLst>
          </p:cNvPr>
          <p:cNvPicPr>
            <a:picLocks noChangeAspect="1"/>
          </p:cNvPicPr>
          <p:nvPr/>
        </p:nvPicPr>
        <p:blipFill rotWithShape="1">
          <a:blip r:embed="rId2"/>
          <a:srcRect l="17218" r="26533"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0"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8" descr="Diagram&#10;&#10;Description automatically generated">
            <a:extLst>
              <a:ext uri="{FF2B5EF4-FFF2-40B4-BE49-F238E27FC236}">
                <a16:creationId xmlns:a16="http://schemas.microsoft.com/office/drawing/2014/main" id="{F8931105-E0F1-4F28-A62B-3B01AD2B4017}"/>
              </a:ext>
            </a:extLst>
          </p:cNvPr>
          <p:cNvPicPr>
            <a:picLocks noChangeAspect="1"/>
          </p:cNvPicPr>
          <p:nvPr/>
        </p:nvPicPr>
        <p:blipFill>
          <a:blip r:embed="rId3"/>
          <a:srcRect/>
          <a:stretch>
            <a:fillRect/>
          </a:stretch>
        </p:blipFill>
        <p:spPr>
          <a:xfrm>
            <a:off x="10526330" y="5545488"/>
            <a:ext cx="1085021" cy="1085021"/>
          </a:xfrm>
          <a:prstGeom prst="rect">
            <a:avLst/>
          </a:prstGeom>
        </p:spPr>
      </p:pic>
      <p:graphicFrame>
        <p:nvGraphicFramePr>
          <p:cNvPr id="13" name="Content Placeholder 2">
            <a:extLst>
              <a:ext uri="{FF2B5EF4-FFF2-40B4-BE49-F238E27FC236}">
                <a16:creationId xmlns:a16="http://schemas.microsoft.com/office/drawing/2014/main" id="{66E1A8AE-4B50-4227-ADE6-9F41C37E9C11}"/>
              </a:ext>
            </a:extLst>
          </p:cNvPr>
          <p:cNvGraphicFramePr>
            <a:graphicFrameLocks noGrp="1"/>
          </p:cNvGraphicFramePr>
          <p:nvPr>
            <p:ph idx="1"/>
            <p:extLst>
              <p:ext uri="{D42A27DB-BD31-4B8C-83A1-F6EECF244321}">
                <p14:modId xmlns:p14="http://schemas.microsoft.com/office/powerpoint/2010/main" val="2526103805"/>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84917898"/>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08AC3989-AADA-448B-9DE1-C5389C5CB993}"/>
              </a:ext>
            </a:extLst>
          </p:cNvPr>
          <p:cNvSpPr>
            <a:spLocks noGrp="1"/>
          </p:cNvSpPr>
          <p:nvPr>
            <p:ph type="title"/>
          </p:nvPr>
        </p:nvSpPr>
        <p:spPr>
          <a:xfrm>
            <a:off x="838200" y="365125"/>
            <a:ext cx="5393361" cy="1325563"/>
          </a:xfrm>
        </p:spPr>
        <p:txBody>
          <a:bodyPr>
            <a:normAutofit/>
          </a:bodyPr>
          <a:lstStyle/>
          <a:p>
            <a:r>
              <a:rPr lang="en-GB"/>
              <a:t>People</a:t>
            </a:r>
          </a:p>
        </p:txBody>
      </p:sp>
      <p:sp>
        <p:nvSpPr>
          <p:cNvPr id="44" name="Freeform: Shape 43">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858207D-B4D5-4D36-BF4F-2B8055A97DB1}"/>
              </a:ext>
            </a:extLst>
          </p:cNvPr>
          <p:cNvSpPr>
            <a:spLocks noGrp="1"/>
          </p:cNvSpPr>
          <p:nvPr>
            <p:ph idx="1"/>
          </p:nvPr>
        </p:nvSpPr>
        <p:spPr>
          <a:xfrm>
            <a:off x="838200" y="1825625"/>
            <a:ext cx="5393361" cy="4351338"/>
          </a:xfrm>
        </p:spPr>
        <p:txBody>
          <a:bodyPr>
            <a:normAutofit/>
          </a:bodyPr>
          <a:lstStyle/>
          <a:p>
            <a:r>
              <a:rPr lang="en-GB" sz="2200"/>
              <a:t>Do you know who all the key people are in the business?</a:t>
            </a:r>
          </a:p>
          <a:p>
            <a:r>
              <a:rPr lang="en-GB" sz="2200"/>
              <a:t>Do you only have the one contact?  What would happen if they left?</a:t>
            </a:r>
          </a:p>
          <a:p>
            <a:r>
              <a:rPr lang="en-GB" sz="2200"/>
              <a:t>Who else might you need to make contact with?</a:t>
            </a:r>
          </a:p>
          <a:p>
            <a:r>
              <a:rPr lang="en-GB" sz="2200"/>
              <a:t>Knowing who all the relevant decision makers are increases your effectiveness within an account</a:t>
            </a:r>
          </a:p>
          <a:p>
            <a:r>
              <a:rPr lang="en-GB" sz="2200"/>
              <a:t>How are you going to make contact with them?</a:t>
            </a:r>
          </a:p>
          <a:p>
            <a:r>
              <a:rPr lang="en-GB" sz="2200"/>
              <a:t>Can you use your Promoter to help you?</a:t>
            </a:r>
          </a:p>
        </p:txBody>
      </p:sp>
      <p:sp>
        <p:nvSpPr>
          <p:cNvPr id="46" name="Oval 45">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Graphic 36" descr="Connections">
            <a:extLst>
              <a:ext uri="{FF2B5EF4-FFF2-40B4-BE49-F238E27FC236}">
                <a16:creationId xmlns:a16="http://schemas.microsoft.com/office/drawing/2014/main" id="{C2AD5E33-A4D6-497D-A223-FF14F7F97E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48" name="Freeform: Shape 47">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50" name="Straight Connector 49">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pic>
        <p:nvPicPr>
          <p:cNvPr id="11" name="Picture 8" descr="Diagram&#10;&#10;Description automatically generated">
            <a:extLst>
              <a:ext uri="{FF2B5EF4-FFF2-40B4-BE49-F238E27FC236}">
                <a16:creationId xmlns:a16="http://schemas.microsoft.com/office/drawing/2014/main" id="{0BD5EEF8-126F-4E1A-A381-CA9576A252A4}"/>
              </a:ext>
            </a:extLst>
          </p:cNvPr>
          <p:cNvPicPr>
            <a:picLocks noChangeAspect="1"/>
          </p:cNvPicPr>
          <p:nvPr/>
        </p:nvPicPr>
        <p:blipFill>
          <a:blip r:embed="rId4"/>
          <a:srcRect/>
          <a:stretch>
            <a:fillRect/>
          </a:stretch>
        </p:blipFill>
        <p:spPr>
          <a:xfrm>
            <a:off x="10526330" y="5545488"/>
            <a:ext cx="1085021" cy="1085021"/>
          </a:xfrm>
          <a:prstGeom prst="rect">
            <a:avLst/>
          </a:prstGeom>
        </p:spPr>
      </p:pic>
    </p:spTree>
    <p:extLst>
      <p:ext uri="{BB962C8B-B14F-4D97-AF65-F5344CB8AC3E}">
        <p14:creationId xmlns:p14="http://schemas.microsoft.com/office/powerpoint/2010/main" val="4119329085"/>
      </p:ext>
    </p:extLst>
  </p:cSld>
  <p:clrMapOvr>
    <a:masterClrMapping/>
  </p:clrMapOvr>
  <p:transition spd="slow">
    <p:wheel spokes="1"/>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B3A3484-F0F9-416A-8025-F464A6877C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029" b="7701"/>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8" name="TextBox 3"/>
          <p:cNvSpPr txBox="1"/>
          <p:nvPr/>
        </p:nvSpPr>
        <p:spPr>
          <a:xfrm>
            <a:off x="709448" y="1913950"/>
            <a:ext cx="4204137" cy="1342754"/>
          </a:xfrm>
          <a:prstGeom prst="rect">
            <a:avLst/>
          </a:prstGeom>
        </p:spPr>
        <p:txBody>
          <a:bodyPr vert="horz" lIns="91440" tIns="45720" rIns="91440" bIns="45720" rtlCol="0" anchor="ctr">
            <a:normAutofit/>
          </a:bodyPr>
          <a:lstStyle/>
          <a:p>
            <a:pPr algn="ctr">
              <a:lnSpc>
                <a:spcPct val="90000"/>
              </a:lnSpc>
              <a:spcBef>
                <a:spcPct val="0"/>
              </a:spcBef>
              <a:spcAft>
                <a:spcPts val="400"/>
              </a:spcAft>
            </a:pPr>
            <a:r>
              <a:rPr lang="en-US" sz="2800" dirty="0">
                <a:latin typeface="+mj-lt"/>
                <a:ea typeface="+mj-ea"/>
                <a:cs typeface="+mj-cs"/>
              </a:rPr>
              <a:t>Objectives for this session:</a:t>
            </a:r>
          </a:p>
          <a:p>
            <a:pPr algn="ctr">
              <a:lnSpc>
                <a:spcPct val="90000"/>
              </a:lnSpc>
              <a:spcBef>
                <a:spcPct val="0"/>
              </a:spcBef>
              <a:spcAft>
                <a:spcPts val="400"/>
              </a:spcAft>
            </a:pPr>
            <a:r>
              <a:rPr lang="en-US" sz="2800" dirty="0">
                <a:latin typeface="+mj-lt"/>
                <a:ea typeface="+mj-ea"/>
                <a:cs typeface="+mj-cs"/>
              </a:rPr>
              <a:t>To understand - </a:t>
            </a:r>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6" name="TextBox 6"/>
          <p:cNvSpPr txBox="1"/>
          <p:nvPr/>
        </p:nvSpPr>
        <p:spPr>
          <a:xfrm>
            <a:off x="525516" y="3417573"/>
            <a:ext cx="4593021" cy="2619839"/>
          </a:xfrm>
          <a:prstGeom prst="rect">
            <a:avLst/>
          </a:prstGeom>
        </p:spPr>
        <p:txBody>
          <a:bodyPr vert="horz" lIns="91440" tIns="45720" rIns="91440" bIns="45720" rtlCol="0" anchor="ctr">
            <a:normAutofit/>
          </a:bodyPr>
          <a:lstStyle/>
          <a:p>
            <a:pPr marL="285764" indent="-228600">
              <a:lnSpc>
                <a:spcPct val="90000"/>
              </a:lnSpc>
              <a:buFont typeface="Arial" panose="020B0604020202020204" pitchFamily="34" charset="0"/>
              <a:buChar char="•"/>
            </a:pPr>
            <a:r>
              <a:rPr lang="en-US" dirty="0"/>
              <a:t>That we need to keep control of all accounts  - new and existing </a:t>
            </a:r>
          </a:p>
          <a:p>
            <a:pPr marL="285764" indent="-228600">
              <a:lnSpc>
                <a:spcPct val="90000"/>
              </a:lnSpc>
              <a:buFont typeface="Arial" panose="020B0604020202020204" pitchFamily="34" charset="0"/>
              <a:buChar char="•"/>
            </a:pPr>
            <a:r>
              <a:rPr lang="en-US" dirty="0"/>
              <a:t>Why we need to actively work on our current clients</a:t>
            </a:r>
          </a:p>
          <a:p>
            <a:pPr marL="285764" indent="-228600">
              <a:lnSpc>
                <a:spcPct val="90000"/>
              </a:lnSpc>
              <a:buFont typeface="Arial" panose="020B0604020202020204" pitchFamily="34" charset="0"/>
              <a:buChar char="•"/>
            </a:pPr>
            <a:r>
              <a:rPr lang="en-US" dirty="0"/>
              <a:t>How to keep them engaged and successful</a:t>
            </a:r>
          </a:p>
          <a:p>
            <a:pPr marL="285764" indent="-228600">
              <a:lnSpc>
                <a:spcPct val="90000"/>
              </a:lnSpc>
              <a:buFont typeface="Arial" panose="020B0604020202020204" pitchFamily="34" charset="0"/>
              <a:buChar char="•"/>
            </a:pPr>
            <a:r>
              <a:rPr lang="en-US" dirty="0"/>
              <a:t>The 7 P Wheel and how to actively use it with clients</a:t>
            </a:r>
          </a:p>
          <a:p>
            <a:pPr marL="285764" indent="-228600">
              <a:lnSpc>
                <a:spcPct val="90000"/>
              </a:lnSpc>
              <a:buFont typeface="Arial" panose="020B0604020202020204" pitchFamily="34" charset="0"/>
              <a:buChar char="•"/>
            </a:pPr>
            <a:endParaRPr lang="en-US" dirty="0"/>
          </a:p>
          <a:p>
            <a:pPr marL="285764" indent="-228600">
              <a:lnSpc>
                <a:spcPct val="90000"/>
              </a:lnSpc>
              <a:buFont typeface="Arial" panose="020B0604020202020204" pitchFamily="34" charset="0"/>
              <a:buChar char="•"/>
            </a:pPr>
            <a:endParaRPr lang="en-US" dirty="0"/>
          </a:p>
          <a:p>
            <a:pPr indent="-228600">
              <a:lnSpc>
                <a:spcPct val="90000"/>
              </a:lnSpc>
              <a:spcAft>
                <a:spcPts val="400"/>
              </a:spcAft>
              <a:buFont typeface="Arial" panose="020B0604020202020204" pitchFamily="34" charset="0"/>
              <a:buChar char="•"/>
            </a:pPr>
            <a:endParaRPr lang="en-US" dirty="0"/>
          </a:p>
          <a:p>
            <a:pPr indent="-228600">
              <a:lnSpc>
                <a:spcPct val="90000"/>
              </a:lnSpc>
              <a:spcAft>
                <a:spcPts val="400"/>
              </a:spcAft>
              <a:buFont typeface="Arial" panose="020B0604020202020204" pitchFamily="34" charset="0"/>
              <a:buChar char="•"/>
            </a:pPr>
            <a:endParaRPr lang="en-US" dirty="0"/>
          </a:p>
        </p:txBody>
      </p:sp>
      <p:pic>
        <p:nvPicPr>
          <p:cNvPr id="5" name="Picture 5"/>
          <p:cNvPicPr>
            <a:picLocks noChangeAspect="1"/>
          </p:cNvPicPr>
          <p:nvPr/>
        </p:nvPicPr>
        <p:blipFill>
          <a:blip r:embed="rId3"/>
          <a:srcRect/>
          <a:stretch>
            <a:fillRect/>
          </a:stretch>
        </p:blipFill>
        <p:spPr>
          <a:xfrm>
            <a:off x="10841005" y="5772981"/>
            <a:ext cx="1085021" cy="10850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CABAB7C2-E73E-4C8C-BB6A-381B8C5777D6}"/>
              </a:ext>
            </a:extLst>
          </p:cNvPr>
          <p:cNvSpPr>
            <a:spLocks noGrp="1"/>
          </p:cNvSpPr>
          <p:nvPr>
            <p:ph type="title"/>
          </p:nvPr>
        </p:nvSpPr>
        <p:spPr>
          <a:xfrm>
            <a:off x="838201" y="365125"/>
            <a:ext cx="5393360" cy="1325563"/>
          </a:xfrm>
        </p:spPr>
        <p:txBody>
          <a:bodyPr>
            <a:normAutofit/>
          </a:bodyPr>
          <a:lstStyle/>
          <a:p>
            <a:r>
              <a:rPr lang="en-GB"/>
              <a:t>Power</a:t>
            </a:r>
          </a:p>
        </p:txBody>
      </p:sp>
      <p:sp>
        <p:nvSpPr>
          <p:cNvPr id="20" name="Freeform: Shape 19">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Oval 21">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14" name="Picture 13">
            <a:extLst>
              <a:ext uri="{FF2B5EF4-FFF2-40B4-BE49-F238E27FC236}">
                <a16:creationId xmlns:a16="http://schemas.microsoft.com/office/drawing/2014/main" id="{0BF2C542-1064-4010-81DD-9B75E40FCB8F}"/>
              </a:ext>
            </a:extLst>
          </p:cNvPr>
          <p:cNvPicPr>
            <a:picLocks noChangeAspect="1"/>
          </p:cNvPicPr>
          <p:nvPr/>
        </p:nvPicPr>
        <p:blipFill rotWithShape="1">
          <a:blip r:embed="rId2"/>
          <a:srcRect l="25605" r="22895" b="1"/>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6" name="Freeform: Shape 25">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8" name="Straight Connector 27">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0" name="Freeform: Shape 29">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pic>
        <p:nvPicPr>
          <p:cNvPr id="11" name="Picture 8" descr="Diagram&#10;&#10;Description automatically generated">
            <a:extLst>
              <a:ext uri="{FF2B5EF4-FFF2-40B4-BE49-F238E27FC236}">
                <a16:creationId xmlns:a16="http://schemas.microsoft.com/office/drawing/2014/main" id="{58504A7D-F91E-4E35-8E2E-EE20E74173AF}"/>
              </a:ext>
            </a:extLst>
          </p:cNvPr>
          <p:cNvPicPr>
            <a:picLocks noChangeAspect="1"/>
          </p:cNvPicPr>
          <p:nvPr/>
        </p:nvPicPr>
        <p:blipFill>
          <a:blip r:embed="rId3"/>
          <a:srcRect/>
          <a:stretch>
            <a:fillRect/>
          </a:stretch>
        </p:blipFill>
        <p:spPr>
          <a:xfrm>
            <a:off x="10526330" y="5545488"/>
            <a:ext cx="1085021" cy="1085021"/>
          </a:xfrm>
          <a:prstGeom prst="rect">
            <a:avLst/>
          </a:prstGeom>
        </p:spPr>
      </p:pic>
      <p:graphicFrame>
        <p:nvGraphicFramePr>
          <p:cNvPr id="13" name="Content Placeholder 2">
            <a:extLst>
              <a:ext uri="{FF2B5EF4-FFF2-40B4-BE49-F238E27FC236}">
                <a16:creationId xmlns:a16="http://schemas.microsoft.com/office/drawing/2014/main" id="{CC4D7326-5923-45C1-A852-6A1684479063}"/>
              </a:ext>
            </a:extLst>
          </p:cNvPr>
          <p:cNvGraphicFramePr>
            <a:graphicFrameLocks noGrp="1"/>
          </p:cNvGraphicFramePr>
          <p:nvPr>
            <p:ph idx="1"/>
            <p:extLst>
              <p:ext uri="{D42A27DB-BD31-4B8C-83A1-F6EECF244321}">
                <p14:modId xmlns:p14="http://schemas.microsoft.com/office/powerpoint/2010/main" val="674741854"/>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21081090"/>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F9980393-FAF1-4349-820F-CA88B8E1F163}"/>
              </a:ext>
            </a:extLst>
          </p:cNvPr>
          <p:cNvSpPr>
            <a:spLocks noGrp="1"/>
          </p:cNvSpPr>
          <p:nvPr>
            <p:ph type="title"/>
          </p:nvPr>
        </p:nvSpPr>
        <p:spPr>
          <a:xfrm>
            <a:off x="838201" y="365125"/>
            <a:ext cx="5393360" cy="1325563"/>
          </a:xfrm>
        </p:spPr>
        <p:txBody>
          <a:bodyPr>
            <a:normAutofit/>
          </a:bodyPr>
          <a:lstStyle/>
          <a:p>
            <a:r>
              <a:rPr lang="en-GB"/>
              <a:t>Politics</a:t>
            </a:r>
          </a:p>
        </p:txBody>
      </p:sp>
      <p:sp>
        <p:nvSpPr>
          <p:cNvPr id="20" name="Freeform: Shape 19">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Oval 21">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14" name="Picture 13">
            <a:extLst>
              <a:ext uri="{FF2B5EF4-FFF2-40B4-BE49-F238E27FC236}">
                <a16:creationId xmlns:a16="http://schemas.microsoft.com/office/drawing/2014/main" id="{766C6B46-0D0F-489D-B013-EB4B9218F2D8}"/>
              </a:ext>
            </a:extLst>
          </p:cNvPr>
          <p:cNvPicPr>
            <a:picLocks noChangeAspect="1"/>
          </p:cNvPicPr>
          <p:nvPr/>
        </p:nvPicPr>
        <p:blipFill rotWithShape="1">
          <a:blip r:embed="rId2"/>
          <a:srcRect l="17560" r="15690"/>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6" name="Freeform: Shape 25">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8" name="Straight Connector 27">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0" name="Freeform: Shape 29">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pic>
        <p:nvPicPr>
          <p:cNvPr id="11" name="Picture 8" descr="Diagram&#10;&#10;Description automatically generated">
            <a:extLst>
              <a:ext uri="{FF2B5EF4-FFF2-40B4-BE49-F238E27FC236}">
                <a16:creationId xmlns:a16="http://schemas.microsoft.com/office/drawing/2014/main" id="{5ABCF36C-2D8D-4893-BB5F-3B9DECEF1968}"/>
              </a:ext>
            </a:extLst>
          </p:cNvPr>
          <p:cNvPicPr>
            <a:picLocks noChangeAspect="1"/>
          </p:cNvPicPr>
          <p:nvPr/>
        </p:nvPicPr>
        <p:blipFill>
          <a:blip r:embed="rId3"/>
          <a:srcRect/>
          <a:stretch>
            <a:fillRect/>
          </a:stretch>
        </p:blipFill>
        <p:spPr>
          <a:xfrm>
            <a:off x="10526330" y="5545488"/>
            <a:ext cx="1085021" cy="1085021"/>
          </a:xfrm>
          <a:prstGeom prst="rect">
            <a:avLst/>
          </a:prstGeom>
        </p:spPr>
      </p:pic>
      <p:graphicFrame>
        <p:nvGraphicFramePr>
          <p:cNvPr id="13" name="Content Placeholder 2">
            <a:extLst>
              <a:ext uri="{FF2B5EF4-FFF2-40B4-BE49-F238E27FC236}">
                <a16:creationId xmlns:a16="http://schemas.microsoft.com/office/drawing/2014/main" id="{44FA4598-6D9D-4816-BEDC-3B19AD0A74B1}"/>
              </a:ext>
            </a:extLst>
          </p:cNvPr>
          <p:cNvGraphicFramePr>
            <a:graphicFrameLocks noGrp="1"/>
          </p:cNvGraphicFramePr>
          <p:nvPr>
            <p:ph idx="1"/>
            <p:extLst>
              <p:ext uri="{D42A27DB-BD31-4B8C-83A1-F6EECF244321}">
                <p14:modId xmlns:p14="http://schemas.microsoft.com/office/powerpoint/2010/main" val="3136365775"/>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37291742"/>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EA82EF5E-0B4E-499B-8E77-74E6D917C4DA}"/>
              </a:ext>
            </a:extLst>
          </p:cNvPr>
          <p:cNvSpPr>
            <a:spLocks noGrp="1"/>
          </p:cNvSpPr>
          <p:nvPr>
            <p:ph type="title"/>
          </p:nvPr>
        </p:nvSpPr>
        <p:spPr>
          <a:xfrm>
            <a:off x="838201" y="365125"/>
            <a:ext cx="5393360" cy="1325563"/>
          </a:xfrm>
        </p:spPr>
        <p:txBody>
          <a:bodyPr>
            <a:normAutofit/>
          </a:bodyPr>
          <a:lstStyle/>
          <a:p>
            <a:r>
              <a:rPr lang="en-GB"/>
              <a:t>Process</a:t>
            </a:r>
          </a:p>
        </p:txBody>
      </p:sp>
      <p:sp>
        <p:nvSpPr>
          <p:cNvPr id="13" name="Freeform: Shape 12">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Oval 14">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7" name="Picture 6">
            <a:extLst>
              <a:ext uri="{FF2B5EF4-FFF2-40B4-BE49-F238E27FC236}">
                <a16:creationId xmlns:a16="http://schemas.microsoft.com/office/drawing/2014/main" id="{E4DA8973-D699-42B3-BA47-EC64B3FC8649}"/>
              </a:ext>
            </a:extLst>
          </p:cNvPr>
          <p:cNvPicPr>
            <a:picLocks noChangeAspect="1"/>
          </p:cNvPicPr>
          <p:nvPr/>
        </p:nvPicPr>
        <p:blipFill rotWithShape="1">
          <a:blip r:embed="rId2"/>
          <a:srcRect l="25605" r="22895" b="1"/>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9" name="Freeform: Shape 18">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1" name="Straight Connector 20">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3" name="Freeform: Shape 22">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pic>
        <p:nvPicPr>
          <p:cNvPr id="4" name="Picture 8" descr="Diagram&#10;&#10;Description automatically generated">
            <a:extLst>
              <a:ext uri="{FF2B5EF4-FFF2-40B4-BE49-F238E27FC236}">
                <a16:creationId xmlns:a16="http://schemas.microsoft.com/office/drawing/2014/main" id="{6E286DCE-940B-4324-815D-9FEF57203C2F}"/>
              </a:ext>
            </a:extLst>
          </p:cNvPr>
          <p:cNvPicPr>
            <a:picLocks noChangeAspect="1"/>
          </p:cNvPicPr>
          <p:nvPr/>
        </p:nvPicPr>
        <p:blipFill>
          <a:blip r:embed="rId3"/>
          <a:srcRect/>
          <a:stretch>
            <a:fillRect/>
          </a:stretch>
        </p:blipFill>
        <p:spPr>
          <a:xfrm>
            <a:off x="10526330" y="5545488"/>
            <a:ext cx="1085021" cy="1085021"/>
          </a:xfrm>
          <a:prstGeom prst="rect">
            <a:avLst/>
          </a:prstGeom>
        </p:spPr>
      </p:pic>
      <p:graphicFrame>
        <p:nvGraphicFramePr>
          <p:cNvPr id="6" name="Content Placeholder 2">
            <a:extLst>
              <a:ext uri="{FF2B5EF4-FFF2-40B4-BE49-F238E27FC236}">
                <a16:creationId xmlns:a16="http://schemas.microsoft.com/office/drawing/2014/main" id="{A935AB8C-B811-459C-8B23-29A2BC12951B}"/>
              </a:ext>
            </a:extLst>
          </p:cNvPr>
          <p:cNvGraphicFramePr>
            <a:graphicFrameLocks noGrp="1"/>
          </p:cNvGraphicFramePr>
          <p:nvPr>
            <p:ph idx="1"/>
            <p:extLst>
              <p:ext uri="{D42A27DB-BD31-4B8C-83A1-F6EECF244321}">
                <p14:modId xmlns:p14="http://schemas.microsoft.com/office/powerpoint/2010/main" val="47412658"/>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5815514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632B6-1139-4282-8C44-93E1F2CAC53C}"/>
              </a:ext>
            </a:extLst>
          </p:cNvPr>
          <p:cNvSpPr>
            <a:spLocks noGrp="1"/>
          </p:cNvSpPr>
          <p:nvPr>
            <p:ph type="title"/>
          </p:nvPr>
        </p:nvSpPr>
        <p:spPr>
          <a:xfrm>
            <a:off x="4965430" y="629268"/>
            <a:ext cx="6586491" cy="1286160"/>
          </a:xfrm>
        </p:spPr>
        <p:txBody>
          <a:bodyPr anchor="b">
            <a:normAutofit fontScale="90000"/>
          </a:bodyPr>
          <a:lstStyle/>
          <a:p>
            <a:r>
              <a:rPr lang="en-GB" dirty="0"/>
              <a:t>Think about a key client you have identified you want to work with</a:t>
            </a:r>
          </a:p>
        </p:txBody>
      </p:sp>
      <p:pic>
        <p:nvPicPr>
          <p:cNvPr id="22" name="Picture 21">
            <a:extLst>
              <a:ext uri="{FF2B5EF4-FFF2-40B4-BE49-F238E27FC236}">
                <a16:creationId xmlns:a16="http://schemas.microsoft.com/office/drawing/2014/main" id="{BD15D1E7-9F86-4792-9541-1288A74E12F6}"/>
              </a:ext>
            </a:extLst>
          </p:cNvPr>
          <p:cNvPicPr>
            <a:picLocks noChangeAspect="1"/>
          </p:cNvPicPr>
          <p:nvPr/>
        </p:nvPicPr>
        <p:blipFill rotWithShape="1">
          <a:blip r:embed="rId3"/>
          <a:srcRect l="48390" r="10040"/>
          <a:stretch/>
        </p:blipFill>
        <p:spPr>
          <a:xfrm>
            <a:off x="14" y="7"/>
            <a:ext cx="4635577" cy="6857993"/>
          </a:xfrm>
          <a:prstGeom prst="rect">
            <a:avLst/>
          </a:prstGeom>
          <a:effectLst/>
        </p:spPr>
      </p:pic>
      <p:pic>
        <p:nvPicPr>
          <p:cNvPr id="4" name="Picture 8" descr="Diagram&#10;&#10;Description automatically generated">
            <a:extLst>
              <a:ext uri="{FF2B5EF4-FFF2-40B4-BE49-F238E27FC236}">
                <a16:creationId xmlns:a16="http://schemas.microsoft.com/office/drawing/2014/main" id="{A2E79FF2-7DEB-4EB8-8341-E8665CCA9BAD}"/>
              </a:ext>
            </a:extLst>
          </p:cNvPr>
          <p:cNvPicPr>
            <a:picLocks noChangeAspect="1"/>
          </p:cNvPicPr>
          <p:nvPr/>
        </p:nvPicPr>
        <p:blipFill>
          <a:blip r:embed="rId4"/>
          <a:srcRect/>
          <a:stretch>
            <a:fillRect/>
          </a:stretch>
        </p:blipFill>
        <p:spPr>
          <a:xfrm>
            <a:off x="10526330" y="5545488"/>
            <a:ext cx="1085021" cy="1085021"/>
          </a:xfrm>
          <a:prstGeom prst="rect">
            <a:avLst/>
          </a:prstGeom>
        </p:spPr>
      </p:pic>
      <p:graphicFrame>
        <p:nvGraphicFramePr>
          <p:cNvPr id="21" name="Content Placeholder 2">
            <a:extLst>
              <a:ext uri="{FF2B5EF4-FFF2-40B4-BE49-F238E27FC236}">
                <a16:creationId xmlns:a16="http://schemas.microsoft.com/office/drawing/2014/main" id="{48AC5D6E-87A5-47AC-9F9F-55B6C42BFF6E}"/>
              </a:ext>
            </a:extLst>
          </p:cNvPr>
          <p:cNvGraphicFramePr>
            <a:graphicFrameLocks noGrp="1"/>
          </p:cNvGraphicFramePr>
          <p:nvPr>
            <p:ph idx="1"/>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8054323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094095" y="851517"/>
            <a:ext cx="4674799" cy="2991416"/>
          </a:xfrm>
          <a:prstGeom prst="rect">
            <a:avLst/>
          </a:prstGeom>
        </p:spPr>
        <p:txBody>
          <a:bodyPr vert="horz" lIns="60960" tIns="30480" rIns="60960" bIns="30480" rtlCol="0" anchor="b">
            <a:normAutofit/>
          </a:bodyPr>
          <a:lstStyle/>
          <a:p>
            <a:pPr>
              <a:lnSpc>
                <a:spcPct val="90000"/>
              </a:lnSpc>
              <a:spcBef>
                <a:spcPct val="0"/>
              </a:spcBef>
              <a:spcAft>
                <a:spcPts val="400"/>
              </a:spcAft>
            </a:pPr>
            <a:r>
              <a:rPr lang="en-US" sz="4000" dirty="0">
                <a:latin typeface="+mj-lt"/>
                <a:ea typeface="+mj-ea"/>
                <a:cs typeface="+mj-cs"/>
              </a:rPr>
              <a:t>Now think of a client you have a great relationship with</a:t>
            </a:r>
          </a:p>
        </p:txBody>
      </p:sp>
      <p:pic>
        <p:nvPicPr>
          <p:cNvPr id="8" name="Picture 8"/>
          <p:cNvPicPr>
            <a:picLocks noChangeAspect="1"/>
          </p:cNvPicPr>
          <p:nvPr/>
        </p:nvPicPr>
        <p:blipFill rotWithShape="1">
          <a:blip r:embed="rId2"/>
          <a:srcRect t="3337" r="-1" b="6517"/>
          <a:stretch/>
        </p:blipFill>
        <p:spPr>
          <a:xfrm>
            <a:off x="6128227" y="789709"/>
            <a:ext cx="2397514" cy="2161236"/>
          </a:xfrm>
          <a:custGeom>
            <a:avLst/>
            <a:gdLst/>
            <a:ahLst/>
            <a:cxnLst/>
            <a:rect l="l" t="t" r="r" b="b"/>
            <a:pathLst>
              <a:path w="2397514" h="2161236">
                <a:moveTo>
                  <a:pt x="684017" y="0"/>
                </a:moveTo>
                <a:cubicBezTo>
                  <a:pt x="1715801" y="0"/>
                  <a:pt x="1715801" y="0"/>
                  <a:pt x="1715801" y="0"/>
                </a:cubicBezTo>
                <a:cubicBezTo>
                  <a:pt x="1768004" y="0"/>
                  <a:pt x="1835562" y="37478"/>
                  <a:pt x="1863198" y="84326"/>
                </a:cubicBezTo>
                <a:cubicBezTo>
                  <a:pt x="2379089" y="993169"/>
                  <a:pt x="2379089" y="993169"/>
                  <a:pt x="2379089" y="993169"/>
                </a:cubicBezTo>
                <a:cubicBezTo>
                  <a:pt x="2403656" y="1043140"/>
                  <a:pt x="2403656" y="1118096"/>
                  <a:pt x="2379089" y="1168068"/>
                </a:cubicBezTo>
                <a:cubicBezTo>
                  <a:pt x="1863198" y="2076910"/>
                  <a:pt x="1863198" y="2076910"/>
                  <a:pt x="1863198" y="2076910"/>
                </a:cubicBezTo>
                <a:cubicBezTo>
                  <a:pt x="1835562" y="2123759"/>
                  <a:pt x="1768004" y="2161236"/>
                  <a:pt x="1715801" y="2161236"/>
                </a:cubicBezTo>
                <a:lnTo>
                  <a:pt x="684017" y="2161236"/>
                </a:lnTo>
                <a:cubicBezTo>
                  <a:pt x="628744" y="2161236"/>
                  <a:pt x="561187" y="2123759"/>
                  <a:pt x="536621" y="2076910"/>
                </a:cubicBezTo>
                <a:cubicBezTo>
                  <a:pt x="20729" y="1168068"/>
                  <a:pt x="20729" y="1168068"/>
                  <a:pt x="20729" y="1168068"/>
                </a:cubicBezTo>
                <a:cubicBezTo>
                  <a:pt x="-6909" y="1118096"/>
                  <a:pt x="-6909" y="1043140"/>
                  <a:pt x="20729" y="993169"/>
                </a:cubicBezTo>
                <a:cubicBezTo>
                  <a:pt x="536621" y="84326"/>
                  <a:pt x="536621" y="84326"/>
                  <a:pt x="536621" y="84326"/>
                </a:cubicBezTo>
                <a:cubicBezTo>
                  <a:pt x="561187" y="37478"/>
                  <a:pt x="628744" y="0"/>
                  <a:pt x="684017" y="0"/>
                </a:cubicBezTo>
                <a:close/>
              </a:path>
            </a:pathLst>
          </a:custGeom>
        </p:spPr>
      </p:pic>
      <p:pic>
        <p:nvPicPr>
          <p:cNvPr id="1026" name="Picture 2" descr="See the source image">
            <a:extLst>
              <a:ext uri="{FF2B5EF4-FFF2-40B4-BE49-F238E27FC236}">
                <a16:creationId xmlns:a16="http://schemas.microsoft.com/office/drawing/2014/main" id="{150603A6-D459-494D-9A7B-4AEF52D8C2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904"/>
          <a:stretch/>
        </p:blipFill>
        <p:spPr bwMode="auto">
          <a:xfrm>
            <a:off x="5484502" y="1423024"/>
            <a:ext cx="6274683" cy="4597738"/>
          </a:xfrm>
          <a:custGeom>
            <a:avLst/>
            <a:gdLst/>
            <a:ahLst/>
            <a:cxnLst/>
            <a:rect l="l" t="t" r="r" b="b"/>
            <a:pathLst>
              <a:path w="6274683" h="4597738">
                <a:moveTo>
                  <a:pt x="373676" y="2507768"/>
                </a:moveTo>
                <a:cubicBezTo>
                  <a:pt x="937335" y="2507768"/>
                  <a:pt x="937335" y="2507768"/>
                  <a:pt x="937335" y="2507768"/>
                </a:cubicBezTo>
                <a:cubicBezTo>
                  <a:pt x="965853" y="2507768"/>
                  <a:pt x="1002759" y="2527661"/>
                  <a:pt x="1017857" y="2552528"/>
                </a:cubicBezTo>
                <a:cubicBezTo>
                  <a:pt x="1299687" y="3034940"/>
                  <a:pt x="1299687" y="3034940"/>
                  <a:pt x="1299687" y="3034940"/>
                </a:cubicBezTo>
                <a:cubicBezTo>
                  <a:pt x="1313107" y="3061464"/>
                  <a:pt x="1313107" y="3101250"/>
                  <a:pt x="1299687" y="3127775"/>
                </a:cubicBezTo>
                <a:cubicBezTo>
                  <a:pt x="1017857" y="3610186"/>
                  <a:pt x="1017857" y="3610186"/>
                  <a:pt x="1017857" y="3610186"/>
                </a:cubicBezTo>
                <a:cubicBezTo>
                  <a:pt x="1002759" y="3635053"/>
                  <a:pt x="965853" y="3654946"/>
                  <a:pt x="937335" y="3654946"/>
                </a:cubicBezTo>
                <a:lnTo>
                  <a:pt x="373676" y="3654946"/>
                </a:lnTo>
                <a:cubicBezTo>
                  <a:pt x="343480" y="3654946"/>
                  <a:pt x="306574" y="3635053"/>
                  <a:pt x="293153" y="3610186"/>
                </a:cubicBezTo>
                <a:cubicBezTo>
                  <a:pt x="11324" y="3127775"/>
                  <a:pt x="11324" y="3127775"/>
                  <a:pt x="11324" y="3127775"/>
                </a:cubicBezTo>
                <a:cubicBezTo>
                  <a:pt x="-3774" y="3101250"/>
                  <a:pt x="-3774" y="3061464"/>
                  <a:pt x="11324" y="3034940"/>
                </a:cubicBezTo>
                <a:cubicBezTo>
                  <a:pt x="293153" y="2552528"/>
                  <a:pt x="293153" y="2552528"/>
                  <a:pt x="293153" y="2552528"/>
                </a:cubicBezTo>
                <a:cubicBezTo>
                  <a:pt x="306574" y="2527661"/>
                  <a:pt x="343480" y="2507768"/>
                  <a:pt x="373676" y="2507768"/>
                </a:cubicBezTo>
                <a:close/>
                <a:moveTo>
                  <a:pt x="2963165" y="0"/>
                </a:moveTo>
                <a:lnTo>
                  <a:pt x="3100668" y="0"/>
                </a:lnTo>
                <a:cubicBezTo>
                  <a:pt x="4782082" y="0"/>
                  <a:pt x="4782082" y="0"/>
                  <a:pt x="4782082" y="0"/>
                </a:cubicBezTo>
                <a:cubicBezTo>
                  <a:pt x="4896379" y="0"/>
                  <a:pt x="5044296" y="79730"/>
                  <a:pt x="5104806" y="179392"/>
                </a:cubicBezTo>
                <a:cubicBezTo>
                  <a:pt x="6234342" y="2112834"/>
                  <a:pt x="6234342" y="2112834"/>
                  <a:pt x="6234342" y="2112834"/>
                </a:cubicBezTo>
                <a:cubicBezTo>
                  <a:pt x="6288131" y="2219140"/>
                  <a:pt x="6288131" y="2378598"/>
                  <a:pt x="6234342" y="2484906"/>
                </a:cubicBezTo>
                <a:cubicBezTo>
                  <a:pt x="5104806" y="4418346"/>
                  <a:pt x="5104806" y="4418346"/>
                  <a:pt x="5104806" y="4418346"/>
                </a:cubicBezTo>
                <a:cubicBezTo>
                  <a:pt x="5044296" y="4518010"/>
                  <a:pt x="4896379" y="4597738"/>
                  <a:pt x="4782082" y="4597738"/>
                </a:cubicBezTo>
                <a:lnTo>
                  <a:pt x="2523007" y="4597738"/>
                </a:lnTo>
                <a:cubicBezTo>
                  <a:pt x="2401986" y="4597738"/>
                  <a:pt x="2254071" y="4518010"/>
                  <a:pt x="2200284" y="4418346"/>
                </a:cubicBezTo>
                <a:cubicBezTo>
                  <a:pt x="1070747" y="2484906"/>
                  <a:pt x="1070747" y="2484906"/>
                  <a:pt x="1070747" y="2484906"/>
                </a:cubicBezTo>
                <a:cubicBezTo>
                  <a:pt x="1010234" y="2378598"/>
                  <a:pt x="1010234" y="2219140"/>
                  <a:pt x="1070747" y="2112834"/>
                </a:cubicBezTo>
                <a:cubicBezTo>
                  <a:pt x="1141343" y="1991994"/>
                  <a:pt x="1207527" y="1878706"/>
                  <a:pt x="1269574" y="1772499"/>
                </a:cubicBezTo>
                <a:lnTo>
                  <a:pt x="1354552" y="1627041"/>
                </a:lnTo>
                <a:lnTo>
                  <a:pt x="2423436" y="1627041"/>
                </a:lnTo>
                <a:cubicBezTo>
                  <a:pt x="2482091" y="1627041"/>
                  <a:pt x="2557999" y="1586126"/>
                  <a:pt x="2589052" y="1534980"/>
                </a:cubicBezTo>
                <a:cubicBezTo>
                  <a:pt x="2589052" y="1534980"/>
                  <a:pt x="2589052" y="1534980"/>
                  <a:pt x="3168709" y="542774"/>
                </a:cubicBezTo>
                <a:cubicBezTo>
                  <a:pt x="3196312" y="488219"/>
                  <a:pt x="3196312" y="406388"/>
                  <a:pt x="3168709" y="351833"/>
                </a:cubicBezTo>
                <a:cubicBezTo>
                  <a:pt x="3168709" y="351833"/>
                  <a:pt x="3168709" y="351833"/>
                  <a:pt x="2980349" y="29414"/>
                </a:cubicBezTo>
                <a:close/>
              </a:path>
            </a:pathLst>
          </a:custGeom>
          <a:noFill/>
          <a:extLst>
            <a:ext uri="{909E8E84-426E-40DD-AFC4-6F175D3DCCD1}">
              <a14:hiddenFill xmlns:a14="http://schemas.microsoft.com/office/drawing/2010/main">
                <a:solidFill>
                  <a:srgbClr val="FFFFFF"/>
                </a:solidFill>
              </a14:hiddenFill>
            </a:ext>
          </a:extLst>
        </p:spPr>
      </p:pic>
      <p:sp>
        <p:nvSpPr>
          <p:cNvPr id="7" name="TextBox 7"/>
          <p:cNvSpPr txBox="1"/>
          <p:nvPr/>
        </p:nvSpPr>
        <p:spPr>
          <a:xfrm>
            <a:off x="6511542" y="4564359"/>
            <a:ext cx="3905446" cy="925125"/>
          </a:xfrm>
          <a:prstGeom prst="rect">
            <a:avLst/>
          </a:prstGeom>
        </p:spPr>
        <p:txBody>
          <a:bodyPr lIns="0" tIns="0" rIns="0" bIns="0" rtlCol="0" anchor="t">
            <a:spAutoFit/>
          </a:bodyPr>
          <a:lstStyle/>
          <a:p>
            <a:pPr>
              <a:lnSpc>
                <a:spcPts val="2240"/>
              </a:lnSpc>
              <a:spcBef>
                <a:spcPct val="0"/>
              </a:spcBef>
              <a:spcAft>
                <a:spcPts val="400"/>
              </a:spcAft>
            </a:pPr>
            <a:endParaRPr lang="en-US" sz="1600">
              <a:solidFill>
                <a:srgbClr val="272727"/>
              </a:solidFill>
              <a:latin typeface="Amaranth"/>
            </a:endParaRPr>
          </a:p>
          <a:p>
            <a:pPr>
              <a:lnSpc>
                <a:spcPts val="2240"/>
              </a:lnSpc>
              <a:spcBef>
                <a:spcPct val="0"/>
              </a:spcBef>
              <a:spcAft>
                <a:spcPts val="400"/>
              </a:spcAft>
            </a:pPr>
            <a:endParaRPr lang="en-US" sz="1600">
              <a:solidFill>
                <a:srgbClr val="272727"/>
              </a:solidFill>
              <a:latin typeface="Amaranth"/>
            </a:endParaRPr>
          </a:p>
          <a:p>
            <a:pPr>
              <a:lnSpc>
                <a:spcPts val="2240"/>
              </a:lnSpc>
              <a:spcBef>
                <a:spcPct val="0"/>
              </a:spcBef>
              <a:spcAft>
                <a:spcPts val="400"/>
              </a:spcAft>
            </a:pPr>
            <a:endParaRPr lang="en-US" sz="1600">
              <a:solidFill>
                <a:srgbClr val="272727"/>
              </a:solidFill>
              <a:latin typeface="Amaranth"/>
            </a:endParaRPr>
          </a:p>
        </p:txBody>
      </p:sp>
      <p:sp>
        <p:nvSpPr>
          <p:cNvPr id="10" name="TextBox 5"/>
          <p:cNvSpPr txBox="1"/>
          <p:nvPr/>
        </p:nvSpPr>
        <p:spPr>
          <a:xfrm>
            <a:off x="913122" y="5384759"/>
            <a:ext cx="2552171" cy="540404"/>
          </a:xfrm>
          <a:prstGeom prst="rect">
            <a:avLst/>
          </a:prstGeom>
        </p:spPr>
        <p:txBody>
          <a:bodyPr lIns="0" tIns="0" rIns="0" bIns="0" rtlCol="0" anchor="t">
            <a:spAutoFit/>
          </a:bodyPr>
          <a:lstStyle/>
          <a:p>
            <a:pPr>
              <a:lnSpc>
                <a:spcPts val="2240"/>
              </a:lnSpc>
              <a:spcBef>
                <a:spcPct val="0"/>
              </a:spcBef>
              <a:spcAft>
                <a:spcPts val="400"/>
              </a:spcAft>
            </a:pPr>
            <a:r>
              <a:rPr lang="en-US" sz="1600">
                <a:solidFill>
                  <a:srgbClr val="FFFFFF"/>
                </a:solidFill>
                <a:latin typeface="Amaranth"/>
              </a:rPr>
              <a:t>WHY is closing the call well so important?</a:t>
            </a:r>
          </a:p>
        </p:txBody>
      </p:sp>
      <p:sp>
        <p:nvSpPr>
          <p:cNvPr id="11" name="TextBox 5"/>
          <p:cNvSpPr txBox="1"/>
          <p:nvPr/>
        </p:nvSpPr>
        <p:spPr>
          <a:xfrm>
            <a:off x="1094095" y="4414440"/>
            <a:ext cx="4778317" cy="540404"/>
          </a:xfrm>
          <a:prstGeom prst="rect">
            <a:avLst/>
          </a:prstGeom>
        </p:spPr>
        <p:txBody>
          <a:bodyPr wrap="square" lIns="0" tIns="0" rIns="0" bIns="0" rtlCol="0" anchor="t">
            <a:spAutoFit/>
          </a:bodyPr>
          <a:lstStyle/>
          <a:p>
            <a:pPr>
              <a:lnSpc>
                <a:spcPts val="2240"/>
              </a:lnSpc>
              <a:spcBef>
                <a:spcPct val="0"/>
              </a:spcBef>
              <a:spcAft>
                <a:spcPts val="400"/>
              </a:spcAft>
            </a:pPr>
            <a:r>
              <a:rPr lang="en-US" sz="1600" dirty="0">
                <a:latin typeface="Amaranth"/>
              </a:rPr>
              <a:t>How did you get there?</a:t>
            </a:r>
            <a:br>
              <a:rPr lang="en-US" sz="1600" dirty="0">
                <a:latin typeface="Amaranth"/>
              </a:rPr>
            </a:br>
            <a:r>
              <a:rPr lang="en-US" sz="1600" dirty="0">
                <a:latin typeface="Amaranth"/>
              </a:rPr>
              <a:t>What did you do to build that relationship over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6E07C4-EA81-4870-81CE-96548BB5E2D1}"/>
              </a:ext>
            </a:extLst>
          </p:cNvPr>
          <p:cNvSpPr>
            <a:spLocks noGrp="1"/>
          </p:cNvSpPr>
          <p:nvPr>
            <p:ph type="title"/>
          </p:nvPr>
        </p:nvSpPr>
        <p:spPr>
          <a:xfrm>
            <a:off x="5297762" y="329184"/>
            <a:ext cx="6251110" cy="1783080"/>
          </a:xfrm>
        </p:spPr>
        <p:txBody>
          <a:bodyPr anchor="b">
            <a:normAutofit/>
          </a:bodyPr>
          <a:lstStyle/>
          <a:p>
            <a:r>
              <a:rPr lang="en-GB" sz="5400" dirty="0"/>
              <a:t>Action points:</a:t>
            </a:r>
          </a:p>
        </p:txBody>
      </p:sp>
      <p:pic>
        <p:nvPicPr>
          <p:cNvPr id="2050" name="Picture 2" descr="See the source image">
            <a:extLst>
              <a:ext uri="{FF2B5EF4-FFF2-40B4-BE49-F238E27FC236}">
                <a16:creationId xmlns:a16="http://schemas.microsoft.com/office/drawing/2014/main" id="{2461AC9A-A835-49FD-BDF4-02F594647C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806" r="19897"/>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4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964BC02-3AA2-426E-9B70-0C02704EC6E6}"/>
              </a:ext>
            </a:extLst>
          </p:cNvPr>
          <p:cNvSpPr>
            <a:spLocks noGrp="1"/>
          </p:cNvSpPr>
          <p:nvPr>
            <p:ph idx="1"/>
          </p:nvPr>
        </p:nvSpPr>
        <p:spPr>
          <a:xfrm>
            <a:off x="5297762" y="2706624"/>
            <a:ext cx="6251110" cy="3483864"/>
          </a:xfrm>
        </p:spPr>
        <p:txBody>
          <a:bodyPr>
            <a:normAutofit/>
          </a:bodyPr>
          <a:lstStyle/>
          <a:p>
            <a:r>
              <a:rPr lang="en-GB" sz="2200" b="1" dirty="0">
                <a:latin typeface="Century Gothic" panose="020B0502020202020204" pitchFamily="34" charset="0"/>
              </a:rPr>
              <a:t>What have been your key learning points from this session?</a:t>
            </a:r>
          </a:p>
          <a:p>
            <a:endParaRPr lang="en-GB" sz="2200" b="1" dirty="0">
              <a:latin typeface="Century Gothic" panose="020B0502020202020204" pitchFamily="34" charset="0"/>
            </a:endParaRPr>
          </a:p>
          <a:p>
            <a:r>
              <a:rPr lang="en-GB" sz="2200" b="1" dirty="0">
                <a:latin typeface="Century Gothic" panose="020B0502020202020204" pitchFamily="34" charset="0"/>
              </a:rPr>
              <a:t>What do you need to work on developing?</a:t>
            </a:r>
          </a:p>
          <a:p>
            <a:endParaRPr lang="en-GB" sz="2200" dirty="0"/>
          </a:p>
          <a:p>
            <a:pPr marL="0" indent="0">
              <a:buNone/>
            </a:pPr>
            <a:endParaRPr lang="en-GB" sz="2200" dirty="0"/>
          </a:p>
          <a:p>
            <a:endParaRPr lang="en-GB" sz="2200" dirty="0"/>
          </a:p>
          <a:p>
            <a:endParaRPr lang="en-GB" sz="2200" dirty="0"/>
          </a:p>
        </p:txBody>
      </p:sp>
      <p:pic>
        <p:nvPicPr>
          <p:cNvPr id="4" name="Picture 8" descr="Diagram&#10;&#10;Description automatically generated">
            <a:extLst>
              <a:ext uri="{FF2B5EF4-FFF2-40B4-BE49-F238E27FC236}">
                <a16:creationId xmlns:a16="http://schemas.microsoft.com/office/drawing/2014/main" id="{9A77F408-697A-4CE0-86EB-1F4A150B4037}"/>
              </a:ext>
            </a:extLst>
          </p:cNvPr>
          <p:cNvPicPr>
            <a:picLocks noChangeAspect="1"/>
          </p:cNvPicPr>
          <p:nvPr/>
        </p:nvPicPr>
        <p:blipFill>
          <a:blip r:embed="rId3"/>
          <a:srcRect/>
          <a:stretch>
            <a:fillRect/>
          </a:stretch>
        </p:blipFill>
        <p:spPr>
          <a:xfrm>
            <a:off x="10526330" y="5545488"/>
            <a:ext cx="1085021" cy="1085021"/>
          </a:xfrm>
          <a:prstGeom prst="rect">
            <a:avLst/>
          </a:prstGeom>
        </p:spPr>
      </p:pic>
    </p:spTree>
    <p:extLst>
      <p:ext uri="{BB962C8B-B14F-4D97-AF65-F5344CB8AC3E}">
        <p14:creationId xmlns:p14="http://schemas.microsoft.com/office/powerpoint/2010/main" val="233440533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4">
            <a:extLst>
              <a:ext uri="{FF2B5EF4-FFF2-40B4-BE49-F238E27FC236}">
                <a16:creationId xmlns:a16="http://schemas.microsoft.com/office/drawing/2014/main" id="{6E7C9635-6E92-4409-B2F3-6FCC6535D396}"/>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l="18644" r="7116" b="-1"/>
          <a:stretch/>
        </p:blipFill>
        <p:spPr bwMode="auto">
          <a:xfrm>
            <a:off x="14" y="7"/>
            <a:ext cx="8450303" cy="685799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74FB6C10-D8FC-4661-88BF-BCFA7AA2A4DD}"/>
              </a:ext>
            </a:extLst>
          </p:cNvPr>
          <p:cNvSpPr>
            <a:spLocks noGrp="1"/>
          </p:cNvSpPr>
          <p:nvPr>
            <p:ph type="title"/>
          </p:nvPr>
        </p:nvSpPr>
        <p:spPr>
          <a:xfrm>
            <a:off x="838201" y="365125"/>
            <a:ext cx="5251316" cy="1627636"/>
          </a:xfrm>
        </p:spPr>
        <p:txBody>
          <a:bodyPr>
            <a:normAutofit/>
          </a:bodyPr>
          <a:lstStyle/>
          <a:p>
            <a:r>
              <a:rPr lang="en-GB" dirty="0">
                <a:solidFill>
                  <a:srgbClr val="FFFFFF"/>
                </a:solidFill>
              </a:rPr>
              <a:t>The formula for Control:</a:t>
            </a:r>
          </a:p>
        </p:txBody>
      </p:sp>
      <p:sp>
        <p:nvSpPr>
          <p:cNvPr id="7" name="Content Placeholder 6">
            <a:extLst>
              <a:ext uri="{FF2B5EF4-FFF2-40B4-BE49-F238E27FC236}">
                <a16:creationId xmlns:a16="http://schemas.microsoft.com/office/drawing/2014/main" id="{FB5AEDB0-1291-49A0-B5F8-F1EF7ED53AF9}"/>
              </a:ext>
            </a:extLst>
          </p:cNvPr>
          <p:cNvSpPr>
            <a:spLocks noGrp="1"/>
          </p:cNvSpPr>
          <p:nvPr>
            <p:ph idx="1"/>
          </p:nvPr>
        </p:nvSpPr>
        <p:spPr>
          <a:xfrm>
            <a:off x="838200" y="2219785"/>
            <a:ext cx="4619621" cy="3957178"/>
          </a:xfrm>
        </p:spPr>
        <p:txBody>
          <a:bodyPr>
            <a:normAutofit/>
          </a:bodyPr>
          <a:lstStyle/>
          <a:p>
            <a:pPr marL="0" indent="0">
              <a:buNone/>
            </a:pPr>
            <a:r>
              <a:rPr lang="en-GB" sz="2000">
                <a:solidFill>
                  <a:srgbClr val="FFFFFF"/>
                </a:solidFill>
              </a:rPr>
              <a:t>Information</a:t>
            </a:r>
          </a:p>
          <a:p>
            <a:pPr marL="0" indent="0">
              <a:buNone/>
            </a:pPr>
            <a:r>
              <a:rPr lang="en-GB" sz="2000">
                <a:solidFill>
                  <a:srgbClr val="FFFFFF"/>
                </a:solidFill>
              </a:rPr>
              <a:t> = Knowledge </a:t>
            </a:r>
          </a:p>
          <a:p>
            <a:pPr marL="0" indent="0">
              <a:buNone/>
            </a:pPr>
            <a:r>
              <a:rPr lang="en-GB" sz="2000">
                <a:solidFill>
                  <a:srgbClr val="FFFFFF"/>
                </a:solidFill>
              </a:rPr>
              <a:t>= Power </a:t>
            </a:r>
          </a:p>
          <a:p>
            <a:pPr marL="0" indent="0">
              <a:buNone/>
            </a:pPr>
            <a:r>
              <a:rPr lang="en-GB" sz="2000">
                <a:solidFill>
                  <a:srgbClr val="FFFFFF"/>
                </a:solidFill>
              </a:rPr>
              <a:t>= Control </a:t>
            </a:r>
          </a:p>
          <a:p>
            <a:pPr marL="0" indent="0">
              <a:buNone/>
            </a:pPr>
            <a:endParaRPr lang="en-GB" sz="2000">
              <a:solidFill>
                <a:srgbClr val="FFFFFF"/>
              </a:solidFill>
            </a:endParaRPr>
          </a:p>
          <a:p>
            <a:pPr marL="0" indent="0">
              <a:buNone/>
            </a:pPr>
            <a:r>
              <a:rPr lang="en-GB" sz="2000">
                <a:solidFill>
                  <a:srgbClr val="FFFFFF"/>
                </a:solidFill>
              </a:rPr>
              <a:t>= ££££</a:t>
            </a:r>
          </a:p>
        </p:txBody>
      </p:sp>
      <p:pic>
        <p:nvPicPr>
          <p:cNvPr id="8" name="Picture 8"/>
          <p:cNvPicPr>
            <a:picLocks noChangeAspect="1"/>
          </p:cNvPicPr>
          <p:nvPr/>
        </p:nvPicPr>
        <p:blipFill rotWithShape="1">
          <a:blip r:embed="rId3"/>
          <a:srcRect l="9591" r="3462"/>
          <a:stretch/>
        </p:blipFill>
        <p:spPr>
          <a:xfrm>
            <a:off x="6225997" y="7"/>
            <a:ext cx="5962785" cy="685799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15" name="Picture 5">
            <a:extLst>
              <a:ext uri="{FF2B5EF4-FFF2-40B4-BE49-F238E27FC236}">
                <a16:creationId xmlns:a16="http://schemas.microsoft.com/office/drawing/2014/main" id="{6D5BB7D0-F4B7-4656-BAA1-732577EE4628}"/>
              </a:ext>
            </a:extLst>
          </p:cNvPr>
          <p:cNvPicPr>
            <a:picLocks noChangeAspect="1"/>
          </p:cNvPicPr>
          <p:nvPr/>
        </p:nvPicPr>
        <p:blipFill>
          <a:blip r:embed="rId3"/>
          <a:srcRect/>
          <a:stretch>
            <a:fillRect/>
          </a:stretch>
        </p:blipFill>
        <p:spPr>
          <a:xfrm>
            <a:off x="10841005" y="5772981"/>
            <a:ext cx="1085021" cy="10850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Arc 16">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01CF949-501E-4705-9AED-E3161EA00B49}"/>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4700" b="1" u="sng" kern="1200">
                <a:solidFill>
                  <a:schemeClr val="tx1"/>
                </a:solidFill>
                <a:latin typeface="+mj-lt"/>
                <a:ea typeface="+mj-ea"/>
                <a:cs typeface="+mj-cs"/>
              </a:rPr>
              <a:t>Information</a:t>
            </a:r>
            <a:br>
              <a:rPr lang="en-US" sz="4700" kern="1200">
                <a:solidFill>
                  <a:schemeClr val="tx1"/>
                </a:solidFill>
                <a:latin typeface="+mj-lt"/>
                <a:ea typeface="+mj-ea"/>
                <a:cs typeface="+mj-cs"/>
              </a:rPr>
            </a:br>
            <a:br>
              <a:rPr lang="en-US" sz="4700" kern="1200">
                <a:solidFill>
                  <a:schemeClr val="tx1"/>
                </a:solidFill>
                <a:latin typeface="+mj-lt"/>
                <a:ea typeface="+mj-ea"/>
                <a:cs typeface="+mj-cs"/>
              </a:rPr>
            </a:br>
            <a:r>
              <a:rPr lang="en-US" sz="4700" kern="1200">
                <a:solidFill>
                  <a:schemeClr val="tx1"/>
                </a:solidFill>
                <a:latin typeface="+mj-lt"/>
                <a:ea typeface="+mj-ea"/>
                <a:cs typeface="+mj-cs"/>
              </a:rPr>
              <a:t>The questions we are ask our clients and candidates are key..</a:t>
            </a:r>
          </a:p>
        </p:txBody>
      </p:sp>
      <p:pic>
        <p:nvPicPr>
          <p:cNvPr id="4" name="Picture 5">
            <a:extLst>
              <a:ext uri="{FF2B5EF4-FFF2-40B4-BE49-F238E27FC236}">
                <a16:creationId xmlns:a16="http://schemas.microsoft.com/office/drawing/2014/main" id="{5C0C9A24-03B5-4665-8E02-8BF202651CBE}"/>
              </a:ext>
            </a:extLst>
          </p:cNvPr>
          <p:cNvPicPr>
            <a:picLocks noChangeAspect="1"/>
          </p:cNvPicPr>
          <p:nvPr/>
        </p:nvPicPr>
        <p:blipFill>
          <a:blip r:embed="rId2"/>
          <a:srcRect/>
          <a:stretch>
            <a:fillRect/>
          </a:stretch>
        </p:blipFill>
        <p:spPr>
          <a:xfrm>
            <a:off x="10841005" y="5772981"/>
            <a:ext cx="1085021" cy="1085021"/>
          </a:xfrm>
          <a:prstGeom prst="rect">
            <a:avLst/>
          </a:prstGeom>
        </p:spPr>
      </p:pic>
    </p:spTree>
    <p:extLst>
      <p:ext uri="{BB962C8B-B14F-4D97-AF65-F5344CB8AC3E}">
        <p14:creationId xmlns:p14="http://schemas.microsoft.com/office/powerpoint/2010/main" val="29036899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431DDC9-06C6-41ED-8452-C32FA8860ACF}"/>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4600">
                <a:solidFill>
                  <a:schemeClr val="bg1">
                    <a:lumMod val="95000"/>
                    <a:lumOff val="5000"/>
                  </a:schemeClr>
                </a:solidFill>
              </a:rPr>
              <a:t>The more information we have, and the better we know and understand our clients and candidates – pains, goals and everyday needs - gives us more control</a:t>
            </a:r>
          </a:p>
        </p:txBody>
      </p:sp>
      <p:pic>
        <p:nvPicPr>
          <p:cNvPr id="4" name="Picture 5">
            <a:extLst>
              <a:ext uri="{FF2B5EF4-FFF2-40B4-BE49-F238E27FC236}">
                <a16:creationId xmlns:a16="http://schemas.microsoft.com/office/drawing/2014/main" id="{080414F3-B7F0-4ECA-908C-6978EE45830A}"/>
              </a:ext>
            </a:extLst>
          </p:cNvPr>
          <p:cNvPicPr>
            <a:picLocks noChangeAspect="1"/>
          </p:cNvPicPr>
          <p:nvPr/>
        </p:nvPicPr>
        <p:blipFill>
          <a:blip r:embed="rId2"/>
          <a:srcRect/>
          <a:stretch>
            <a:fillRect/>
          </a:stretch>
        </p:blipFill>
        <p:spPr>
          <a:xfrm>
            <a:off x="10841005" y="5772981"/>
            <a:ext cx="1085021" cy="1085021"/>
          </a:xfrm>
          <a:prstGeom prst="rect">
            <a:avLst/>
          </a:prstGeom>
        </p:spPr>
      </p:pic>
    </p:spTree>
    <p:extLst>
      <p:ext uri="{BB962C8B-B14F-4D97-AF65-F5344CB8AC3E}">
        <p14:creationId xmlns:p14="http://schemas.microsoft.com/office/powerpoint/2010/main" val="3347881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001AFEA-2442-4A9F-BA37-8C469F306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1B38598D-BBD0-4BE7-AB9F-C6694AA296B2}"/>
              </a:ext>
            </a:extLst>
          </p:cNvPr>
          <p:cNvSpPr>
            <a:spLocks noGrp="1"/>
          </p:cNvSpPr>
          <p:nvPr>
            <p:ph type="title"/>
          </p:nvPr>
        </p:nvSpPr>
        <p:spPr>
          <a:xfrm>
            <a:off x="970908" y="637046"/>
            <a:ext cx="5174207" cy="2971473"/>
          </a:xfrm>
        </p:spPr>
        <p:txBody>
          <a:bodyPr vert="horz" lIns="91440" tIns="45720" rIns="91440" bIns="45720" rtlCol="0" anchor="b">
            <a:normAutofit/>
          </a:bodyPr>
          <a:lstStyle/>
          <a:p>
            <a:r>
              <a:rPr lang="en-US" sz="6000" kern="1200">
                <a:solidFill>
                  <a:srgbClr val="FFFFFF"/>
                </a:solidFill>
                <a:latin typeface="+mj-lt"/>
                <a:ea typeface="+mj-ea"/>
                <a:cs typeface="+mj-cs"/>
              </a:rPr>
              <a:t>This requires EFFORT and TIME from us</a:t>
            </a:r>
          </a:p>
        </p:txBody>
      </p:sp>
      <p:sp>
        <p:nvSpPr>
          <p:cNvPr id="11" name="Freeform: Shape 10">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Oval 12">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Block Arc 14">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eeform: Shape 16">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4"/>
          </a:solidFill>
          <a:ln w="9525" cap="flat">
            <a:noFill/>
            <a:prstDash val="solid"/>
            <a:miter/>
          </a:ln>
        </p:spPr>
        <p:txBody>
          <a:bodyPr rtlCol="0" anchor="ctr"/>
          <a:lstStyle/>
          <a:p>
            <a:endParaRPr lang="en-US" dirty="0"/>
          </a:p>
        </p:txBody>
      </p:sp>
      <p:cxnSp>
        <p:nvCxnSpPr>
          <p:cNvPr id="19" name="Straight Connector 18">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4"/>
          </a:solidFill>
          <a:ln w="9525" cap="flat">
            <a:noFill/>
            <a:prstDash val="solid"/>
            <a:miter/>
          </a:ln>
        </p:spPr>
        <p:txBody>
          <a:bodyPr rtlCol="0" anchor="ctr"/>
          <a:lstStyle/>
          <a:p>
            <a:endParaRPr lang="en-US"/>
          </a:p>
        </p:txBody>
      </p:sp>
      <p:sp>
        <p:nvSpPr>
          <p:cNvPr id="23" name="Arc 22">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872052">
            <a:off x="6113252"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a:extLst>
              <a:ext uri="{FF2B5EF4-FFF2-40B4-BE49-F238E27FC236}">
                <a16:creationId xmlns:a16="http://schemas.microsoft.com/office/drawing/2014/main" id="{E741910D-FCBF-482F-A8D6-578AAB7D4DB9}"/>
              </a:ext>
            </a:extLst>
          </p:cNvPr>
          <p:cNvPicPr>
            <a:picLocks noChangeAspect="1"/>
          </p:cNvPicPr>
          <p:nvPr/>
        </p:nvPicPr>
        <p:blipFill>
          <a:blip r:embed="rId2"/>
          <a:srcRect/>
          <a:stretch>
            <a:fillRect/>
          </a:stretch>
        </p:blipFill>
        <p:spPr>
          <a:xfrm>
            <a:off x="10841005" y="5772981"/>
            <a:ext cx="1085021" cy="1085021"/>
          </a:xfrm>
          <a:prstGeom prst="rect">
            <a:avLst/>
          </a:prstGeom>
        </p:spPr>
      </p:pic>
    </p:spTree>
    <p:extLst>
      <p:ext uri="{BB962C8B-B14F-4D97-AF65-F5344CB8AC3E}">
        <p14:creationId xmlns:p14="http://schemas.microsoft.com/office/powerpoint/2010/main" val="358535084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A83423-3909-4DEA-B6D1-1C0B05C82D8A}"/>
              </a:ext>
            </a:extLst>
          </p:cNvPr>
          <p:cNvSpPr>
            <a:spLocks noGrp="1"/>
          </p:cNvSpPr>
          <p:nvPr>
            <p:ph type="title"/>
          </p:nvPr>
        </p:nvSpPr>
        <p:spPr>
          <a:xfrm>
            <a:off x="1094095" y="851517"/>
            <a:ext cx="5238466" cy="2991416"/>
          </a:xfrm>
        </p:spPr>
        <p:txBody>
          <a:bodyPr vert="horz" lIns="91440" tIns="45720" rIns="91440" bIns="45720" rtlCol="0" anchor="b">
            <a:normAutofit/>
          </a:bodyPr>
          <a:lstStyle/>
          <a:p>
            <a:r>
              <a:rPr lang="en-US" sz="3300" b="1" kern="1200">
                <a:solidFill>
                  <a:schemeClr val="tx1"/>
                </a:solidFill>
                <a:latin typeface="+mj-lt"/>
                <a:ea typeface="+mj-ea"/>
                <a:cs typeface="+mj-cs"/>
              </a:rPr>
              <a:t>“Are you listening to reply or listening to understand?”</a:t>
            </a:r>
            <a:br>
              <a:rPr lang="en-US" sz="3300" b="1" kern="1200">
                <a:solidFill>
                  <a:schemeClr val="tx1"/>
                </a:solidFill>
                <a:latin typeface="+mj-lt"/>
                <a:ea typeface="+mj-ea"/>
                <a:cs typeface="+mj-cs"/>
              </a:rPr>
            </a:br>
            <a:br>
              <a:rPr lang="en-US" sz="3300" b="1" kern="1200">
                <a:solidFill>
                  <a:schemeClr val="tx1"/>
                </a:solidFill>
                <a:latin typeface="+mj-lt"/>
                <a:ea typeface="+mj-ea"/>
                <a:cs typeface="+mj-cs"/>
              </a:rPr>
            </a:br>
            <a:r>
              <a:rPr lang="en-US" sz="3300" kern="1200">
                <a:solidFill>
                  <a:schemeClr val="tx1"/>
                </a:solidFill>
                <a:latin typeface="+mj-lt"/>
                <a:ea typeface="+mj-ea"/>
                <a:cs typeface="+mj-cs"/>
              </a:rPr>
              <a:t>Steven R Covey, The 7 Habits of Highly effective people</a:t>
            </a:r>
          </a:p>
        </p:txBody>
      </p:sp>
      <p:sp>
        <p:nvSpPr>
          <p:cNvPr id="15" name="Freeform: Shape 14">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Graphic 7" descr="Ear">
            <a:extLst>
              <a:ext uri="{FF2B5EF4-FFF2-40B4-BE49-F238E27FC236}">
                <a16:creationId xmlns:a16="http://schemas.microsoft.com/office/drawing/2014/main" id="{FA689D7A-D36A-4F47-B593-A2999DBD97D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503" y="2129307"/>
            <a:ext cx="3217333" cy="3217333"/>
          </a:xfrm>
          <a:prstGeom prst="rect">
            <a:avLst/>
          </a:prstGeom>
        </p:spPr>
      </p:pic>
      <p:pic>
        <p:nvPicPr>
          <p:cNvPr id="4" name="Picture 5">
            <a:extLst>
              <a:ext uri="{FF2B5EF4-FFF2-40B4-BE49-F238E27FC236}">
                <a16:creationId xmlns:a16="http://schemas.microsoft.com/office/drawing/2014/main" id="{93ABED83-CF41-4A2A-85C2-D1F0FDE4E231}"/>
              </a:ext>
            </a:extLst>
          </p:cNvPr>
          <p:cNvPicPr>
            <a:picLocks noChangeAspect="1"/>
          </p:cNvPicPr>
          <p:nvPr/>
        </p:nvPicPr>
        <p:blipFill>
          <a:blip r:embed="rId4"/>
          <a:srcRect/>
          <a:stretch>
            <a:fillRect/>
          </a:stretch>
        </p:blipFill>
        <p:spPr>
          <a:xfrm>
            <a:off x="10841005" y="5772981"/>
            <a:ext cx="1085021" cy="1085021"/>
          </a:xfrm>
          <a:prstGeom prst="rect">
            <a:avLst/>
          </a:prstGeom>
        </p:spPr>
      </p:pic>
    </p:spTree>
    <p:extLst>
      <p:ext uri="{BB962C8B-B14F-4D97-AF65-F5344CB8AC3E}">
        <p14:creationId xmlns:p14="http://schemas.microsoft.com/office/powerpoint/2010/main" val="14572157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4FB6C10-D8FC-4661-88BF-BCFA7AA2A4DD}"/>
              </a:ext>
            </a:extLst>
          </p:cNvPr>
          <p:cNvSpPr>
            <a:spLocks noGrp="1"/>
          </p:cNvSpPr>
          <p:nvPr>
            <p:ph type="title"/>
          </p:nvPr>
        </p:nvSpPr>
        <p:spPr>
          <a:xfrm>
            <a:off x="801099" y="1396289"/>
            <a:ext cx="4249006" cy="1325563"/>
          </a:xfrm>
        </p:spPr>
        <p:txBody>
          <a:bodyPr>
            <a:normAutofit/>
          </a:bodyPr>
          <a:lstStyle/>
          <a:p>
            <a:r>
              <a:rPr lang="en-GB"/>
              <a:t>What else does control allow us?</a:t>
            </a:r>
          </a:p>
        </p:txBody>
      </p:sp>
      <p:sp>
        <p:nvSpPr>
          <p:cNvPr id="7" name="Content Placeholder 6">
            <a:extLst>
              <a:ext uri="{FF2B5EF4-FFF2-40B4-BE49-F238E27FC236}">
                <a16:creationId xmlns:a16="http://schemas.microsoft.com/office/drawing/2014/main" id="{FB5AEDB0-1291-49A0-B5F8-F1EF7ED53AF9}"/>
              </a:ext>
            </a:extLst>
          </p:cNvPr>
          <p:cNvSpPr>
            <a:spLocks noGrp="1"/>
          </p:cNvSpPr>
          <p:nvPr>
            <p:ph idx="1"/>
          </p:nvPr>
        </p:nvSpPr>
        <p:spPr>
          <a:xfrm>
            <a:off x="805544" y="2871982"/>
            <a:ext cx="4245428" cy="3181684"/>
          </a:xfrm>
        </p:spPr>
        <p:txBody>
          <a:bodyPr anchor="t">
            <a:normAutofit/>
          </a:bodyPr>
          <a:lstStyle/>
          <a:p>
            <a:r>
              <a:rPr lang="en-GB" sz="1800"/>
              <a:t>To build better relationships</a:t>
            </a:r>
          </a:p>
          <a:p>
            <a:r>
              <a:rPr lang="en-GB" sz="1800"/>
              <a:t>To have a greater understanding of what our clients and candidates need </a:t>
            </a:r>
          </a:p>
          <a:p>
            <a:r>
              <a:rPr lang="en-GB" sz="1800"/>
              <a:t>We can sell more effectively</a:t>
            </a:r>
          </a:p>
          <a:p>
            <a:r>
              <a:rPr lang="en-GB" sz="1800"/>
              <a:t>More buy in</a:t>
            </a:r>
          </a:p>
          <a:p>
            <a:r>
              <a:rPr lang="en-GB" sz="1800"/>
              <a:t>Healthier, more honest and ethical partnerships</a:t>
            </a:r>
          </a:p>
        </p:txBody>
      </p:sp>
      <p:sp>
        <p:nvSpPr>
          <p:cNvPr id="26" name="Freeform: Shape 25">
            <a:extLst>
              <a:ext uri="{FF2B5EF4-FFF2-40B4-BE49-F238E27FC236}">
                <a16:creationId xmlns:a16="http://schemas.microsoft.com/office/drawing/2014/main" id="{A86541C6-61B1-4DAA-B57A-EAF3F24F0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3310" y="1"/>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Picture 4">
            <a:extLst>
              <a:ext uri="{FF2B5EF4-FFF2-40B4-BE49-F238E27FC236}">
                <a16:creationId xmlns:a16="http://schemas.microsoft.com/office/drawing/2014/main" id="{6E7C9635-6E92-4409-B2F3-6FCC6535D3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170" b="11170"/>
          <a:stretch/>
        </p:blipFill>
        <p:spPr bwMode="auto">
          <a:xfrm>
            <a:off x="5142944" y="3"/>
            <a:ext cx="6069184" cy="2839783"/>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a:noFill/>
          <a:extLst>
            <a:ext uri="{909E8E84-426E-40DD-AFC4-6F175D3DCCD1}">
              <a14:hiddenFill xmlns:a14="http://schemas.microsoft.com/office/drawing/2010/main">
                <a:solidFill>
                  <a:srgbClr val="FFFFFF"/>
                </a:solidFill>
              </a14:hiddenFill>
            </a:ext>
          </a:extLst>
        </p:spPr>
      </p:pic>
      <p:sp>
        <p:nvSpPr>
          <p:cNvPr id="28" name="Freeform: Shape 27">
            <a:extLst>
              <a:ext uri="{FF2B5EF4-FFF2-40B4-BE49-F238E27FC236}">
                <a16:creationId xmlns:a16="http://schemas.microsoft.com/office/drawing/2014/main" id="{71750011-2006-46BB-AFDE-C6E4617523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93989"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8"/>
          <p:cNvPicPr>
            <a:picLocks noChangeAspect="1"/>
          </p:cNvPicPr>
          <p:nvPr/>
        </p:nvPicPr>
        <p:blipFill rotWithShape="1">
          <a:blip r:embed="rId3"/>
          <a:srcRect t="11088" r="2" b="14270"/>
          <a:stretch/>
        </p:blipFill>
        <p:spPr>
          <a:xfrm>
            <a:off x="7190587" y="3124784"/>
            <a:ext cx="5001415" cy="3733214"/>
          </a:xfrm>
          <a:custGeom>
            <a:avLst/>
            <a:gdLst/>
            <a:ahLst/>
            <a:cxnLst/>
            <a:rect l="l" t="t" r="r" b="b"/>
            <a:pathLst>
              <a:path w="5001415" h="3733214">
                <a:moveTo>
                  <a:pt x="3044952" y="0"/>
                </a:moveTo>
                <a:cubicBezTo>
                  <a:pt x="3780687" y="0"/>
                  <a:pt x="4455477" y="260939"/>
                  <a:pt x="4981824" y="695319"/>
                </a:cubicBezTo>
                <a:lnTo>
                  <a:pt x="5001415" y="713124"/>
                </a:lnTo>
                <a:lnTo>
                  <a:pt x="5001415" y="3733214"/>
                </a:lnTo>
                <a:lnTo>
                  <a:pt x="81043" y="3733214"/>
                </a:lnTo>
                <a:lnTo>
                  <a:pt x="61862" y="3658617"/>
                </a:lnTo>
                <a:cubicBezTo>
                  <a:pt x="21301" y="3460397"/>
                  <a:pt x="0" y="3255162"/>
                  <a:pt x="0" y="3044952"/>
                </a:cubicBezTo>
                <a:cubicBezTo>
                  <a:pt x="0" y="1363271"/>
                  <a:pt x="1363271" y="0"/>
                  <a:pt x="3044952" y="0"/>
                </a:cubicBezTo>
                <a:close/>
              </a:path>
            </a:pathLst>
          </a:custGeom>
        </p:spPr>
      </p:pic>
    </p:spTree>
    <p:extLst>
      <p:ext uri="{BB962C8B-B14F-4D97-AF65-F5344CB8AC3E}">
        <p14:creationId xmlns:p14="http://schemas.microsoft.com/office/powerpoint/2010/main" val="21499535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5882" y="4267832"/>
            <a:ext cx="4805996" cy="1401448"/>
          </a:xfrm>
        </p:spPr>
        <p:txBody>
          <a:bodyPr vert="horz" lIns="60960" tIns="30480" rIns="60960" bIns="30480" rtlCol="0" anchor="t">
            <a:normAutofit/>
          </a:bodyPr>
          <a:lstStyle/>
          <a:p>
            <a:pPr algn="l">
              <a:lnSpc>
                <a:spcPct val="90000"/>
              </a:lnSpc>
            </a:pPr>
            <a:br>
              <a:rPr lang="en-US" sz="1133" b="1">
                <a:solidFill>
                  <a:srgbClr val="000000"/>
                </a:solidFill>
              </a:rPr>
            </a:br>
            <a:br>
              <a:rPr lang="en-US" sz="1133" b="1">
                <a:solidFill>
                  <a:srgbClr val="000000"/>
                </a:solidFill>
              </a:rPr>
            </a:br>
            <a:br>
              <a:rPr lang="en-US" sz="1133" b="1">
                <a:solidFill>
                  <a:srgbClr val="000000"/>
                </a:solidFill>
              </a:rPr>
            </a:br>
            <a:br>
              <a:rPr lang="en-US" sz="1133" b="1">
                <a:solidFill>
                  <a:srgbClr val="000000"/>
                </a:solidFill>
              </a:rPr>
            </a:br>
            <a:br>
              <a:rPr lang="en-US" sz="1133" b="1">
                <a:solidFill>
                  <a:srgbClr val="000000"/>
                </a:solidFill>
              </a:rPr>
            </a:br>
            <a:br>
              <a:rPr lang="en-US" sz="1133" b="1">
                <a:solidFill>
                  <a:srgbClr val="000000"/>
                </a:solidFill>
              </a:rPr>
            </a:br>
            <a:endParaRPr lang="en-US" sz="1133" b="1">
              <a:solidFill>
                <a:srgbClr val="000000"/>
              </a:solidFill>
            </a:endParaRPr>
          </a:p>
        </p:txBody>
      </p:sp>
      <p:pic>
        <p:nvPicPr>
          <p:cNvPr id="2050" name="Picture 2" descr="See the source image">
            <a:extLst>
              <a:ext uri="{FF2B5EF4-FFF2-40B4-BE49-F238E27FC236}">
                <a16:creationId xmlns:a16="http://schemas.microsoft.com/office/drawing/2014/main" id="{6BFEDF04-A11D-48E5-A26B-AE50069AD5BE}"/>
              </a:ext>
            </a:extLst>
          </p:cNvPr>
          <p:cNvPicPr>
            <a:picLocks noChangeAspect="1" noChangeArrowheads="1"/>
          </p:cNvPicPr>
          <p:nvPr/>
        </p:nvPicPr>
        <p:blipFill rotWithShape="1">
          <a:blip r:embed="rId2" cstate="print">
            <a:alphaModFix/>
            <a:extLst>
              <a:ext uri="{28A0092B-C50C-407E-A947-70E740481C1C}">
                <a14:useLocalDpi xmlns:a14="http://schemas.microsoft.com/office/drawing/2010/main" val="0"/>
              </a:ext>
            </a:extLst>
          </a:blip>
          <a:srcRect l="6915" r="6183" b="-2"/>
          <a:stretch/>
        </p:blipFill>
        <p:spPr bwMode="auto">
          <a:xfrm>
            <a:off x="6553554" y="-75266"/>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0852B9F-7547-411B-8ACB-D806B0C645BF}"/>
              </a:ext>
            </a:extLst>
          </p:cNvPr>
          <p:cNvSpPr txBox="1"/>
          <p:nvPr/>
        </p:nvSpPr>
        <p:spPr>
          <a:xfrm>
            <a:off x="525516" y="3417573"/>
            <a:ext cx="4593021" cy="2619839"/>
          </a:xfrm>
          <a:prstGeom prst="rect">
            <a:avLst/>
          </a:prstGeom>
        </p:spPr>
        <p:txBody>
          <a:bodyPr vert="horz" lIns="60960" tIns="30480" rIns="60960" bIns="30480" rtlCol="0" anchor="ctr">
            <a:normAutofit/>
          </a:bodyPr>
          <a:lstStyle/>
          <a:p>
            <a:pPr marL="228611" indent="-152408">
              <a:lnSpc>
                <a:spcPct val="90000"/>
              </a:lnSpc>
              <a:spcAft>
                <a:spcPts val="600"/>
              </a:spcAft>
              <a:buFont typeface="Arial" panose="020B0604020202020204" pitchFamily="34" charset="0"/>
              <a:buChar char="•"/>
              <a:defRPr/>
            </a:pPr>
            <a:endParaRPr lang="en-US" sz="1400" dirty="0"/>
          </a:p>
        </p:txBody>
      </p:sp>
      <p:pic>
        <p:nvPicPr>
          <p:cNvPr id="5" name="Picture 5"/>
          <p:cNvPicPr>
            <a:picLocks noChangeAspect="1"/>
          </p:cNvPicPr>
          <p:nvPr/>
        </p:nvPicPr>
        <p:blipFill>
          <a:blip r:embed="rId3"/>
          <a:srcRect/>
          <a:stretch>
            <a:fillRect/>
          </a:stretch>
        </p:blipFill>
        <p:spPr>
          <a:xfrm>
            <a:off x="10841005" y="5772981"/>
            <a:ext cx="1085021" cy="1085021"/>
          </a:xfrm>
          <a:prstGeom prst="rect">
            <a:avLst/>
          </a:prstGeom>
        </p:spPr>
      </p:pic>
      <p:sp>
        <p:nvSpPr>
          <p:cNvPr id="3" name="TextBox 2">
            <a:extLst>
              <a:ext uri="{FF2B5EF4-FFF2-40B4-BE49-F238E27FC236}">
                <a16:creationId xmlns:a16="http://schemas.microsoft.com/office/drawing/2014/main" id="{465EFD31-295E-4342-8518-06121AB4FEDB}"/>
              </a:ext>
            </a:extLst>
          </p:cNvPr>
          <p:cNvSpPr txBox="1"/>
          <p:nvPr/>
        </p:nvSpPr>
        <p:spPr>
          <a:xfrm>
            <a:off x="451727" y="962839"/>
            <a:ext cx="4204137" cy="4524315"/>
          </a:xfrm>
          <a:prstGeom prst="rect">
            <a:avLst/>
          </a:prstGeom>
          <a:noFill/>
        </p:spPr>
        <p:txBody>
          <a:bodyPr wrap="square" rtlCol="0">
            <a:spAutoFit/>
          </a:bodyPr>
          <a:lstStyle/>
          <a:p>
            <a:pPr>
              <a:spcAft>
                <a:spcPts val="400"/>
              </a:spcAft>
            </a:pPr>
            <a:r>
              <a:rPr lang="en-GB" sz="4800" b="1" dirty="0">
                <a:latin typeface="Amaranth Bold" panose="020B0604020202020204" charset="0"/>
              </a:rPr>
              <a:t>Why do we tend to lose control of long term clients and accounts?</a:t>
            </a:r>
          </a:p>
        </p:txBody>
      </p:sp>
    </p:spTree>
    <p:extLst>
      <p:ext uri="{BB962C8B-B14F-4D97-AF65-F5344CB8AC3E}">
        <p14:creationId xmlns:p14="http://schemas.microsoft.com/office/powerpoint/2010/main" val="7915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1472</Words>
  <Application>Microsoft Office PowerPoint</Application>
  <PresentationFormat>Widescreen</PresentationFormat>
  <Paragraphs>154</Paragraphs>
  <Slides>25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Amaranth</vt:lpstr>
      <vt:lpstr>Amaranth Bold</vt:lpstr>
      <vt:lpstr>Arial</vt:lpstr>
      <vt:lpstr>Calibri</vt:lpstr>
      <vt:lpstr>Calibri Light</vt:lpstr>
      <vt:lpstr>Century Gothic</vt:lpstr>
      <vt:lpstr>Office Theme</vt:lpstr>
      <vt:lpstr>Module 15</vt:lpstr>
      <vt:lpstr>PowerPoint Presentation</vt:lpstr>
      <vt:lpstr>The formula for Control:</vt:lpstr>
      <vt:lpstr>Information  The questions we are ask our clients and candidates are key..</vt:lpstr>
      <vt:lpstr>The more information we have, and the better we know and understand our clients and candidates – pains, goals and everyday needs - gives us more control</vt:lpstr>
      <vt:lpstr>This requires EFFORT and TIME from us</vt:lpstr>
      <vt:lpstr>“Are you listening to reply or listening to understand?”  Steven R Covey, The 7 Habits of Highly effective people</vt:lpstr>
      <vt:lpstr>What else does control allow us?</vt:lpstr>
      <vt:lpstr>      </vt:lpstr>
      <vt:lpstr>What problems have you come up against with key accounts?</vt:lpstr>
      <vt:lpstr>Top tips for gaining and keeping control</vt:lpstr>
      <vt:lpstr>Account Management</vt:lpstr>
      <vt:lpstr>Exercise – Agency 1 v Agency 2</vt:lpstr>
      <vt:lpstr>The 7P Wheel</vt:lpstr>
      <vt:lpstr>The 7P wheel of account management</vt:lpstr>
      <vt:lpstr>Promoter</vt:lpstr>
      <vt:lpstr>Probe</vt:lpstr>
      <vt:lpstr>Prove value</vt:lpstr>
      <vt:lpstr>People</vt:lpstr>
      <vt:lpstr>Power</vt:lpstr>
      <vt:lpstr>Politics</vt:lpstr>
      <vt:lpstr>Process</vt:lpstr>
      <vt:lpstr>Think about a key client you have identified you want to work with</vt:lpstr>
      <vt:lpstr>PowerPoint Presentation</vt:lpstr>
      <vt:lpstr>Action points: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14</dc:title>
  <dc:creator>Ali Braid</dc:creator>
  <cp:lastModifiedBy>Ali Braid</cp:lastModifiedBy>
  <cp:revision>2</cp:revision>
  <dcterms:created xsi:type="dcterms:W3CDTF">2021-11-03T11:26:39Z</dcterms:created>
  <dcterms:modified xsi:type="dcterms:W3CDTF">2021-11-03T12:01:55Z</dcterms:modified>
</cp:coreProperties>
</file>