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1"/>
  </p:sldMasterIdLst>
  <p:notesMasterIdLst>
    <p:notesMasterId r:id="rId15"/>
  </p:notesMasterIdLst>
  <p:sldIdLst>
    <p:sldId id="256" r:id="rId2"/>
    <p:sldId id="257" r:id="rId3"/>
    <p:sldId id="260" r:id="rId4"/>
    <p:sldId id="259" r:id="rId5"/>
    <p:sldId id="258" r:id="rId6"/>
    <p:sldId id="261" r:id="rId7"/>
    <p:sldId id="267" r:id="rId8"/>
    <p:sldId id="268" r:id="rId9"/>
    <p:sldId id="262" r:id="rId10"/>
    <p:sldId id="263" r:id="rId11"/>
    <p:sldId id="265" r:id="rId12"/>
    <p:sldId id="266" r:id="rId13"/>
    <p:sldId id="264" r:id="rId14"/>
  </p:sldIdLst>
  <p:sldSz cx="18288000" cy="10287000"/>
  <p:notesSz cx="6858000" cy="9144000"/>
  <p:embeddedFontLst>
    <p:embeddedFont>
      <p:font typeface="Trebuchet MS" panose="020B0603020202020204" pitchFamily="34" charset="0"/>
      <p:regular r:id="rId16"/>
      <p:bold r:id="rId17"/>
      <p:italic r:id="rId18"/>
      <p:boldItalic r:id="rId19"/>
    </p:embeddedFont>
    <p:embeddedFont>
      <p:font typeface="Clear Sans Regular" panose="020B0604020202020204" charset="0"/>
      <p:regular r:id="rId20"/>
    </p:embeddedFont>
    <p:embeddedFont>
      <p:font typeface="Wingdings 3" panose="05040102010807070707" pitchFamily="18" charset="2"/>
      <p:regular r:id="rId21"/>
    </p:embeddedFont>
    <p:embeddedFont>
      <p:font typeface="Amaranth" panose="020B0604020202020204" charset="0"/>
      <p:regular r:id="rId22"/>
    </p:embeddedFont>
    <p:embeddedFont>
      <p:font typeface="Amaranth Bold"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850AF-F9A5-4C09-AD8C-69E73B7310DB}" type="datetimeFigureOut">
              <a:rPr lang="en-GB" smtClean="0"/>
              <a:t>18/09/2020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98511-B48D-4C39-931D-67F9B21C4944}" type="slidenum">
              <a:rPr lang="en-GB" smtClean="0"/>
              <a:t>‹#›</a:t>
            </a:fld>
            <a:endParaRPr lang="en-GB"/>
          </a:p>
        </p:txBody>
      </p:sp>
    </p:spTree>
    <p:extLst>
      <p:ext uri="{BB962C8B-B14F-4D97-AF65-F5344CB8AC3E}">
        <p14:creationId xmlns:p14="http://schemas.microsoft.com/office/powerpoint/2010/main" val="182566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298511-B48D-4C39-931D-67F9B21C4944}" type="slidenum">
              <a:rPr lang="en-GB" smtClean="0"/>
              <a:t>5</a:t>
            </a:fld>
            <a:endParaRPr lang="en-GB"/>
          </a:p>
        </p:txBody>
      </p:sp>
    </p:spTree>
    <p:extLst>
      <p:ext uri="{BB962C8B-B14F-4D97-AF65-F5344CB8AC3E}">
        <p14:creationId xmlns:p14="http://schemas.microsoft.com/office/powerpoint/2010/main" val="1325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840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338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66600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971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4634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84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637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64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833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665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5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354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77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211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236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461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9/18/2020</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73453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lifewiththequirkyboys.com/2014/08/01/a-new-pla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8259" r="182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54100"/>
            <a:ext cx="8308358" cy="8229600"/>
          </a:xfrm>
          <a:prstGeom prst="rect">
            <a:avLst/>
          </a:prstGeom>
          <a:solidFill>
            <a:srgbClr val="91B43E"/>
          </a:solidFill>
        </p:spPr>
      </p:sp>
      <p:sp>
        <p:nvSpPr>
          <p:cNvPr id="3" name="TextBox 3"/>
          <p:cNvSpPr txBox="1"/>
          <p:nvPr/>
        </p:nvSpPr>
        <p:spPr>
          <a:xfrm>
            <a:off x="1447801" y="1181100"/>
            <a:ext cx="6997778" cy="7078861"/>
          </a:xfrm>
          <a:prstGeom prst="rect">
            <a:avLst/>
          </a:prstGeom>
        </p:spPr>
        <p:txBody>
          <a:bodyPr wrap="square" lIns="0" tIns="0" rIns="0" bIns="0" rtlCol="0" anchor="t">
            <a:spAutoFit/>
          </a:bodyPr>
          <a:lstStyle/>
          <a:p>
            <a:pPr>
              <a:lnSpc>
                <a:spcPts val="9200"/>
              </a:lnSpc>
            </a:pPr>
            <a:r>
              <a:rPr lang="en-US" sz="8000" dirty="0">
                <a:solidFill>
                  <a:srgbClr val="F1F0F0"/>
                </a:solidFill>
                <a:latin typeface="Amaranth"/>
              </a:rPr>
              <a:t>The Recruiter Accelerator Club</a:t>
            </a:r>
          </a:p>
          <a:p>
            <a:pPr>
              <a:lnSpc>
                <a:spcPts val="9200"/>
              </a:lnSpc>
            </a:pPr>
            <a:endParaRPr lang="en-US" sz="8000" dirty="0">
              <a:solidFill>
                <a:srgbClr val="F1F0F0"/>
              </a:solidFill>
              <a:latin typeface="Amaranth"/>
            </a:endParaRPr>
          </a:p>
          <a:p>
            <a:pPr>
              <a:lnSpc>
                <a:spcPts val="9200"/>
              </a:lnSpc>
            </a:pPr>
            <a:r>
              <a:rPr lang="en-US" sz="4800" dirty="0">
                <a:solidFill>
                  <a:srgbClr val="F1F0F0"/>
                </a:solidFill>
                <a:latin typeface="Amaranth"/>
              </a:rPr>
              <a:t>Session 1 – Getting the basics right </a:t>
            </a:r>
            <a:r>
              <a:rPr lang="en-US" sz="4800">
                <a:solidFill>
                  <a:srgbClr val="F1F0F0"/>
                </a:solidFill>
                <a:latin typeface="Amaranth"/>
              </a:rPr>
              <a:t>to increase </a:t>
            </a:r>
            <a:r>
              <a:rPr lang="en-US" sz="4800" dirty="0">
                <a:solidFill>
                  <a:srgbClr val="F1F0F0"/>
                </a:solidFill>
                <a:latin typeface="Amaranth"/>
              </a:rPr>
              <a:t>confidence</a:t>
            </a:r>
          </a:p>
        </p:txBody>
      </p:sp>
      <p:pic>
        <p:nvPicPr>
          <p:cNvPr id="4" name="Picture 4"/>
          <p:cNvPicPr>
            <a:picLocks noChangeAspect="1"/>
          </p:cNvPicPr>
          <p:nvPr/>
        </p:nvPicPr>
        <p:blipFill>
          <a:blip r:embed="rId3"/>
          <a:srcRect/>
          <a:stretch>
            <a:fillRect/>
          </a:stretch>
        </p:blipFill>
        <p:spPr>
          <a:xfrm>
            <a:off x="16091394" y="214935"/>
            <a:ext cx="1627531" cy="1627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88" r="2388"/>
          <a:stretch>
            <a:fillRect/>
          </a:stretch>
        </p:blipFill>
        <p:spPr>
          <a:xfrm>
            <a:off x="10868995" y="6194925"/>
            <a:ext cx="4710632" cy="3297992"/>
          </a:xfrm>
          <a:prstGeom prst="rect">
            <a:avLst/>
          </a:prstGeom>
        </p:spPr>
      </p:pic>
      <p:pic>
        <p:nvPicPr>
          <p:cNvPr id="3" name="Picture 3"/>
          <p:cNvPicPr>
            <a:picLocks noChangeAspect="1"/>
          </p:cNvPicPr>
          <p:nvPr/>
        </p:nvPicPr>
        <p:blipFill>
          <a:blip r:embed="rId3"/>
          <a:srcRect l="16834" t="17969" r="5054"/>
          <a:stretch>
            <a:fillRect/>
          </a:stretch>
        </p:blipFill>
        <p:spPr>
          <a:xfrm>
            <a:off x="5616345" y="768019"/>
            <a:ext cx="4710632" cy="3297992"/>
          </a:xfrm>
          <a:prstGeom prst="rect">
            <a:avLst/>
          </a:prstGeom>
        </p:spPr>
      </p:pic>
      <p:pic>
        <p:nvPicPr>
          <p:cNvPr id="5" name="Picture 5"/>
          <p:cNvPicPr>
            <a:picLocks noChangeAspect="1"/>
          </p:cNvPicPr>
          <p:nvPr/>
        </p:nvPicPr>
        <p:blipFill>
          <a:blip r:embed="rId4"/>
          <a:srcRect l="2388" r="2388"/>
          <a:stretch>
            <a:fillRect/>
          </a:stretch>
        </p:blipFill>
        <p:spPr>
          <a:xfrm>
            <a:off x="10868995" y="6194925"/>
            <a:ext cx="4710632" cy="3297992"/>
          </a:xfrm>
          <a:prstGeom prst="rect">
            <a:avLst/>
          </a:prstGeom>
        </p:spPr>
      </p:pic>
      <p:pic>
        <p:nvPicPr>
          <p:cNvPr id="6" name="Picture 6"/>
          <p:cNvPicPr>
            <a:picLocks noChangeAspect="1"/>
          </p:cNvPicPr>
          <p:nvPr/>
        </p:nvPicPr>
        <p:blipFill>
          <a:blip r:embed="rId5"/>
          <a:srcRect t="15241" b="15241"/>
          <a:stretch>
            <a:fillRect/>
          </a:stretch>
        </p:blipFill>
        <p:spPr>
          <a:xfrm>
            <a:off x="5887354" y="4580836"/>
            <a:ext cx="4710632" cy="4912081"/>
          </a:xfrm>
          <a:prstGeom prst="rect">
            <a:avLst/>
          </a:prstGeom>
        </p:spPr>
      </p:pic>
      <p:pic>
        <p:nvPicPr>
          <p:cNvPr id="7" name="Picture 7"/>
          <p:cNvPicPr>
            <a:picLocks noChangeAspect="1"/>
          </p:cNvPicPr>
          <p:nvPr/>
        </p:nvPicPr>
        <p:blipFill>
          <a:blip r:embed="rId6"/>
          <a:srcRect l="36955" t="248" r="15432" b="11423"/>
          <a:stretch>
            <a:fillRect/>
          </a:stretch>
        </p:blipFill>
        <p:spPr>
          <a:xfrm>
            <a:off x="10868995" y="209290"/>
            <a:ext cx="4710632" cy="5826093"/>
          </a:xfrm>
          <a:prstGeom prst="rect">
            <a:avLst/>
          </a:prstGeom>
        </p:spPr>
      </p:pic>
      <p:sp>
        <p:nvSpPr>
          <p:cNvPr id="9" name="TextBox 9"/>
          <p:cNvSpPr txBox="1"/>
          <p:nvPr/>
        </p:nvSpPr>
        <p:spPr>
          <a:xfrm>
            <a:off x="1169860" y="1711694"/>
            <a:ext cx="3331776" cy="1410643"/>
          </a:xfrm>
          <a:prstGeom prst="rect">
            <a:avLst/>
          </a:prstGeom>
        </p:spPr>
        <p:txBody>
          <a:bodyPr lIns="0" tIns="0" rIns="0" bIns="0" rtlCol="0" anchor="t">
            <a:spAutoFit/>
          </a:bodyPr>
          <a:lstStyle/>
          <a:p>
            <a:pPr marL="0" lvl="0" indent="0">
              <a:lnSpc>
                <a:spcPts val="5500"/>
              </a:lnSpc>
              <a:spcBef>
                <a:spcPct val="0"/>
              </a:spcBef>
            </a:pPr>
            <a:r>
              <a:rPr lang="en-US" sz="5000" spc="-150" dirty="0">
                <a:solidFill>
                  <a:srgbClr val="3C455C"/>
                </a:solidFill>
                <a:latin typeface="Amaranth"/>
              </a:rPr>
              <a:t>Where are you going?</a:t>
            </a:r>
          </a:p>
        </p:txBody>
      </p:sp>
      <p:sp>
        <p:nvSpPr>
          <p:cNvPr id="10" name="TextBox 10"/>
          <p:cNvSpPr txBox="1"/>
          <p:nvPr/>
        </p:nvSpPr>
        <p:spPr>
          <a:xfrm>
            <a:off x="1169860" y="4002270"/>
            <a:ext cx="3331776" cy="4318635"/>
          </a:xfrm>
          <a:prstGeom prst="rect">
            <a:avLst/>
          </a:prstGeom>
        </p:spPr>
        <p:txBody>
          <a:bodyPr lIns="0" tIns="0" rIns="0" bIns="0" rtlCol="0" anchor="t">
            <a:spAutoFit/>
          </a:bodyPr>
          <a:lstStyle/>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a:lnSpc>
                <a:spcPts val="2880"/>
              </a:lnSpc>
            </a:pPr>
            <a:r>
              <a:rPr lang="en-US" sz="1800" spc="36" dirty="0">
                <a:solidFill>
                  <a:srgbClr val="3D4248"/>
                </a:solidFill>
                <a:latin typeface="Clear Sans Regular"/>
              </a:rPr>
              <a:t>sub text  sub text  sub text </a:t>
            </a:r>
          </a:p>
          <a:p>
            <a:pPr marL="0" lvl="0" indent="0" algn="l">
              <a:lnSpc>
                <a:spcPts val="2880"/>
              </a:lnSpc>
              <a:spcBef>
                <a:spcPct val="0"/>
              </a:spcBef>
            </a:pPr>
            <a:r>
              <a:rPr lang="en-US" sz="1800" spc="36" dirty="0">
                <a:solidFill>
                  <a:srgbClr val="3D4248"/>
                </a:solidFill>
                <a:latin typeface="Clear Sans Regular"/>
              </a:rPr>
              <a:t>sub text  sub text  sub text</a:t>
            </a:r>
          </a:p>
        </p:txBody>
      </p:sp>
      <p:sp>
        <p:nvSpPr>
          <p:cNvPr id="11" name="TextBox 11"/>
          <p:cNvSpPr txBox="1"/>
          <p:nvPr/>
        </p:nvSpPr>
        <p:spPr>
          <a:xfrm>
            <a:off x="1169860" y="3002021"/>
            <a:ext cx="3331776" cy="362585"/>
          </a:xfrm>
          <a:prstGeom prst="rect">
            <a:avLst/>
          </a:prstGeom>
        </p:spPr>
        <p:txBody>
          <a:bodyPr lIns="0" tIns="0" rIns="0" bIns="0" rtlCol="0" anchor="t">
            <a:spAutoFit/>
          </a:bodyPr>
          <a:lstStyle/>
          <a:p>
            <a:pPr marL="0" lvl="0" indent="0">
              <a:lnSpc>
                <a:spcPts val="2860"/>
              </a:lnSpc>
            </a:pPr>
            <a:r>
              <a:rPr lang="en-US" sz="2200" u="none" spc="-21">
                <a:solidFill>
                  <a:srgbClr val="3C455C"/>
                </a:solidFill>
                <a:latin typeface="Amaranth Bold"/>
              </a:rPr>
              <a:t>Text text text text text</a:t>
            </a:r>
          </a:p>
        </p:txBody>
      </p:sp>
      <p:pic>
        <p:nvPicPr>
          <p:cNvPr id="12" name="Picture 12"/>
          <p:cNvPicPr>
            <a:picLocks noChangeAspect="1"/>
          </p:cNvPicPr>
          <p:nvPr/>
        </p:nvPicPr>
        <p:blipFill>
          <a:blip r:embed="rId7"/>
          <a:srcRect/>
          <a:stretch>
            <a:fillRect/>
          </a:stretch>
        </p:blipFill>
        <p:spPr>
          <a:xfrm>
            <a:off x="356094" y="8659469"/>
            <a:ext cx="1627531" cy="16275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4957" y="114300"/>
            <a:ext cx="7962900" cy="10287000"/>
          </a:xfrm>
          <a:prstGeom prst="rect">
            <a:avLst/>
          </a:prstGeom>
          <a:solidFill>
            <a:srgbClr val="91B43E"/>
          </a:solidFill>
        </p:spPr>
      </p:sp>
      <p:sp>
        <p:nvSpPr>
          <p:cNvPr id="3" name="TextBox 3"/>
          <p:cNvSpPr txBox="1"/>
          <p:nvPr/>
        </p:nvSpPr>
        <p:spPr>
          <a:xfrm>
            <a:off x="8901688" y="2851792"/>
            <a:ext cx="8357612" cy="1102866"/>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Have a plan!</a:t>
            </a:r>
          </a:p>
        </p:txBody>
      </p:sp>
      <p:sp>
        <p:nvSpPr>
          <p:cNvPr id="4" name="TextBox 4"/>
          <p:cNvSpPr txBox="1"/>
          <p:nvPr/>
        </p:nvSpPr>
        <p:spPr>
          <a:xfrm>
            <a:off x="1331581" y="2162238"/>
            <a:ext cx="3828256" cy="398955"/>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17 years industry experience</a:t>
            </a:r>
          </a:p>
        </p:txBody>
      </p:sp>
      <p:sp>
        <p:nvSpPr>
          <p:cNvPr id="5" name="TextBox 5"/>
          <p:cNvSpPr txBox="1"/>
          <p:nvPr/>
        </p:nvSpPr>
        <p:spPr>
          <a:xfrm>
            <a:off x="1320695" y="3691465"/>
            <a:ext cx="3828256" cy="3488134"/>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Consultant</a:t>
            </a:r>
          </a:p>
          <a:p>
            <a:pPr>
              <a:lnSpc>
                <a:spcPts val="3360"/>
              </a:lnSpc>
              <a:spcBef>
                <a:spcPct val="0"/>
              </a:spcBef>
            </a:pPr>
            <a:r>
              <a:rPr lang="en-US" sz="2400" dirty="0">
                <a:solidFill>
                  <a:srgbClr val="FFFFFF"/>
                </a:solidFill>
                <a:latin typeface="Amaranth"/>
              </a:rPr>
              <a:t>Senior consultant</a:t>
            </a:r>
          </a:p>
          <a:p>
            <a:pPr>
              <a:lnSpc>
                <a:spcPts val="3360"/>
              </a:lnSpc>
              <a:spcBef>
                <a:spcPct val="0"/>
              </a:spcBef>
            </a:pPr>
            <a:r>
              <a:rPr lang="en-US" sz="2400" dirty="0">
                <a:solidFill>
                  <a:srgbClr val="FFFFFF"/>
                </a:solidFill>
                <a:latin typeface="Amaranth"/>
              </a:rPr>
              <a:t>L and D consultant</a:t>
            </a:r>
          </a:p>
          <a:p>
            <a:pPr>
              <a:lnSpc>
                <a:spcPts val="3360"/>
              </a:lnSpc>
              <a:spcBef>
                <a:spcPct val="0"/>
              </a:spcBef>
            </a:pPr>
            <a:r>
              <a:rPr lang="en-US" sz="2400" dirty="0">
                <a:solidFill>
                  <a:srgbClr val="FFFFFF"/>
                </a:solidFill>
                <a:latin typeface="Amaranth"/>
              </a:rPr>
              <a:t>Internal recruitment manager</a:t>
            </a:r>
          </a:p>
          <a:p>
            <a:pPr>
              <a:lnSpc>
                <a:spcPts val="3360"/>
              </a:lnSpc>
              <a:spcBef>
                <a:spcPct val="0"/>
              </a:spcBef>
            </a:pPr>
            <a:r>
              <a:rPr lang="en-US" sz="2400" dirty="0">
                <a:solidFill>
                  <a:srgbClr val="FFFFFF"/>
                </a:solidFill>
                <a:latin typeface="Amaranth"/>
              </a:rPr>
              <a:t>Associate </a:t>
            </a:r>
            <a:r>
              <a:rPr lang="en-US" sz="2400" dirty="0" err="1">
                <a:solidFill>
                  <a:srgbClr val="FFFFFF"/>
                </a:solidFill>
                <a:latin typeface="Amaranth"/>
              </a:rPr>
              <a:t>Directo</a:t>
            </a:r>
            <a:endParaRPr lang="en-US" sz="2400" dirty="0">
              <a:solidFill>
                <a:srgbClr val="FFFFFF"/>
              </a:solidFill>
              <a:latin typeface="Amaranth"/>
            </a:endParaRPr>
          </a:p>
          <a:p>
            <a:pPr>
              <a:lnSpc>
                <a:spcPts val="3360"/>
              </a:lnSpc>
              <a:spcBef>
                <a:spcPct val="0"/>
              </a:spcBef>
            </a:pPr>
            <a:r>
              <a:rPr lang="en-US" sz="2400" dirty="0">
                <a:solidFill>
                  <a:srgbClr val="FFFFFF"/>
                </a:solidFill>
                <a:latin typeface="Amaranth"/>
              </a:rPr>
              <a:t>Director of Operations</a:t>
            </a:r>
          </a:p>
          <a:p>
            <a:pPr>
              <a:lnSpc>
                <a:spcPts val="3360"/>
              </a:lnSpc>
              <a:spcBef>
                <a:spcPct val="0"/>
              </a:spcBef>
            </a:pPr>
            <a:r>
              <a:rPr lang="en-US" sz="2400" dirty="0">
                <a:solidFill>
                  <a:srgbClr val="FFFFFF"/>
                </a:solidFill>
                <a:latin typeface="Amaranth"/>
              </a:rPr>
              <a:t>Consultancy owner</a:t>
            </a:r>
          </a:p>
        </p:txBody>
      </p:sp>
      <p:sp>
        <p:nvSpPr>
          <p:cNvPr id="6" name="TextBox 6"/>
          <p:cNvSpPr txBox="1"/>
          <p:nvPr/>
        </p:nvSpPr>
        <p:spPr>
          <a:xfrm>
            <a:off x="1331581" y="8343900"/>
            <a:ext cx="3828256" cy="834972"/>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How about you?</a:t>
            </a:r>
          </a:p>
          <a:p>
            <a:pPr>
              <a:lnSpc>
                <a:spcPts val="3360"/>
              </a:lnSpc>
              <a:spcBef>
                <a:spcPct val="0"/>
              </a:spcBef>
            </a:pPr>
            <a:endParaRPr lang="en-US" sz="2400" dirty="0">
              <a:solidFill>
                <a:srgbClr val="FFFFFF"/>
              </a:solidFill>
              <a:latin typeface="Amaranth"/>
            </a:endParaRPr>
          </a:p>
        </p:txBody>
      </p:sp>
      <p:sp>
        <p:nvSpPr>
          <p:cNvPr id="7" name="TextBox 7"/>
          <p:cNvSpPr txBox="1"/>
          <p:nvPr/>
        </p:nvSpPr>
        <p:spPr>
          <a:xfrm>
            <a:off x="9767312" y="6846536"/>
            <a:ext cx="5858169" cy="1744067"/>
          </a:xfrm>
          <a:prstGeom prst="rect">
            <a:avLst/>
          </a:prstGeom>
        </p:spPr>
        <p:txBody>
          <a:bodyPr lIns="0" tIns="0" rIns="0" bIns="0" rtlCol="0" anchor="t">
            <a:spAutoFit/>
          </a:bodyPr>
          <a:lstStyle/>
          <a:p>
            <a:pPr>
              <a:lnSpc>
                <a:spcPts val="3360"/>
              </a:lnSpc>
              <a:spcBef>
                <a:spcPct val="0"/>
              </a:spcBef>
            </a:pPr>
            <a:r>
              <a:rPr lang="en-US" sz="2400" dirty="0">
                <a:solidFill>
                  <a:srgbClr val="272727"/>
                </a:solidFill>
                <a:latin typeface="Amaranth"/>
              </a:rPr>
              <a:t>All about me…</a:t>
            </a:r>
          </a:p>
          <a:p>
            <a:pPr>
              <a:lnSpc>
                <a:spcPts val="3360"/>
              </a:lnSpc>
              <a:spcBef>
                <a:spcPct val="0"/>
              </a:spcBef>
            </a:pPr>
            <a:endParaRPr lang="en-US" sz="2400" dirty="0">
              <a:solidFill>
                <a:srgbClr val="272727"/>
              </a:solidFill>
              <a:latin typeface="Amaranth"/>
            </a:endParaRPr>
          </a:p>
          <a:p>
            <a:pPr>
              <a:lnSpc>
                <a:spcPts val="3360"/>
              </a:lnSpc>
              <a:spcBef>
                <a:spcPct val="0"/>
              </a:spcBef>
            </a:pPr>
            <a:r>
              <a:rPr lang="en-US" sz="4400" dirty="0">
                <a:solidFill>
                  <a:srgbClr val="272727"/>
                </a:solidFill>
                <a:latin typeface="Amaranth"/>
              </a:rPr>
              <a:t>But this group is all about you!</a:t>
            </a:r>
          </a:p>
        </p:txBody>
      </p:sp>
      <p:pic>
        <p:nvPicPr>
          <p:cNvPr id="8" name="Picture 8"/>
          <p:cNvPicPr>
            <a:picLocks noChangeAspect="1"/>
          </p:cNvPicPr>
          <p:nvPr/>
        </p:nvPicPr>
        <p:blipFill>
          <a:blip r:embed="rId2"/>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101363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19200" y="1333500"/>
            <a:ext cx="5804912" cy="330859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Why should I have a plan…</a:t>
            </a:r>
          </a:p>
        </p:txBody>
      </p:sp>
      <p:pic>
        <p:nvPicPr>
          <p:cNvPr id="6" name="Picture 6"/>
          <p:cNvPicPr>
            <a:picLocks noChangeAspect="1"/>
          </p:cNvPicPr>
          <p:nvPr/>
        </p:nvPicPr>
        <p:blipFill>
          <a:blip r:embed="rId2"/>
          <a:srcRect/>
          <a:stretch>
            <a:fillRect/>
          </a:stretch>
        </p:blipFill>
        <p:spPr>
          <a:xfrm>
            <a:off x="16261505" y="8659469"/>
            <a:ext cx="1627531" cy="1627531"/>
          </a:xfrm>
          <a:prstGeom prst="rect">
            <a:avLst/>
          </a:prstGeom>
        </p:spPr>
      </p:pic>
      <p:pic>
        <p:nvPicPr>
          <p:cNvPr id="7" name="Content Placeholder 4" descr="A picture containing food, drawing&#10;&#10;Description automatically generated">
            <a:extLst>
              <a:ext uri="{FF2B5EF4-FFF2-40B4-BE49-F238E27FC236}">
                <a16:creationId xmlns:a16="http://schemas.microsoft.com/office/drawing/2014/main" id="{BF94AF53-9882-4D9E-9105-6811CFA0F86C}"/>
              </a:ext>
            </a:extLst>
          </p:cNvPr>
          <p:cNvPicPr>
            <a:picLocks noGrp="1"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lc="http://schemas.openxmlformats.org/drawingml/2006/lockedCanvas" xmlns:a1611="http://schemas.microsoft.com/office/drawing/2016/11/main" xmlns="" r:id="rId4"/>
              </a:ext>
            </a:extLst>
          </a:blip>
          <a:srcRect l="22798" r="13447" b="-2"/>
          <a:stretch/>
        </p:blipFill>
        <p:spPr>
          <a:xfrm>
            <a:off x="12725400" y="2286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6413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have a pipeline?</a:t>
            </a:r>
          </a:p>
        </p:txBody>
      </p:sp>
      <p:pic>
        <p:nvPicPr>
          <p:cNvPr id="1026" name="Picture 2" descr="Image result for pipelin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96400" y="342900"/>
            <a:ext cx="5552414" cy="350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9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924800" cy="10287000"/>
          </a:xfrm>
          <a:prstGeom prst="rect">
            <a:avLst/>
          </a:prstGeom>
          <a:solidFill>
            <a:srgbClr val="91B43E"/>
          </a:solidFill>
        </p:spPr>
      </p:sp>
      <p:grpSp>
        <p:nvGrpSpPr>
          <p:cNvPr id="3" name="Group 3"/>
          <p:cNvGrpSpPr>
            <a:grpSpLocks noChangeAspect="1"/>
          </p:cNvGrpSpPr>
          <p:nvPr/>
        </p:nvGrpSpPr>
        <p:grpSpPr>
          <a:xfrm>
            <a:off x="1323964" y="1028700"/>
            <a:ext cx="8286779" cy="8286746"/>
            <a:chOff x="0" y="0"/>
            <a:chExt cx="6350025" cy="6350000"/>
          </a:xfrm>
        </p:grpSpPr>
        <p:sp>
          <p:nvSpPr>
            <p:cNvPr id="4" name="Freeform 4"/>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11608" r="-21723"/>
              </a:stretch>
            </a:blipFill>
          </p:spPr>
        </p:sp>
      </p:grpSp>
      <p:pic>
        <p:nvPicPr>
          <p:cNvPr id="5" name="Picture 5"/>
          <p:cNvPicPr>
            <a:picLocks noChangeAspect="1"/>
          </p:cNvPicPr>
          <p:nvPr/>
        </p:nvPicPr>
        <p:blipFill>
          <a:blip r:embed="rId3"/>
          <a:srcRect/>
          <a:stretch>
            <a:fillRect/>
          </a:stretch>
        </p:blipFill>
        <p:spPr>
          <a:xfrm>
            <a:off x="16261505" y="8659469"/>
            <a:ext cx="1627531" cy="1627531"/>
          </a:xfrm>
          <a:prstGeom prst="rect">
            <a:avLst/>
          </a:prstGeom>
        </p:spPr>
      </p:pic>
      <p:sp>
        <p:nvSpPr>
          <p:cNvPr id="6" name="TextBox 6"/>
          <p:cNvSpPr txBox="1"/>
          <p:nvPr/>
        </p:nvSpPr>
        <p:spPr>
          <a:xfrm>
            <a:off x="9910354" y="1790700"/>
            <a:ext cx="7169270" cy="8797280"/>
          </a:xfrm>
          <a:prstGeom prst="rect">
            <a:avLst/>
          </a:prstGeom>
        </p:spPr>
        <p:txBody>
          <a:bodyPr wrap="square" lIns="0" tIns="0" rIns="0" bIns="0" rtlCol="0" anchor="t">
            <a:spAutoFit/>
          </a:bodyPr>
          <a:lstStyle/>
          <a:p>
            <a:pPr>
              <a:lnSpc>
                <a:spcPts val="9844"/>
              </a:lnSpc>
            </a:pPr>
            <a:r>
              <a:rPr lang="en-US" sz="2400" dirty="0">
                <a:solidFill>
                  <a:srgbClr val="3C455C"/>
                </a:solidFill>
                <a:latin typeface="Amaranth"/>
              </a:rPr>
              <a:t>Welcome!</a:t>
            </a:r>
          </a:p>
          <a:p>
            <a:pPr>
              <a:lnSpc>
                <a:spcPts val="9844"/>
              </a:lnSpc>
            </a:pPr>
            <a:r>
              <a:rPr lang="en-US" sz="2400" dirty="0">
                <a:solidFill>
                  <a:srgbClr val="3C455C"/>
                </a:solidFill>
                <a:latin typeface="Amaranth"/>
              </a:rPr>
              <a:t>How will the RAC work?</a:t>
            </a:r>
          </a:p>
          <a:p>
            <a:pPr>
              <a:lnSpc>
                <a:spcPts val="9844"/>
              </a:lnSpc>
            </a:pPr>
            <a:r>
              <a:rPr lang="en-US" sz="2400" dirty="0">
                <a:solidFill>
                  <a:srgbClr val="3C455C"/>
                </a:solidFill>
                <a:latin typeface="Amaranth"/>
              </a:rPr>
              <a:t>How will Ali support me?</a:t>
            </a:r>
          </a:p>
          <a:p>
            <a:pPr>
              <a:lnSpc>
                <a:spcPts val="9844"/>
              </a:lnSpc>
            </a:pPr>
            <a:r>
              <a:rPr lang="en-US" sz="2400" dirty="0">
                <a:solidFill>
                  <a:srgbClr val="3C455C"/>
                </a:solidFill>
                <a:latin typeface="Amaranth"/>
              </a:rPr>
              <a:t>Objectives for todays session</a:t>
            </a:r>
          </a:p>
          <a:p>
            <a:pPr>
              <a:lnSpc>
                <a:spcPts val="9844"/>
              </a:lnSpc>
            </a:pPr>
            <a:endParaRPr lang="en-US" sz="2400" dirty="0">
              <a:solidFill>
                <a:srgbClr val="3C455C"/>
              </a:solidFill>
              <a:latin typeface="Amaranth"/>
            </a:endParaRPr>
          </a:p>
          <a:p>
            <a:pPr>
              <a:lnSpc>
                <a:spcPts val="9844"/>
              </a:lnSpc>
            </a:pPr>
            <a:endParaRPr lang="en-US" sz="2400" dirty="0">
              <a:solidFill>
                <a:srgbClr val="3C455C"/>
              </a:solidFill>
              <a:latin typeface="Amaranth"/>
            </a:endParaRPr>
          </a:p>
          <a:p>
            <a:pPr>
              <a:lnSpc>
                <a:spcPts val="9844"/>
              </a:lnSpc>
            </a:pPr>
            <a:endParaRPr lang="en-US" sz="9200" dirty="0">
              <a:solidFill>
                <a:srgbClr val="3C455C"/>
              </a:solidFill>
              <a:latin typeface="Amaranth"/>
            </a:endParaRPr>
          </a:p>
        </p:txBody>
      </p:sp>
      <p:sp>
        <p:nvSpPr>
          <p:cNvPr id="7" name="TextBox 7"/>
          <p:cNvSpPr txBox="1"/>
          <p:nvPr/>
        </p:nvSpPr>
        <p:spPr>
          <a:xfrm>
            <a:off x="12268200" y="9182100"/>
            <a:ext cx="3876969" cy="872034"/>
          </a:xfrm>
          <a:prstGeom prst="rect">
            <a:avLst/>
          </a:prstGeom>
        </p:spPr>
        <p:txBody>
          <a:bodyPr lIns="0" tIns="0" rIns="0" bIns="0" rtlCol="0" anchor="t">
            <a:spAutoFit/>
          </a:bodyPr>
          <a:lstStyle/>
          <a:p>
            <a:pPr>
              <a:lnSpc>
                <a:spcPts val="3360"/>
              </a:lnSpc>
              <a:spcBef>
                <a:spcPct val="0"/>
              </a:spcBef>
            </a:pPr>
            <a:r>
              <a:rPr lang="en-US" sz="2400" dirty="0">
                <a:solidFill>
                  <a:srgbClr val="3C455C"/>
                </a:solidFill>
                <a:latin typeface="Amaranth"/>
              </a:rPr>
              <a:t> sub text  sub text  sub text  sub text  sub </a:t>
            </a:r>
            <a:r>
              <a:rPr lang="en-US" sz="2400" dirty="0" err="1">
                <a:solidFill>
                  <a:srgbClr val="3C455C"/>
                </a:solidFill>
                <a:latin typeface="Amaranth"/>
              </a:rPr>
              <a:t>tex</a:t>
            </a:r>
            <a:r>
              <a:rPr lang="en-US" sz="2400" dirty="0">
                <a:solidFill>
                  <a:srgbClr val="3C455C"/>
                </a:solidFill>
                <a:latin typeface="Amaranth"/>
              </a:rPr>
              <a:t> sub text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4957" y="114300"/>
            <a:ext cx="7962900" cy="10287000"/>
          </a:xfrm>
          <a:prstGeom prst="rect">
            <a:avLst/>
          </a:prstGeom>
          <a:solidFill>
            <a:srgbClr val="91B43E"/>
          </a:solidFill>
        </p:spPr>
      </p:sp>
      <p:sp>
        <p:nvSpPr>
          <p:cNvPr id="3" name="TextBox 3"/>
          <p:cNvSpPr txBox="1"/>
          <p:nvPr/>
        </p:nvSpPr>
        <p:spPr>
          <a:xfrm>
            <a:off x="8901688" y="2851792"/>
            <a:ext cx="8357612" cy="1102866"/>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Welcome!</a:t>
            </a:r>
          </a:p>
        </p:txBody>
      </p:sp>
      <p:sp>
        <p:nvSpPr>
          <p:cNvPr id="4" name="TextBox 4"/>
          <p:cNvSpPr txBox="1"/>
          <p:nvPr/>
        </p:nvSpPr>
        <p:spPr>
          <a:xfrm>
            <a:off x="1331581" y="2162238"/>
            <a:ext cx="3828256" cy="398955"/>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17 years industry experience</a:t>
            </a:r>
          </a:p>
        </p:txBody>
      </p:sp>
      <p:sp>
        <p:nvSpPr>
          <p:cNvPr id="5" name="TextBox 5"/>
          <p:cNvSpPr txBox="1"/>
          <p:nvPr/>
        </p:nvSpPr>
        <p:spPr>
          <a:xfrm>
            <a:off x="1320695" y="3691465"/>
            <a:ext cx="3828256" cy="3488134"/>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Consultant</a:t>
            </a:r>
          </a:p>
          <a:p>
            <a:pPr>
              <a:lnSpc>
                <a:spcPts val="3360"/>
              </a:lnSpc>
              <a:spcBef>
                <a:spcPct val="0"/>
              </a:spcBef>
            </a:pPr>
            <a:r>
              <a:rPr lang="en-US" sz="2400" dirty="0">
                <a:solidFill>
                  <a:srgbClr val="FFFFFF"/>
                </a:solidFill>
                <a:latin typeface="Amaranth"/>
              </a:rPr>
              <a:t>Senior consultant</a:t>
            </a:r>
          </a:p>
          <a:p>
            <a:pPr>
              <a:lnSpc>
                <a:spcPts val="3360"/>
              </a:lnSpc>
              <a:spcBef>
                <a:spcPct val="0"/>
              </a:spcBef>
            </a:pPr>
            <a:r>
              <a:rPr lang="en-US" sz="2400" dirty="0">
                <a:solidFill>
                  <a:srgbClr val="FFFFFF"/>
                </a:solidFill>
                <a:latin typeface="Amaranth"/>
              </a:rPr>
              <a:t>L and D consultant</a:t>
            </a:r>
          </a:p>
          <a:p>
            <a:pPr>
              <a:lnSpc>
                <a:spcPts val="3360"/>
              </a:lnSpc>
              <a:spcBef>
                <a:spcPct val="0"/>
              </a:spcBef>
            </a:pPr>
            <a:r>
              <a:rPr lang="en-US" sz="2400" dirty="0">
                <a:solidFill>
                  <a:srgbClr val="FFFFFF"/>
                </a:solidFill>
                <a:latin typeface="Amaranth"/>
              </a:rPr>
              <a:t>Internal recruitment manager</a:t>
            </a:r>
          </a:p>
          <a:p>
            <a:pPr>
              <a:lnSpc>
                <a:spcPts val="3360"/>
              </a:lnSpc>
              <a:spcBef>
                <a:spcPct val="0"/>
              </a:spcBef>
            </a:pPr>
            <a:r>
              <a:rPr lang="en-US" sz="2400" dirty="0">
                <a:solidFill>
                  <a:srgbClr val="FFFFFF"/>
                </a:solidFill>
                <a:latin typeface="Amaranth"/>
              </a:rPr>
              <a:t>Associate Director</a:t>
            </a:r>
          </a:p>
          <a:p>
            <a:pPr>
              <a:lnSpc>
                <a:spcPts val="3360"/>
              </a:lnSpc>
              <a:spcBef>
                <a:spcPct val="0"/>
              </a:spcBef>
            </a:pPr>
            <a:r>
              <a:rPr lang="en-US" sz="2400" dirty="0">
                <a:solidFill>
                  <a:srgbClr val="FFFFFF"/>
                </a:solidFill>
                <a:latin typeface="Amaranth"/>
              </a:rPr>
              <a:t>Director of Operations</a:t>
            </a:r>
          </a:p>
          <a:p>
            <a:pPr>
              <a:lnSpc>
                <a:spcPts val="3360"/>
              </a:lnSpc>
              <a:spcBef>
                <a:spcPct val="0"/>
              </a:spcBef>
            </a:pPr>
            <a:r>
              <a:rPr lang="en-US" sz="2400" dirty="0">
                <a:solidFill>
                  <a:srgbClr val="FFFFFF"/>
                </a:solidFill>
                <a:latin typeface="Amaranth"/>
              </a:rPr>
              <a:t>Consultancy owner</a:t>
            </a:r>
          </a:p>
        </p:txBody>
      </p:sp>
      <p:sp>
        <p:nvSpPr>
          <p:cNvPr id="6" name="TextBox 6"/>
          <p:cNvSpPr txBox="1"/>
          <p:nvPr/>
        </p:nvSpPr>
        <p:spPr>
          <a:xfrm>
            <a:off x="1331581" y="8343900"/>
            <a:ext cx="3828256" cy="834972"/>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How about you?</a:t>
            </a:r>
          </a:p>
          <a:p>
            <a:pPr>
              <a:lnSpc>
                <a:spcPts val="3360"/>
              </a:lnSpc>
              <a:spcBef>
                <a:spcPct val="0"/>
              </a:spcBef>
            </a:pPr>
            <a:endParaRPr lang="en-US" sz="2400" dirty="0">
              <a:solidFill>
                <a:srgbClr val="FFFFFF"/>
              </a:solidFill>
              <a:latin typeface="Amaranth"/>
            </a:endParaRPr>
          </a:p>
        </p:txBody>
      </p:sp>
      <p:sp>
        <p:nvSpPr>
          <p:cNvPr id="7" name="TextBox 7"/>
          <p:cNvSpPr txBox="1"/>
          <p:nvPr/>
        </p:nvSpPr>
        <p:spPr>
          <a:xfrm>
            <a:off x="9767312" y="6846536"/>
            <a:ext cx="5858169" cy="1744067"/>
          </a:xfrm>
          <a:prstGeom prst="rect">
            <a:avLst/>
          </a:prstGeom>
        </p:spPr>
        <p:txBody>
          <a:bodyPr lIns="0" tIns="0" rIns="0" bIns="0" rtlCol="0" anchor="t">
            <a:spAutoFit/>
          </a:bodyPr>
          <a:lstStyle/>
          <a:p>
            <a:pPr>
              <a:lnSpc>
                <a:spcPts val="3360"/>
              </a:lnSpc>
              <a:spcBef>
                <a:spcPct val="0"/>
              </a:spcBef>
            </a:pPr>
            <a:r>
              <a:rPr lang="en-US" sz="2400" dirty="0">
                <a:solidFill>
                  <a:srgbClr val="272727"/>
                </a:solidFill>
                <a:latin typeface="Amaranth"/>
              </a:rPr>
              <a:t>All about me…</a:t>
            </a:r>
          </a:p>
          <a:p>
            <a:pPr>
              <a:lnSpc>
                <a:spcPts val="3360"/>
              </a:lnSpc>
              <a:spcBef>
                <a:spcPct val="0"/>
              </a:spcBef>
            </a:pPr>
            <a:endParaRPr lang="en-US" sz="2400" dirty="0">
              <a:solidFill>
                <a:srgbClr val="272727"/>
              </a:solidFill>
              <a:latin typeface="Amaranth"/>
            </a:endParaRPr>
          </a:p>
          <a:p>
            <a:pPr>
              <a:lnSpc>
                <a:spcPts val="3360"/>
              </a:lnSpc>
              <a:spcBef>
                <a:spcPct val="0"/>
              </a:spcBef>
            </a:pPr>
            <a:r>
              <a:rPr lang="en-US" sz="4400" dirty="0">
                <a:solidFill>
                  <a:srgbClr val="272727"/>
                </a:solidFill>
                <a:latin typeface="Amaranth"/>
              </a:rPr>
              <a:t>But this group is all about you!</a:t>
            </a:r>
          </a:p>
        </p:txBody>
      </p:sp>
      <p:pic>
        <p:nvPicPr>
          <p:cNvPr id="8" name="Picture 8"/>
          <p:cNvPicPr>
            <a:picLocks noChangeAspect="1"/>
          </p:cNvPicPr>
          <p:nvPr/>
        </p:nvPicPr>
        <p:blipFill>
          <a:blip r:embed="rId2"/>
          <a:srcRect/>
          <a:stretch>
            <a:fillRect/>
          </a:stretch>
        </p:blipFill>
        <p:spPr>
          <a:xfrm>
            <a:off x="16261505" y="8659469"/>
            <a:ext cx="1627531" cy="1627531"/>
          </a:xfrm>
          <a:prstGeom prst="rect">
            <a:avLst/>
          </a:prstGeom>
        </p:spPr>
      </p:pic>
      <p:pic>
        <p:nvPicPr>
          <p:cNvPr id="9" name="Picture 8" descr="A person in a black shirt&#10;&#10;Description automatically generated">
            <a:extLst>
              <a:ext uri="{FF2B5EF4-FFF2-40B4-BE49-F238E27FC236}">
                <a16:creationId xmlns:a16="http://schemas.microsoft.com/office/drawing/2014/main" id="{2A320219-3706-42DA-996E-8AA4F301F5FE}"/>
              </a:ext>
            </a:extLst>
          </p:cNvPr>
          <p:cNvPicPr>
            <a:picLocks noChangeAspect="1"/>
          </p:cNvPicPr>
          <p:nvPr/>
        </p:nvPicPr>
        <p:blipFill>
          <a:blip r:embed="rId3"/>
          <a:stretch>
            <a:fillRect/>
          </a:stretch>
        </p:blipFill>
        <p:spPr>
          <a:xfrm>
            <a:off x="13847425" y="723900"/>
            <a:ext cx="3556111" cy="35561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591513" y="-3819524"/>
            <a:ext cx="9696487" cy="9696449"/>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16629" r="-16629"/>
              </a:stretch>
            </a:blipFill>
          </p:spPr>
        </p:sp>
      </p:grpSp>
      <p:sp>
        <p:nvSpPr>
          <p:cNvPr id="4" name="TextBox 4"/>
          <p:cNvSpPr txBox="1"/>
          <p:nvPr/>
        </p:nvSpPr>
        <p:spPr>
          <a:xfrm>
            <a:off x="1219200" y="1333500"/>
            <a:ext cx="5804912" cy="2205732"/>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How will the RAC work?</a:t>
            </a:r>
          </a:p>
        </p:txBody>
      </p:sp>
      <p:sp>
        <p:nvSpPr>
          <p:cNvPr id="5" name="TextBox 5"/>
          <p:cNvSpPr txBox="1"/>
          <p:nvPr/>
        </p:nvSpPr>
        <p:spPr>
          <a:xfrm>
            <a:off x="1219200" y="4457700"/>
            <a:ext cx="4643647" cy="2616101"/>
          </a:xfrm>
          <a:prstGeom prst="rect">
            <a:avLst/>
          </a:prstGeom>
        </p:spPr>
        <p:txBody>
          <a:bodyPr lIns="0" tIns="0" rIns="0" bIns="0" rtlCol="0" anchor="t">
            <a:spAutoFit/>
          </a:bodyPr>
          <a:lstStyle/>
          <a:p>
            <a:pPr>
              <a:lnSpc>
                <a:spcPts val="3360"/>
              </a:lnSpc>
              <a:spcBef>
                <a:spcPct val="0"/>
              </a:spcBef>
            </a:pPr>
            <a:r>
              <a:rPr lang="en-US" sz="2400" dirty="0">
                <a:solidFill>
                  <a:srgbClr val="272727"/>
                </a:solidFill>
                <a:latin typeface="Amaranth"/>
              </a:rPr>
              <a:t>Week 1 – Webinar</a:t>
            </a:r>
          </a:p>
          <a:p>
            <a:pPr>
              <a:lnSpc>
                <a:spcPts val="3360"/>
              </a:lnSpc>
              <a:spcBef>
                <a:spcPct val="0"/>
              </a:spcBef>
            </a:pPr>
            <a:r>
              <a:rPr lang="en-US" sz="2400" dirty="0">
                <a:solidFill>
                  <a:srgbClr val="272727"/>
                </a:solidFill>
                <a:latin typeface="Amaranth"/>
              </a:rPr>
              <a:t>Week 2 – </a:t>
            </a:r>
          </a:p>
          <a:p>
            <a:pPr>
              <a:lnSpc>
                <a:spcPts val="3360"/>
              </a:lnSpc>
              <a:spcBef>
                <a:spcPct val="0"/>
              </a:spcBef>
            </a:pPr>
            <a:r>
              <a:rPr lang="en-US" sz="2400" dirty="0">
                <a:solidFill>
                  <a:srgbClr val="272727"/>
                </a:solidFill>
                <a:latin typeface="Amaranth"/>
              </a:rPr>
              <a:t>Week 3 – Drop in clinic</a:t>
            </a:r>
          </a:p>
          <a:p>
            <a:pPr>
              <a:lnSpc>
                <a:spcPts val="3360"/>
              </a:lnSpc>
              <a:spcBef>
                <a:spcPct val="0"/>
              </a:spcBef>
            </a:pPr>
            <a:r>
              <a:rPr lang="en-US" sz="2400" dirty="0">
                <a:solidFill>
                  <a:srgbClr val="272727"/>
                </a:solidFill>
                <a:latin typeface="Amaranth"/>
              </a:rPr>
              <a:t>Week 4  - </a:t>
            </a:r>
          </a:p>
          <a:p>
            <a:pPr>
              <a:lnSpc>
                <a:spcPts val="3360"/>
              </a:lnSpc>
              <a:spcBef>
                <a:spcPct val="0"/>
              </a:spcBef>
            </a:pPr>
            <a:endParaRPr lang="en-US" sz="2400" dirty="0">
              <a:solidFill>
                <a:srgbClr val="272727"/>
              </a:solidFill>
              <a:latin typeface="Amaranth"/>
            </a:endParaRPr>
          </a:p>
          <a:p>
            <a:pPr>
              <a:lnSpc>
                <a:spcPts val="3360"/>
              </a:lnSpc>
              <a:spcBef>
                <a:spcPct val="0"/>
              </a:spcBef>
            </a:pPr>
            <a:r>
              <a:rPr lang="en-US" sz="2400" dirty="0">
                <a:solidFill>
                  <a:srgbClr val="272727"/>
                </a:solidFill>
                <a:latin typeface="Amaranth"/>
              </a:rPr>
              <a:t>How will Ali support me?</a:t>
            </a:r>
          </a:p>
        </p:txBody>
      </p:sp>
      <p:pic>
        <p:nvPicPr>
          <p:cNvPr id="6" name="Picture 6"/>
          <p:cNvPicPr>
            <a:picLocks noChangeAspect="1"/>
          </p:cNvPicPr>
          <p:nvPr/>
        </p:nvPicPr>
        <p:blipFill>
          <a:blip r:embed="rId3"/>
          <a:srcRect/>
          <a:stretch>
            <a:fillRect/>
          </a:stretch>
        </p:blipFill>
        <p:spPr>
          <a:xfrm>
            <a:off x="16261505" y="8659469"/>
            <a:ext cx="1627531" cy="16275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90952" y="2314228"/>
            <a:ext cx="3037650" cy="7380405"/>
          </a:xfrm>
          <a:prstGeom prst="rect">
            <a:avLst/>
          </a:prstGeom>
          <a:solidFill>
            <a:srgbClr val="91B43E"/>
          </a:solidFill>
        </p:spPr>
      </p:sp>
      <p:sp>
        <p:nvSpPr>
          <p:cNvPr id="3" name="TextBox 3"/>
          <p:cNvSpPr txBox="1"/>
          <p:nvPr/>
        </p:nvSpPr>
        <p:spPr>
          <a:xfrm>
            <a:off x="874053" y="978389"/>
            <a:ext cx="7886700" cy="2205732"/>
          </a:xfrm>
          <a:prstGeom prst="rect">
            <a:avLst/>
          </a:prstGeom>
        </p:spPr>
        <p:txBody>
          <a:bodyPr wrap="square" lIns="0" tIns="0" rIns="0" bIns="0" rtlCol="0" anchor="t">
            <a:spAutoFit/>
          </a:bodyPr>
          <a:lstStyle/>
          <a:p>
            <a:pPr>
              <a:lnSpc>
                <a:spcPts val="8560"/>
              </a:lnSpc>
            </a:pPr>
            <a:r>
              <a:rPr lang="en-US" sz="8000" dirty="0">
                <a:solidFill>
                  <a:srgbClr val="3C455C"/>
                </a:solidFill>
                <a:latin typeface="Amaranth"/>
              </a:rPr>
              <a:t>Objectives for the session:</a:t>
            </a:r>
          </a:p>
        </p:txBody>
      </p:sp>
      <p:grpSp>
        <p:nvGrpSpPr>
          <p:cNvPr id="5" name="Group 5"/>
          <p:cNvGrpSpPr>
            <a:grpSpLocks noChangeAspect="1"/>
          </p:cNvGrpSpPr>
          <p:nvPr/>
        </p:nvGrpSpPr>
        <p:grpSpPr>
          <a:xfrm>
            <a:off x="9525000" y="723900"/>
            <a:ext cx="7380435" cy="7380405"/>
            <a:chOff x="0" y="0"/>
            <a:chExt cx="6350025" cy="6350000"/>
          </a:xfrm>
        </p:grpSpPr>
        <p:sp>
          <p:nvSpPr>
            <p:cNvPr id="6" name="Freeform 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a:stretch>
            </a:blipFill>
          </p:spPr>
        </p:sp>
      </p:grpSp>
      <p:pic>
        <p:nvPicPr>
          <p:cNvPr id="8" name="Picture 8"/>
          <p:cNvPicPr>
            <a:picLocks noChangeAspect="1"/>
          </p:cNvPicPr>
          <p:nvPr/>
        </p:nvPicPr>
        <p:blipFill>
          <a:blip r:embed="rId4"/>
          <a:srcRect/>
          <a:stretch>
            <a:fillRect/>
          </a:stretch>
        </p:blipFill>
        <p:spPr>
          <a:xfrm>
            <a:off x="16261505" y="8659469"/>
            <a:ext cx="1627531" cy="1627531"/>
          </a:xfrm>
          <a:prstGeom prst="rect">
            <a:avLst/>
          </a:prstGeom>
        </p:spPr>
      </p:pic>
      <p:sp>
        <p:nvSpPr>
          <p:cNvPr id="9" name="Title 8"/>
          <p:cNvSpPr>
            <a:spLocks noGrp="1"/>
          </p:cNvSpPr>
          <p:nvPr>
            <p:ph type="title"/>
          </p:nvPr>
        </p:nvSpPr>
        <p:spPr>
          <a:xfrm>
            <a:off x="702603" y="2314228"/>
            <a:ext cx="8229600" cy="1143000"/>
          </a:xfrm>
        </p:spPr>
        <p:txBody>
          <a:bodyPr/>
          <a:lstStyle/>
          <a:p>
            <a:endParaRPr lang="en-GB" dirty="0"/>
          </a:p>
        </p:txBody>
      </p:sp>
      <p:sp>
        <p:nvSpPr>
          <p:cNvPr id="10" name="Content Placeholder 9"/>
          <p:cNvSpPr>
            <a:spLocks noGrp="1"/>
          </p:cNvSpPr>
          <p:nvPr>
            <p:ph idx="1"/>
          </p:nvPr>
        </p:nvSpPr>
        <p:spPr>
          <a:xfrm>
            <a:off x="457200" y="3690201"/>
            <a:ext cx="8229600" cy="4536000"/>
          </a:xfrm>
        </p:spPr>
        <p:txBody>
          <a:bodyPr>
            <a:normAutofit/>
          </a:bodyPr>
          <a:lstStyle/>
          <a:p>
            <a:r>
              <a:rPr lang="en-GB" dirty="0"/>
              <a:t>Why do 95% of recruiters fail?</a:t>
            </a:r>
          </a:p>
          <a:p>
            <a:r>
              <a:rPr lang="en-GB" dirty="0"/>
              <a:t>What’s changed – the job or you?</a:t>
            </a:r>
          </a:p>
          <a:p>
            <a:r>
              <a:rPr lang="en-GB" dirty="0"/>
              <a:t>Where are you going?</a:t>
            </a:r>
          </a:p>
          <a:p>
            <a:r>
              <a:rPr lang="en-GB" dirty="0"/>
              <a:t>Breaking new habits and forming new ones</a:t>
            </a:r>
          </a:p>
          <a:p>
            <a:r>
              <a:rPr lang="en-GB" dirty="0"/>
              <a:t>The importance of having a plan</a:t>
            </a:r>
          </a:p>
          <a:p>
            <a:r>
              <a:rPr lang="en-GB" dirty="0"/>
              <a:t>Where is your regular pipeline?</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95600" y="-133350"/>
            <a:ext cx="10420392" cy="10420350"/>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a:stretch>
            </a:blipFill>
          </p:spPr>
        </p:sp>
      </p:grpSp>
      <p:sp>
        <p:nvSpPr>
          <p:cNvPr id="4" name="TextBox 4"/>
          <p:cNvSpPr txBox="1"/>
          <p:nvPr/>
        </p:nvSpPr>
        <p:spPr>
          <a:xfrm>
            <a:off x="9144000" y="2392489"/>
            <a:ext cx="7472675" cy="330859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Why do 95% recruiters fail in sales?</a:t>
            </a:r>
          </a:p>
        </p:txBody>
      </p:sp>
      <p:sp>
        <p:nvSpPr>
          <p:cNvPr id="5" name="TextBox 5"/>
          <p:cNvSpPr txBox="1"/>
          <p:nvPr/>
        </p:nvSpPr>
        <p:spPr>
          <a:xfrm>
            <a:off x="9144000" y="5894036"/>
            <a:ext cx="7472675" cy="2379113"/>
          </a:xfrm>
          <a:prstGeom prst="rect">
            <a:avLst/>
          </a:prstGeom>
        </p:spPr>
        <p:txBody>
          <a:bodyPr lIns="0" tIns="0" rIns="0" bIns="0" rtlCol="0" anchor="t">
            <a:spAutoFit/>
          </a:bodyPr>
          <a:lstStyle/>
          <a:p>
            <a:pPr marL="114300" indent="-342900">
              <a:lnSpc>
                <a:spcPct val="90000"/>
              </a:lnSpc>
              <a:spcBef>
                <a:spcPct val="0"/>
              </a:spcBef>
              <a:spcAft>
                <a:spcPts val="600"/>
              </a:spcAft>
              <a:buFont typeface="Arial" panose="020B0604020202020204" pitchFamily="34" charset="0"/>
              <a:buChar char="•"/>
            </a:pPr>
            <a:r>
              <a:rPr lang="en-US" altLang="en-US" sz="2400" dirty="0"/>
              <a:t>Failure to build a specific market niche</a:t>
            </a:r>
          </a:p>
          <a:p>
            <a:pPr marL="114300" indent="-342900">
              <a:lnSpc>
                <a:spcPct val="90000"/>
              </a:lnSpc>
              <a:spcBef>
                <a:spcPct val="0"/>
              </a:spcBef>
              <a:spcAft>
                <a:spcPts val="600"/>
              </a:spcAft>
              <a:buFont typeface="Arial" panose="020B0604020202020204" pitchFamily="34" charset="0"/>
              <a:buChar char="•"/>
            </a:pPr>
            <a:r>
              <a:rPr lang="en-US" altLang="en-US" sz="2400" dirty="0"/>
              <a:t>Failure to identify multiple points of contact</a:t>
            </a:r>
          </a:p>
          <a:p>
            <a:pPr marL="114300" indent="-342900">
              <a:lnSpc>
                <a:spcPct val="90000"/>
              </a:lnSpc>
              <a:spcBef>
                <a:spcPct val="0"/>
              </a:spcBef>
              <a:spcAft>
                <a:spcPts val="600"/>
              </a:spcAft>
              <a:buFont typeface="Arial" panose="020B0604020202020204" pitchFamily="34" charset="0"/>
              <a:buChar char="•"/>
            </a:pPr>
            <a:r>
              <a:rPr lang="en-US" altLang="en-US" sz="2400" dirty="0"/>
              <a:t>Failure to set multiple objectives for calls</a:t>
            </a:r>
          </a:p>
          <a:p>
            <a:pPr marL="114300" indent="-342900">
              <a:lnSpc>
                <a:spcPct val="90000"/>
              </a:lnSpc>
              <a:spcBef>
                <a:spcPct val="0"/>
              </a:spcBef>
              <a:spcAft>
                <a:spcPts val="600"/>
              </a:spcAft>
              <a:buFont typeface="Arial" panose="020B0604020202020204" pitchFamily="34" charset="0"/>
              <a:buChar char="•"/>
            </a:pPr>
            <a:r>
              <a:rPr lang="en-US" altLang="en-US" sz="2400" dirty="0"/>
              <a:t>Failure to Listen – Be Interested, not Interesting</a:t>
            </a:r>
          </a:p>
          <a:p>
            <a:pPr marL="114300" indent="-342900">
              <a:lnSpc>
                <a:spcPct val="90000"/>
              </a:lnSpc>
              <a:spcBef>
                <a:spcPct val="0"/>
              </a:spcBef>
              <a:spcAft>
                <a:spcPts val="600"/>
              </a:spcAft>
              <a:buFont typeface="Arial" panose="020B0604020202020204" pitchFamily="34" charset="0"/>
              <a:buChar char="•"/>
            </a:pPr>
            <a:r>
              <a:rPr lang="en-US" altLang="en-US" sz="2400" dirty="0"/>
              <a:t>Failure to follow the KLT’s</a:t>
            </a:r>
          </a:p>
          <a:p>
            <a:pPr marL="114300" indent="-342900">
              <a:lnSpc>
                <a:spcPct val="90000"/>
              </a:lnSpc>
              <a:spcBef>
                <a:spcPct val="0"/>
              </a:spcBef>
              <a:spcAft>
                <a:spcPts val="600"/>
              </a:spcAft>
              <a:buFont typeface="Arial" panose="020B0604020202020204" pitchFamily="34" charset="0"/>
              <a:buChar char="•"/>
            </a:pPr>
            <a:r>
              <a:rPr lang="en-US" altLang="en-US" sz="2400" dirty="0"/>
              <a:t>Failure to follow up</a:t>
            </a:r>
          </a:p>
        </p:txBody>
      </p:sp>
      <p:pic>
        <p:nvPicPr>
          <p:cNvPr id="6" name="Picture 6"/>
          <p:cNvPicPr>
            <a:picLocks noChangeAspect="1"/>
          </p:cNvPicPr>
          <p:nvPr/>
        </p:nvPicPr>
        <p:blipFill>
          <a:blip r:embed="rId3"/>
          <a:srcRect/>
          <a:stretch>
            <a:fillRect/>
          </a:stretch>
        </p:blipFill>
        <p:spPr>
          <a:xfrm>
            <a:off x="16261505" y="8659469"/>
            <a:ext cx="1627531" cy="16275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7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82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1B43E"/>
        </a:solidFill>
        <a:effectLst/>
      </p:bgPr>
    </p:bg>
    <p:spTree>
      <p:nvGrpSpPr>
        <p:cNvPr id="1" name=""/>
        <p:cNvGrpSpPr/>
        <p:nvPr/>
      </p:nvGrpSpPr>
      <p:grpSpPr>
        <a:xfrm>
          <a:off x="0" y="0"/>
          <a:ext cx="0" cy="0"/>
          <a:chOff x="0" y="0"/>
          <a:chExt cx="0" cy="0"/>
        </a:xfrm>
      </p:grpSpPr>
      <p:grpSp>
        <p:nvGrpSpPr>
          <p:cNvPr id="2" name="Group 2"/>
          <p:cNvGrpSpPr/>
          <p:nvPr/>
        </p:nvGrpSpPr>
        <p:grpSpPr>
          <a:xfrm>
            <a:off x="1504950" y="3774544"/>
            <a:ext cx="4621105" cy="5472902"/>
            <a:chOff x="0" y="0"/>
            <a:chExt cx="1563189" cy="1851327"/>
          </a:xfrm>
        </p:grpSpPr>
        <p:sp>
          <p:nvSpPr>
            <p:cNvPr id="3" name="Freeform 3"/>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7"/>
                  </a:lnTo>
                  <a:cubicBezTo>
                    <a:pt x="1563189" y="1795448"/>
                    <a:pt x="1507309" y="1851328"/>
                    <a:pt x="1438729" y="1851328"/>
                  </a:cubicBezTo>
                  <a:close/>
                </a:path>
              </a:pathLst>
            </a:custGeom>
            <a:solidFill>
              <a:srgbClr val="FFFFFF"/>
            </a:solidFill>
          </p:spPr>
        </p:sp>
      </p:grpSp>
      <p:sp>
        <p:nvSpPr>
          <p:cNvPr id="4" name="TextBox 4"/>
          <p:cNvSpPr txBox="1"/>
          <p:nvPr/>
        </p:nvSpPr>
        <p:spPr>
          <a:xfrm>
            <a:off x="1912727" y="4494530"/>
            <a:ext cx="3805551" cy="382270"/>
          </a:xfrm>
          <a:prstGeom prst="rect">
            <a:avLst/>
          </a:prstGeom>
        </p:spPr>
        <p:txBody>
          <a:bodyPr lIns="0" tIns="0" rIns="0" bIns="0" rtlCol="0" anchor="t">
            <a:spAutoFit/>
          </a:bodyPr>
          <a:lstStyle/>
          <a:p>
            <a:pPr>
              <a:lnSpc>
                <a:spcPts val="3079"/>
              </a:lnSpc>
              <a:spcBef>
                <a:spcPct val="0"/>
              </a:spcBef>
            </a:pPr>
            <a:r>
              <a:rPr lang="en-US" sz="2200" spc="-21">
                <a:solidFill>
                  <a:srgbClr val="3C455C"/>
                </a:solidFill>
                <a:latin typeface="Amaranth Bold"/>
              </a:rPr>
              <a:t>Header text</a:t>
            </a:r>
          </a:p>
        </p:txBody>
      </p:sp>
      <p:sp>
        <p:nvSpPr>
          <p:cNvPr id="5" name="TextBox 5"/>
          <p:cNvSpPr txBox="1"/>
          <p:nvPr/>
        </p:nvSpPr>
        <p:spPr>
          <a:xfrm>
            <a:off x="1912727" y="5259032"/>
            <a:ext cx="3805551" cy="3594735"/>
          </a:xfrm>
          <a:prstGeom prst="rect">
            <a:avLst/>
          </a:prstGeom>
        </p:spPr>
        <p:txBody>
          <a:bodyPr lIns="0" tIns="0" rIns="0" bIns="0" rtlCol="0" anchor="t">
            <a:spAutoFit/>
          </a:bodyPr>
          <a:lstStyle/>
          <a:p>
            <a:pPr>
              <a:lnSpc>
                <a:spcPts val="2880"/>
              </a:lnSpc>
            </a:pPr>
            <a:r>
              <a:rPr lang="en-US" sz="1800" spc="36">
                <a:solidFill>
                  <a:srgbClr val="3D4248"/>
                </a:solidFill>
                <a:latin typeface="Amaranth"/>
              </a:rPr>
              <a:t>sub text sub text sub text sub text sub text sub text sub text sub text sub text sub text sub text sub text sub text sub text sub text sub text sub text sub text sub text sub text sub text sub text sub text sub textsub text sub text sub text sub text sub text sub text sub text sub text sub text sub text sub text sub text</a:t>
            </a:r>
          </a:p>
        </p:txBody>
      </p:sp>
      <p:grpSp>
        <p:nvGrpSpPr>
          <p:cNvPr id="6" name="Group 6"/>
          <p:cNvGrpSpPr/>
          <p:nvPr/>
        </p:nvGrpSpPr>
        <p:grpSpPr>
          <a:xfrm>
            <a:off x="6892502" y="3774544"/>
            <a:ext cx="4621105" cy="5472902"/>
            <a:chOff x="0" y="0"/>
            <a:chExt cx="1563189" cy="1851327"/>
          </a:xfrm>
        </p:grpSpPr>
        <p:sp>
          <p:nvSpPr>
            <p:cNvPr id="7" name="Freeform 7"/>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8"/>
                  </a:lnTo>
                  <a:cubicBezTo>
                    <a:pt x="1563189" y="1795448"/>
                    <a:pt x="1507309" y="1851328"/>
                    <a:pt x="1438729" y="1851328"/>
                  </a:cubicBezTo>
                  <a:close/>
                </a:path>
              </a:pathLst>
            </a:custGeom>
            <a:solidFill>
              <a:srgbClr val="FFFFFF"/>
            </a:solidFill>
          </p:spPr>
        </p:sp>
      </p:grpSp>
      <p:grpSp>
        <p:nvGrpSpPr>
          <p:cNvPr id="8" name="Group 8"/>
          <p:cNvGrpSpPr/>
          <p:nvPr/>
        </p:nvGrpSpPr>
        <p:grpSpPr>
          <a:xfrm>
            <a:off x="12280055" y="3774544"/>
            <a:ext cx="4621105" cy="5472902"/>
            <a:chOff x="0" y="0"/>
            <a:chExt cx="1563189" cy="1851327"/>
          </a:xfrm>
        </p:grpSpPr>
        <p:sp>
          <p:nvSpPr>
            <p:cNvPr id="9" name="Freeform 9"/>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7"/>
                  </a:lnTo>
                  <a:cubicBezTo>
                    <a:pt x="1563189" y="1795448"/>
                    <a:pt x="1507309" y="1851328"/>
                    <a:pt x="1438729" y="1851328"/>
                  </a:cubicBezTo>
                  <a:close/>
                </a:path>
              </a:pathLst>
            </a:custGeom>
            <a:solidFill>
              <a:srgbClr val="FFFFFF"/>
            </a:solidFill>
          </p:spPr>
        </p:sp>
      </p:grpSp>
      <p:sp>
        <p:nvSpPr>
          <p:cNvPr id="10" name="TextBox 10"/>
          <p:cNvSpPr txBox="1"/>
          <p:nvPr/>
        </p:nvSpPr>
        <p:spPr>
          <a:xfrm>
            <a:off x="2732393" y="923315"/>
            <a:ext cx="12823211" cy="2257028"/>
          </a:xfrm>
          <a:prstGeom prst="rect">
            <a:avLst/>
          </a:prstGeom>
        </p:spPr>
        <p:txBody>
          <a:bodyPr lIns="0" tIns="0" rIns="0" bIns="0" rtlCol="0" anchor="t">
            <a:spAutoFit/>
          </a:bodyPr>
          <a:lstStyle/>
          <a:p>
            <a:pPr algn="ctr">
              <a:lnSpc>
                <a:spcPts val="8800"/>
              </a:lnSpc>
            </a:pPr>
            <a:r>
              <a:rPr lang="en-US" sz="8000" spc="-240" dirty="0">
                <a:solidFill>
                  <a:srgbClr val="FFFFFF"/>
                </a:solidFill>
                <a:latin typeface="Amaranth"/>
              </a:rPr>
              <a:t>What’s changed? The Job? Or is it you?</a:t>
            </a:r>
          </a:p>
        </p:txBody>
      </p:sp>
      <p:sp>
        <p:nvSpPr>
          <p:cNvPr id="11" name="TextBox 11"/>
          <p:cNvSpPr txBox="1"/>
          <p:nvPr/>
        </p:nvSpPr>
        <p:spPr>
          <a:xfrm>
            <a:off x="7300279" y="4494530"/>
            <a:ext cx="3805551" cy="382270"/>
          </a:xfrm>
          <a:prstGeom prst="rect">
            <a:avLst/>
          </a:prstGeom>
        </p:spPr>
        <p:txBody>
          <a:bodyPr lIns="0" tIns="0" rIns="0" bIns="0" rtlCol="0" anchor="t">
            <a:spAutoFit/>
          </a:bodyPr>
          <a:lstStyle/>
          <a:p>
            <a:pPr>
              <a:lnSpc>
                <a:spcPts val="3079"/>
              </a:lnSpc>
              <a:spcBef>
                <a:spcPct val="0"/>
              </a:spcBef>
            </a:pPr>
            <a:r>
              <a:rPr lang="en-US" sz="2200" spc="-21">
                <a:solidFill>
                  <a:srgbClr val="3C455C"/>
                </a:solidFill>
                <a:latin typeface="Amaranth Bold"/>
              </a:rPr>
              <a:t>Header text</a:t>
            </a:r>
          </a:p>
        </p:txBody>
      </p:sp>
      <p:sp>
        <p:nvSpPr>
          <p:cNvPr id="12" name="TextBox 12"/>
          <p:cNvSpPr txBox="1"/>
          <p:nvPr/>
        </p:nvSpPr>
        <p:spPr>
          <a:xfrm>
            <a:off x="12687832" y="4494530"/>
            <a:ext cx="3805551" cy="382270"/>
          </a:xfrm>
          <a:prstGeom prst="rect">
            <a:avLst/>
          </a:prstGeom>
        </p:spPr>
        <p:txBody>
          <a:bodyPr lIns="0" tIns="0" rIns="0" bIns="0" rtlCol="0" anchor="t">
            <a:spAutoFit/>
          </a:bodyPr>
          <a:lstStyle/>
          <a:p>
            <a:pPr>
              <a:lnSpc>
                <a:spcPts val="3079"/>
              </a:lnSpc>
              <a:spcBef>
                <a:spcPct val="0"/>
              </a:spcBef>
            </a:pPr>
            <a:r>
              <a:rPr lang="en-US" sz="2200" spc="-21">
                <a:solidFill>
                  <a:srgbClr val="3C455C"/>
                </a:solidFill>
                <a:latin typeface="Amaranth Bold"/>
              </a:rPr>
              <a:t>Header text</a:t>
            </a:r>
          </a:p>
        </p:txBody>
      </p:sp>
      <p:sp>
        <p:nvSpPr>
          <p:cNvPr id="13" name="TextBox 13"/>
          <p:cNvSpPr txBox="1"/>
          <p:nvPr/>
        </p:nvSpPr>
        <p:spPr>
          <a:xfrm>
            <a:off x="7241224" y="5259032"/>
            <a:ext cx="3805551" cy="3594735"/>
          </a:xfrm>
          <a:prstGeom prst="rect">
            <a:avLst/>
          </a:prstGeom>
        </p:spPr>
        <p:txBody>
          <a:bodyPr lIns="0" tIns="0" rIns="0" bIns="0" rtlCol="0" anchor="t">
            <a:spAutoFit/>
          </a:bodyPr>
          <a:lstStyle/>
          <a:p>
            <a:pPr>
              <a:lnSpc>
                <a:spcPts val="2880"/>
              </a:lnSpc>
            </a:pPr>
            <a:r>
              <a:rPr lang="en-US" sz="1800" spc="36" dirty="0">
                <a:solidFill>
                  <a:srgbClr val="3D4248"/>
                </a:solidFill>
                <a:latin typeface="Amaranth"/>
              </a:rPr>
              <a:t>sub text sub text sub text sub text sub text sub text sub text sub text sub text sub text sub text sub text sub text sub text sub text sub text sub text sub text sub text sub text sub text sub text sub text sub </a:t>
            </a:r>
            <a:r>
              <a:rPr lang="en-US" sz="1800" spc="36" dirty="0" err="1">
                <a:solidFill>
                  <a:srgbClr val="3D4248"/>
                </a:solidFill>
                <a:latin typeface="Amaranth"/>
              </a:rPr>
              <a:t>textsub</a:t>
            </a:r>
            <a:r>
              <a:rPr lang="en-US" sz="1800" spc="36" dirty="0">
                <a:solidFill>
                  <a:srgbClr val="3D4248"/>
                </a:solidFill>
                <a:latin typeface="Amaranth"/>
              </a:rPr>
              <a:t> text sub text sub text sub text sub text sub text sub text sub text sub text sub text sub text sub text</a:t>
            </a:r>
          </a:p>
        </p:txBody>
      </p:sp>
      <p:sp>
        <p:nvSpPr>
          <p:cNvPr id="14" name="TextBox 14"/>
          <p:cNvSpPr txBox="1"/>
          <p:nvPr/>
        </p:nvSpPr>
        <p:spPr>
          <a:xfrm>
            <a:off x="12687832" y="5259032"/>
            <a:ext cx="3805551" cy="3594735"/>
          </a:xfrm>
          <a:prstGeom prst="rect">
            <a:avLst/>
          </a:prstGeom>
        </p:spPr>
        <p:txBody>
          <a:bodyPr lIns="0" tIns="0" rIns="0" bIns="0" rtlCol="0" anchor="t">
            <a:spAutoFit/>
          </a:bodyPr>
          <a:lstStyle/>
          <a:p>
            <a:pPr>
              <a:lnSpc>
                <a:spcPts val="2880"/>
              </a:lnSpc>
            </a:pPr>
            <a:r>
              <a:rPr lang="en-US" sz="1800" spc="36">
                <a:solidFill>
                  <a:srgbClr val="3D4248"/>
                </a:solidFill>
                <a:latin typeface="Amaranth"/>
              </a:rPr>
              <a:t>sub text sub text sub text sub text sub text sub text sub text sub text sub text sub text sub text sub text sub text sub text sub text sub text sub text sub text sub text sub text sub text sub text sub text sub textsub text sub text sub text sub text sub text sub text sub text sub text sub text sub text sub text sub text</a:t>
            </a:r>
          </a:p>
        </p:txBody>
      </p:sp>
      <p:pic>
        <p:nvPicPr>
          <p:cNvPr id="15" name="Picture 15"/>
          <p:cNvPicPr>
            <a:picLocks noChangeAspect="1"/>
          </p:cNvPicPr>
          <p:nvPr/>
        </p:nvPicPr>
        <p:blipFill>
          <a:blip r:embed="rId2"/>
          <a:srcRect/>
          <a:stretch>
            <a:fillRect/>
          </a:stretch>
        </p:blipFill>
        <p:spPr>
          <a:xfrm>
            <a:off x="16087395" y="214935"/>
            <a:ext cx="1627531" cy="1627531"/>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1700</TotalTime>
  <Words>571</Words>
  <Application>Microsoft Office PowerPoint</Application>
  <PresentationFormat>Custom</PresentationFormat>
  <Paragraphs>80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Trebuchet MS</vt:lpstr>
      <vt:lpstr>Clear Sans Regular</vt:lpstr>
      <vt:lpstr>Wingdings 3</vt:lpstr>
      <vt:lpstr>Arial</vt:lpstr>
      <vt:lpstr>Amaranth</vt:lpstr>
      <vt:lpstr>Amaranth Bold</vt:lpstr>
      <vt:lpstr>Calibri</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have a pipeline?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 Presentation Template</dc:title>
  <dc:creator>Ali Braid</dc:creator>
  <cp:lastModifiedBy>Ali Braid</cp:lastModifiedBy>
  <cp:revision>19</cp:revision>
  <dcterms:created xsi:type="dcterms:W3CDTF">2006-08-16T00:00:00Z</dcterms:created>
  <dcterms:modified xsi:type="dcterms:W3CDTF">2020-09-18T18:03:46Z</dcterms:modified>
  <dc:identifier>DAEH8IRvawY</dc:identifier>
</cp:coreProperties>
</file>