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8" r:id="rId3"/>
    <p:sldId id="299" r:id="rId4"/>
    <p:sldId id="302" r:id="rId5"/>
    <p:sldId id="304" r:id="rId6"/>
    <p:sldId id="280" r:id="rId7"/>
    <p:sldId id="281" r:id="rId8"/>
    <p:sldId id="266" r:id="rId9"/>
    <p:sldId id="282" r:id="rId10"/>
    <p:sldId id="303" r:id="rId11"/>
    <p:sldId id="269" r:id="rId12"/>
    <p:sldId id="268" r:id="rId13"/>
    <p:sldId id="283" r:id="rId14"/>
    <p:sldId id="284" r:id="rId15"/>
    <p:sldId id="285" r:id="rId16"/>
    <p:sldId id="291" r:id="rId17"/>
    <p:sldId id="292" r:id="rId18"/>
    <p:sldId id="293" r:id="rId19"/>
    <p:sldId id="294" r:id="rId20"/>
    <p:sldId id="295" r:id="rId21"/>
    <p:sldId id="296" r:id="rId22"/>
    <p:sldId id="286" r:id="rId23"/>
    <p:sldId id="287" r:id="rId24"/>
    <p:sldId id="288" r:id="rId25"/>
    <p:sldId id="277" r:id="rId26"/>
    <p:sldId id="289" r:id="rId27"/>
    <p:sldId id="274" r:id="rId28"/>
  </p:sldIdLst>
  <p:sldSz cx="18288000" cy="10287000"/>
  <p:notesSz cx="6858000" cy="9144000"/>
  <p:embeddedFontLst>
    <p:embeddedFont>
      <p:font typeface="Amaranth" panose="020B0604020202020204" charset="0"/>
      <p:regular r:id="rId29"/>
    </p:embeddedFont>
    <p:embeddedFont>
      <p:font typeface="Amaranth Bold" panose="020B0604020202020204" charset="0"/>
      <p:regular r:id="rId30"/>
    </p:embeddedFont>
    <p:embeddedFont>
      <p:font typeface="Calibri" panose="020F0502020204030204" pitchFamily="34" charset="0"/>
      <p:regular r:id="rId31"/>
      <p:bold r:id="rId32"/>
      <p:italic r:id="rId33"/>
      <p:boldItalic r:id="rId34"/>
    </p:embeddedFont>
    <p:embeddedFont>
      <p:font typeface="Meiryo" panose="020B0604030504040204" pitchFamily="34" charset="-128"/>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6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52AE7-45C5-42A0-992F-2ECA5512742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32D9F8FE-C447-4F60-BF19-74AB5616F57D}">
      <dgm:prSet phldrT="[Text]"/>
      <dgm:spPr/>
      <dgm:t>
        <a:bodyPr/>
        <a:lstStyle/>
        <a:p>
          <a:r>
            <a:rPr lang="en-GB"/>
            <a:t>Candidate  contact</a:t>
          </a:r>
        </a:p>
      </dgm:t>
    </dgm:pt>
    <dgm:pt modelId="{E2248F71-4C75-4990-B95E-118C54F24524}" type="parTrans" cxnId="{76ABAC39-7C52-4FC6-8A22-B396B699F53A}">
      <dgm:prSet/>
      <dgm:spPr/>
      <dgm:t>
        <a:bodyPr/>
        <a:lstStyle/>
        <a:p>
          <a:endParaRPr lang="en-GB"/>
        </a:p>
      </dgm:t>
    </dgm:pt>
    <dgm:pt modelId="{EF601E2D-495F-46AE-B839-895BAC7E8F96}" type="sibTrans" cxnId="{76ABAC39-7C52-4FC6-8A22-B396B699F53A}">
      <dgm:prSet/>
      <dgm:spPr/>
      <dgm:t>
        <a:bodyPr/>
        <a:lstStyle/>
        <a:p>
          <a:endParaRPr lang="en-GB"/>
        </a:p>
      </dgm:t>
    </dgm:pt>
    <dgm:pt modelId="{3F14B295-0966-4843-90FB-EDB315C59CFA}">
      <dgm:prSet phldrT="[Text]"/>
      <dgm:spPr/>
      <dgm:t>
        <a:bodyPr/>
        <a:lstStyle/>
        <a:p>
          <a:r>
            <a:rPr lang="en-GB"/>
            <a:t>Business development with client</a:t>
          </a:r>
        </a:p>
      </dgm:t>
    </dgm:pt>
    <dgm:pt modelId="{C37682BD-4C12-4055-A883-0FF2882C8C1D}" type="parTrans" cxnId="{F24A9792-B92E-4031-8F36-8AB3E4EF2226}">
      <dgm:prSet/>
      <dgm:spPr/>
      <dgm:t>
        <a:bodyPr/>
        <a:lstStyle/>
        <a:p>
          <a:endParaRPr lang="en-GB"/>
        </a:p>
      </dgm:t>
    </dgm:pt>
    <dgm:pt modelId="{10213F8E-D856-4674-8371-EBB00C192C6E}" type="sibTrans" cxnId="{F24A9792-B92E-4031-8F36-8AB3E4EF2226}">
      <dgm:prSet/>
      <dgm:spPr/>
      <dgm:t>
        <a:bodyPr/>
        <a:lstStyle/>
        <a:p>
          <a:endParaRPr lang="en-GB"/>
        </a:p>
      </dgm:t>
    </dgm:pt>
    <dgm:pt modelId="{A7ED00B3-2654-46D8-B2FD-561B71B969D0}">
      <dgm:prSet phldrT="[Text]"/>
      <dgm:spPr/>
      <dgm:t>
        <a:bodyPr/>
        <a:lstStyle/>
        <a:p>
          <a:r>
            <a:rPr lang="en-GB"/>
            <a:t>Instructed by the client- get job spec</a:t>
          </a:r>
        </a:p>
      </dgm:t>
    </dgm:pt>
    <dgm:pt modelId="{7B3FE098-F66A-404B-9783-78FD88313647}" type="parTrans" cxnId="{6A126842-1E76-430F-9915-4F570F7475C8}">
      <dgm:prSet/>
      <dgm:spPr/>
      <dgm:t>
        <a:bodyPr/>
        <a:lstStyle/>
        <a:p>
          <a:endParaRPr lang="en-GB"/>
        </a:p>
      </dgm:t>
    </dgm:pt>
    <dgm:pt modelId="{D3627137-B161-4088-9AA5-F6521C352B6D}" type="sibTrans" cxnId="{6A126842-1E76-430F-9915-4F570F7475C8}">
      <dgm:prSet/>
      <dgm:spPr/>
      <dgm:t>
        <a:bodyPr/>
        <a:lstStyle/>
        <a:p>
          <a:endParaRPr lang="en-GB"/>
        </a:p>
      </dgm:t>
    </dgm:pt>
    <dgm:pt modelId="{9FE81497-73C1-481D-A80B-7A3E4C5B5273}">
      <dgm:prSet phldrT="[Text]"/>
      <dgm:spPr/>
      <dgm:t>
        <a:bodyPr/>
        <a:lstStyle/>
        <a:p>
          <a:r>
            <a:rPr lang="en-GB"/>
            <a:t>search/headhunt</a:t>
          </a:r>
        </a:p>
      </dgm:t>
    </dgm:pt>
    <dgm:pt modelId="{EC4B7B8E-D59F-40FE-90EC-725F7FC24479}" type="parTrans" cxnId="{398D643D-67C9-47A2-B13C-1AFF5D2E15ED}">
      <dgm:prSet/>
      <dgm:spPr/>
      <dgm:t>
        <a:bodyPr/>
        <a:lstStyle/>
        <a:p>
          <a:endParaRPr lang="en-GB"/>
        </a:p>
      </dgm:t>
    </dgm:pt>
    <dgm:pt modelId="{F27AB54E-CFEB-421F-BC0E-0C1201FE569E}" type="sibTrans" cxnId="{398D643D-67C9-47A2-B13C-1AFF5D2E15ED}">
      <dgm:prSet/>
      <dgm:spPr/>
      <dgm:t>
        <a:bodyPr/>
        <a:lstStyle/>
        <a:p>
          <a:endParaRPr lang="en-GB"/>
        </a:p>
      </dgm:t>
    </dgm:pt>
    <dgm:pt modelId="{95E0C003-01B2-465B-A85C-46B7294412C3}">
      <dgm:prSet phldrT="[Text]"/>
      <dgm:spPr/>
      <dgm:t>
        <a:bodyPr/>
        <a:lstStyle/>
        <a:p>
          <a:r>
            <a:rPr lang="en-GB"/>
            <a:t>set up interviews</a:t>
          </a:r>
        </a:p>
      </dgm:t>
    </dgm:pt>
    <dgm:pt modelId="{8AC4A00F-60BD-401F-8C56-D75E88BA037C}" type="parTrans" cxnId="{96F837C8-4499-4D40-A8DF-5DA07D07B7AE}">
      <dgm:prSet/>
      <dgm:spPr/>
      <dgm:t>
        <a:bodyPr/>
        <a:lstStyle/>
        <a:p>
          <a:endParaRPr lang="en-GB"/>
        </a:p>
      </dgm:t>
    </dgm:pt>
    <dgm:pt modelId="{2CB75BCA-E2B7-451E-8674-DDFA7D260162}" type="sibTrans" cxnId="{96F837C8-4499-4D40-A8DF-5DA07D07B7AE}">
      <dgm:prSet/>
      <dgm:spPr/>
      <dgm:t>
        <a:bodyPr/>
        <a:lstStyle/>
        <a:p>
          <a:endParaRPr lang="en-GB"/>
        </a:p>
      </dgm:t>
    </dgm:pt>
    <dgm:pt modelId="{4AF8495D-02C6-4E80-9BC1-FAFC5518282A}">
      <dgm:prSet phldrT="[Text]"/>
      <dgm:spPr/>
      <dgm:t>
        <a:bodyPr/>
        <a:lstStyle/>
        <a:p>
          <a:r>
            <a:rPr lang="en-GB" dirty="0"/>
            <a:t>Get an offer/liaise between client and cand</a:t>
          </a:r>
        </a:p>
      </dgm:t>
    </dgm:pt>
    <dgm:pt modelId="{13105761-D800-4780-AC4F-722D87DBC284}" type="parTrans" cxnId="{9A8B0A43-7000-4FA3-9CBF-F99D3FB9EC63}">
      <dgm:prSet/>
      <dgm:spPr/>
      <dgm:t>
        <a:bodyPr/>
        <a:lstStyle/>
        <a:p>
          <a:endParaRPr lang="en-GB"/>
        </a:p>
      </dgm:t>
    </dgm:pt>
    <dgm:pt modelId="{648B6C42-C720-4415-A8A2-C9E1B04EA121}" type="sibTrans" cxnId="{9A8B0A43-7000-4FA3-9CBF-F99D3FB9EC63}">
      <dgm:prSet/>
      <dgm:spPr/>
      <dgm:t>
        <a:bodyPr/>
        <a:lstStyle/>
        <a:p>
          <a:endParaRPr lang="en-GB"/>
        </a:p>
      </dgm:t>
    </dgm:pt>
    <dgm:pt modelId="{D6A32CFB-A60F-4979-A5D5-9C20B0466E43}">
      <dgm:prSet/>
      <dgm:spPr/>
      <dgm:t>
        <a:bodyPr/>
        <a:lstStyle/>
        <a:p>
          <a:r>
            <a:rPr lang="en-GB"/>
            <a:t>Feedback</a:t>
          </a:r>
        </a:p>
      </dgm:t>
    </dgm:pt>
    <dgm:pt modelId="{B241F0D3-20A2-4882-BD28-8F21D2E9D937}" type="parTrans" cxnId="{94E4C45C-B5C6-4CA4-A51D-CC1BAFE12D89}">
      <dgm:prSet/>
      <dgm:spPr/>
      <dgm:t>
        <a:bodyPr/>
        <a:lstStyle/>
        <a:p>
          <a:endParaRPr lang="en-GB"/>
        </a:p>
      </dgm:t>
    </dgm:pt>
    <dgm:pt modelId="{62072A67-7755-48F1-816A-C88365AF1949}" type="sibTrans" cxnId="{94E4C45C-B5C6-4CA4-A51D-CC1BAFE12D89}">
      <dgm:prSet/>
      <dgm:spPr/>
      <dgm:t>
        <a:bodyPr/>
        <a:lstStyle/>
        <a:p>
          <a:endParaRPr lang="en-GB"/>
        </a:p>
      </dgm:t>
    </dgm:pt>
    <dgm:pt modelId="{410396AA-82EE-4601-8E46-581AF9EF36F3}" type="pres">
      <dgm:prSet presAssocID="{82E52AE7-45C5-42A0-992F-2ECA5512742E}" presName="cycle" presStyleCnt="0">
        <dgm:presLayoutVars>
          <dgm:dir/>
          <dgm:resizeHandles val="exact"/>
        </dgm:presLayoutVars>
      </dgm:prSet>
      <dgm:spPr/>
    </dgm:pt>
    <dgm:pt modelId="{9824A419-B0DC-4C23-B137-AB92B58FE3EA}" type="pres">
      <dgm:prSet presAssocID="{32D9F8FE-C447-4F60-BF19-74AB5616F57D}" presName="node" presStyleLbl="node1" presStyleIdx="0" presStyleCnt="7" custRadScaleRad="99046" custRadScaleInc="1075">
        <dgm:presLayoutVars>
          <dgm:bulletEnabled val="1"/>
        </dgm:presLayoutVars>
      </dgm:prSet>
      <dgm:spPr/>
    </dgm:pt>
    <dgm:pt modelId="{9A91A04A-8C81-47BB-BD06-2C36E2329B82}" type="pres">
      <dgm:prSet presAssocID="{EF601E2D-495F-46AE-B839-895BAC7E8F96}" presName="sibTrans" presStyleLbl="sibTrans2D1" presStyleIdx="0" presStyleCnt="7"/>
      <dgm:spPr/>
    </dgm:pt>
    <dgm:pt modelId="{9FF7CD05-19E0-4239-AD1A-9573D2A97871}" type="pres">
      <dgm:prSet presAssocID="{EF601E2D-495F-46AE-B839-895BAC7E8F96}" presName="connectorText" presStyleLbl="sibTrans2D1" presStyleIdx="0" presStyleCnt="7"/>
      <dgm:spPr/>
    </dgm:pt>
    <dgm:pt modelId="{5109D935-626E-4E16-A10F-134F24F6049B}" type="pres">
      <dgm:prSet presAssocID="{3F14B295-0966-4843-90FB-EDB315C59CFA}" presName="node" presStyleLbl="node1" presStyleIdx="1" presStyleCnt="7" custRadScaleRad="98416" custRadScaleInc="4557">
        <dgm:presLayoutVars>
          <dgm:bulletEnabled val="1"/>
        </dgm:presLayoutVars>
      </dgm:prSet>
      <dgm:spPr/>
    </dgm:pt>
    <dgm:pt modelId="{3C000D9B-D61C-435F-A7C6-F06C8D69279D}" type="pres">
      <dgm:prSet presAssocID="{10213F8E-D856-4674-8371-EBB00C192C6E}" presName="sibTrans" presStyleLbl="sibTrans2D1" presStyleIdx="1" presStyleCnt="7"/>
      <dgm:spPr/>
    </dgm:pt>
    <dgm:pt modelId="{42382E09-46FC-49BC-B0EA-7427D0D441FF}" type="pres">
      <dgm:prSet presAssocID="{10213F8E-D856-4674-8371-EBB00C192C6E}" presName="connectorText" presStyleLbl="sibTrans2D1" presStyleIdx="1" presStyleCnt="7"/>
      <dgm:spPr/>
    </dgm:pt>
    <dgm:pt modelId="{D2021D2E-8DD9-45F2-ACAB-0BFD580D48BB}" type="pres">
      <dgm:prSet presAssocID="{A7ED00B3-2654-46D8-B2FD-561B71B969D0}" presName="node" presStyleLbl="node1" presStyleIdx="2" presStyleCnt="7">
        <dgm:presLayoutVars>
          <dgm:bulletEnabled val="1"/>
        </dgm:presLayoutVars>
      </dgm:prSet>
      <dgm:spPr/>
    </dgm:pt>
    <dgm:pt modelId="{FB96657B-1DF7-408C-848D-EF6F9C8E4BEA}" type="pres">
      <dgm:prSet presAssocID="{D3627137-B161-4088-9AA5-F6521C352B6D}" presName="sibTrans" presStyleLbl="sibTrans2D1" presStyleIdx="2" presStyleCnt="7"/>
      <dgm:spPr/>
    </dgm:pt>
    <dgm:pt modelId="{C07325EA-1E21-4C11-92F7-5F9E27B5E3A5}" type="pres">
      <dgm:prSet presAssocID="{D3627137-B161-4088-9AA5-F6521C352B6D}" presName="connectorText" presStyleLbl="sibTrans2D1" presStyleIdx="2" presStyleCnt="7"/>
      <dgm:spPr/>
    </dgm:pt>
    <dgm:pt modelId="{48E0B0B2-D223-450E-9501-0093B30CBCF3}" type="pres">
      <dgm:prSet presAssocID="{9FE81497-73C1-481D-A80B-7A3E4C5B5273}" presName="node" presStyleLbl="node1" presStyleIdx="3" presStyleCnt="7">
        <dgm:presLayoutVars>
          <dgm:bulletEnabled val="1"/>
        </dgm:presLayoutVars>
      </dgm:prSet>
      <dgm:spPr/>
    </dgm:pt>
    <dgm:pt modelId="{86272912-09A5-418C-B24B-AA376DF58AF1}" type="pres">
      <dgm:prSet presAssocID="{F27AB54E-CFEB-421F-BC0E-0C1201FE569E}" presName="sibTrans" presStyleLbl="sibTrans2D1" presStyleIdx="3" presStyleCnt="7"/>
      <dgm:spPr/>
    </dgm:pt>
    <dgm:pt modelId="{40B22CCC-4A06-4481-B089-47E3935EB28D}" type="pres">
      <dgm:prSet presAssocID="{F27AB54E-CFEB-421F-BC0E-0C1201FE569E}" presName="connectorText" presStyleLbl="sibTrans2D1" presStyleIdx="3" presStyleCnt="7"/>
      <dgm:spPr/>
    </dgm:pt>
    <dgm:pt modelId="{F8D81DB2-DFBB-4F73-A3FA-CA8DD5878D86}" type="pres">
      <dgm:prSet presAssocID="{95E0C003-01B2-465B-A85C-46B7294412C3}" presName="node" presStyleLbl="node1" presStyleIdx="4" presStyleCnt="7">
        <dgm:presLayoutVars>
          <dgm:bulletEnabled val="1"/>
        </dgm:presLayoutVars>
      </dgm:prSet>
      <dgm:spPr/>
    </dgm:pt>
    <dgm:pt modelId="{500284B5-F6BB-4D42-BD09-CC15DC5844C5}" type="pres">
      <dgm:prSet presAssocID="{2CB75BCA-E2B7-451E-8674-DDFA7D260162}" presName="sibTrans" presStyleLbl="sibTrans2D1" presStyleIdx="4" presStyleCnt="7"/>
      <dgm:spPr/>
    </dgm:pt>
    <dgm:pt modelId="{495AE44D-2C45-4F09-AE6C-4D5BBE0CEBDF}" type="pres">
      <dgm:prSet presAssocID="{2CB75BCA-E2B7-451E-8674-DDFA7D260162}" presName="connectorText" presStyleLbl="sibTrans2D1" presStyleIdx="4" presStyleCnt="7"/>
      <dgm:spPr/>
    </dgm:pt>
    <dgm:pt modelId="{FEF896B8-0063-4D1F-BEC9-DBEAA6BEFFBA}" type="pres">
      <dgm:prSet presAssocID="{D6A32CFB-A60F-4979-A5D5-9C20B0466E43}" presName="node" presStyleLbl="node1" presStyleIdx="5" presStyleCnt="7">
        <dgm:presLayoutVars>
          <dgm:bulletEnabled val="1"/>
        </dgm:presLayoutVars>
      </dgm:prSet>
      <dgm:spPr/>
    </dgm:pt>
    <dgm:pt modelId="{5D1F569F-501B-49E0-973B-B6FF625630AC}" type="pres">
      <dgm:prSet presAssocID="{62072A67-7755-48F1-816A-C88365AF1949}" presName="sibTrans" presStyleLbl="sibTrans2D1" presStyleIdx="5" presStyleCnt="7"/>
      <dgm:spPr/>
    </dgm:pt>
    <dgm:pt modelId="{B6B355BF-87FB-491B-AA44-A293CDA7DEC4}" type="pres">
      <dgm:prSet presAssocID="{62072A67-7755-48F1-816A-C88365AF1949}" presName="connectorText" presStyleLbl="sibTrans2D1" presStyleIdx="5" presStyleCnt="7"/>
      <dgm:spPr/>
    </dgm:pt>
    <dgm:pt modelId="{52DA1B42-8FA8-4157-95F2-568B3689E070}" type="pres">
      <dgm:prSet presAssocID="{4AF8495D-02C6-4E80-9BC1-FAFC5518282A}" presName="node" presStyleLbl="node1" presStyleIdx="6" presStyleCnt="7">
        <dgm:presLayoutVars>
          <dgm:bulletEnabled val="1"/>
        </dgm:presLayoutVars>
      </dgm:prSet>
      <dgm:spPr/>
    </dgm:pt>
    <dgm:pt modelId="{59D29069-06A1-4E2E-9BF9-51334195EEA6}" type="pres">
      <dgm:prSet presAssocID="{648B6C42-C720-4415-A8A2-C9E1B04EA121}" presName="sibTrans" presStyleLbl="sibTrans2D1" presStyleIdx="6" presStyleCnt="7"/>
      <dgm:spPr/>
    </dgm:pt>
    <dgm:pt modelId="{FD7637B7-DC31-4DE6-AC0A-DFBC382AD376}" type="pres">
      <dgm:prSet presAssocID="{648B6C42-C720-4415-A8A2-C9E1B04EA121}" presName="connectorText" presStyleLbl="sibTrans2D1" presStyleIdx="6" presStyleCnt="7"/>
      <dgm:spPr/>
    </dgm:pt>
  </dgm:ptLst>
  <dgm:cxnLst>
    <dgm:cxn modelId="{78960419-07DA-41F2-BFAE-636776A0375C}" type="presOf" srcId="{F27AB54E-CFEB-421F-BC0E-0C1201FE569E}" destId="{86272912-09A5-418C-B24B-AA376DF58AF1}" srcOrd="0" destOrd="0" presId="urn:microsoft.com/office/officeart/2005/8/layout/cycle2"/>
    <dgm:cxn modelId="{152A5F24-E2BB-48EF-BF6B-216FBF5EC5AB}" type="presOf" srcId="{9FE81497-73C1-481D-A80B-7A3E4C5B5273}" destId="{48E0B0B2-D223-450E-9501-0093B30CBCF3}" srcOrd="0" destOrd="0" presId="urn:microsoft.com/office/officeart/2005/8/layout/cycle2"/>
    <dgm:cxn modelId="{9FADBD26-1B86-4ECB-9A9F-B493585C95AE}" type="presOf" srcId="{648B6C42-C720-4415-A8A2-C9E1B04EA121}" destId="{59D29069-06A1-4E2E-9BF9-51334195EEA6}" srcOrd="0" destOrd="0" presId="urn:microsoft.com/office/officeart/2005/8/layout/cycle2"/>
    <dgm:cxn modelId="{4AE2A028-A996-432E-8E84-8D932A77C252}" type="presOf" srcId="{10213F8E-D856-4674-8371-EBB00C192C6E}" destId="{3C000D9B-D61C-435F-A7C6-F06C8D69279D}" srcOrd="0" destOrd="0" presId="urn:microsoft.com/office/officeart/2005/8/layout/cycle2"/>
    <dgm:cxn modelId="{D807A739-C66B-4DCD-A5C3-7EF65AACFE0D}" type="presOf" srcId="{D6A32CFB-A60F-4979-A5D5-9C20B0466E43}" destId="{FEF896B8-0063-4D1F-BEC9-DBEAA6BEFFBA}" srcOrd="0" destOrd="0" presId="urn:microsoft.com/office/officeart/2005/8/layout/cycle2"/>
    <dgm:cxn modelId="{76ABAC39-7C52-4FC6-8A22-B396B699F53A}" srcId="{82E52AE7-45C5-42A0-992F-2ECA5512742E}" destId="{32D9F8FE-C447-4F60-BF19-74AB5616F57D}" srcOrd="0" destOrd="0" parTransId="{E2248F71-4C75-4990-B95E-118C54F24524}" sibTransId="{EF601E2D-495F-46AE-B839-895BAC7E8F96}"/>
    <dgm:cxn modelId="{398D643D-67C9-47A2-B13C-1AFF5D2E15ED}" srcId="{82E52AE7-45C5-42A0-992F-2ECA5512742E}" destId="{9FE81497-73C1-481D-A80B-7A3E4C5B5273}" srcOrd="3" destOrd="0" parTransId="{EC4B7B8E-D59F-40FE-90EC-725F7FC24479}" sibTransId="{F27AB54E-CFEB-421F-BC0E-0C1201FE569E}"/>
    <dgm:cxn modelId="{94E4C45C-B5C6-4CA4-A51D-CC1BAFE12D89}" srcId="{82E52AE7-45C5-42A0-992F-2ECA5512742E}" destId="{D6A32CFB-A60F-4979-A5D5-9C20B0466E43}" srcOrd="5" destOrd="0" parTransId="{B241F0D3-20A2-4882-BD28-8F21D2E9D937}" sibTransId="{62072A67-7755-48F1-816A-C88365AF1949}"/>
    <dgm:cxn modelId="{52E1B05F-413A-404B-B058-F4A04C136F35}" type="presOf" srcId="{4AF8495D-02C6-4E80-9BC1-FAFC5518282A}" destId="{52DA1B42-8FA8-4157-95F2-568B3689E070}" srcOrd="0" destOrd="0" presId="urn:microsoft.com/office/officeart/2005/8/layout/cycle2"/>
    <dgm:cxn modelId="{65E82041-1749-4ED0-BB0A-1FDF1E2D4861}" type="presOf" srcId="{D3627137-B161-4088-9AA5-F6521C352B6D}" destId="{FB96657B-1DF7-408C-848D-EF6F9C8E4BEA}" srcOrd="0" destOrd="0" presId="urn:microsoft.com/office/officeart/2005/8/layout/cycle2"/>
    <dgm:cxn modelId="{6A126842-1E76-430F-9915-4F570F7475C8}" srcId="{82E52AE7-45C5-42A0-992F-2ECA5512742E}" destId="{A7ED00B3-2654-46D8-B2FD-561B71B969D0}" srcOrd="2" destOrd="0" parTransId="{7B3FE098-F66A-404B-9783-78FD88313647}" sibTransId="{D3627137-B161-4088-9AA5-F6521C352B6D}"/>
    <dgm:cxn modelId="{9A8B0A43-7000-4FA3-9CBF-F99D3FB9EC63}" srcId="{82E52AE7-45C5-42A0-992F-2ECA5512742E}" destId="{4AF8495D-02C6-4E80-9BC1-FAFC5518282A}" srcOrd="6" destOrd="0" parTransId="{13105761-D800-4780-AC4F-722D87DBC284}" sibTransId="{648B6C42-C720-4415-A8A2-C9E1B04EA121}"/>
    <dgm:cxn modelId="{4C28EE44-A867-412F-9E0D-8D98C2DCDB52}" type="presOf" srcId="{62072A67-7755-48F1-816A-C88365AF1949}" destId="{B6B355BF-87FB-491B-AA44-A293CDA7DEC4}" srcOrd="1" destOrd="0" presId="urn:microsoft.com/office/officeart/2005/8/layout/cycle2"/>
    <dgm:cxn modelId="{F2122266-BA25-470D-9E2C-E6A133484100}" type="presOf" srcId="{95E0C003-01B2-465B-A85C-46B7294412C3}" destId="{F8D81DB2-DFBB-4F73-A3FA-CA8DD5878D86}" srcOrd="0" destOrd="0" presId="urn:microsoft.com/office/officeart/2005/8/layout/cycle2"/>
    <dgm:cxn modelId="{0FC74D6B-64EE-46D3-AD06-3764DEA19E4B}" type="presOf" srcId="{32D9F8FE-C447-4F60-BF19-74AB5616F57D}" destId="{9824A419-B0DC-4C23-B137-AB92B58FE3EA}" srcOrd="0" destOrd="0" presId="urn:microsoft.com/office/officeart/2005/8/layout/cycle2"/>
    <dgm:cxn modelId="{E2EA466E-6EA0-4CD1-9718-FCA87057124D}" type="presOf" srcId="{D3627137-B161-4088-9AA5-F6521C352B6D}" destId="{C07325EA-1E21-4C11-92F7-5F9E27B5E3A5}" srcOrd="1" destOrd="0" presId="urn:microsoft.com/office/officeart/2005/8/layout/cycle2"/>
    <dgm:cxn modelId="{58E4A24F-29A1-4ED9-A5D7-3DA88BD96BEE}" type="presOf" srcId="{10213F8E-D856-4674-8371-EBB00C192C6E}" destId="{42382E09-46FC-49BC-B0EA-7427D0D441FF}" srcOrd="1" destOrd="0" presId="urn:microsoft.com/office/officeart/2005/8/layout/cycle2"/>
    <dgm:cxn modelId="{74974B72-75FA-41CA-9493-D0CC4FF7F702}" type="presOf" srcId="{EF601E2D-495F-46AE-B839-895BAC7E8F96}" destId="{9FF7CD05-19E0-4239-AD1A-9573D2A97871}" srcOrd="1" destOrd="0" presId="urn:microsoft.com/office/officeart/2005/8/layout/cycle2"/>
    <dgm:cxn modelId="{7173125A-8EA2-4E6C-BEFD-712D3E588B7E}" type="presOf" srcId="{62072A67-7755-48F1-816A-C88365AF1949}" destId="{5D1F569F-501B-49E0-973B-B6FF625630AC}" srcOrd="0" destOrd="0" presId="urn:microsoft.com/office/officeart/2005/8/layout/cycle2"/>
    <dgm:cxn modelId="{EED14188-829F-42D3-9432-A22A1F2FFBA3}" type="presOf" srcId="{3F14B295-0966-4843-90FB-EDB315C59CFA}" destId="{5109D935-626E-4E16-A10F-134F24F6049B}" srcOrd="0" destOrd="0" presId="urn:microsoft.com/office/officeart/2005/8/layout/cycle2"/>
    <dgm:cxn modelId="{515E4592-3BFC-41C9-9983-1CC5BB6F20B8}" type="presOf" srcId="{EF601E2D-495F-46AE-B839-895BAC7E8F96}" destId="{9A91A04A-8C81-47BB-BD06-2C36E2329B82}" srcOrd="0" destOrd="0" presId="urn:microsoft.com/office/officeart/2005/8/layout/cycle2"/>
    <dgm:cxn modelId="{F24A9792-B92E-4031-8F36-8AB3E4EF2226}" srcId="{82E52AE7-45C5-42A0-992F-2ECA5512742E}" destId="{3F14B295-0966-4843-90FB-EDB315C59CFA}" srcOrd="1" destOrd="0" parTransId="{C37682BD-4C12-4055-A883-0FF2882C8C1D}" sibTransId="{10213F8E-D856-4674-8371-EBB00C192C6E}"/>
    <dgm:cxn modelId="{CC0EC09A-078A-4148-A7D2-747F28F2962D}" type="presOf" srcId="{F27AB54E-CFEB-421F-BC0E-0C1201FE569E}" destId="{40B22CCC-4A06-4481-B089-47E3935EB28D}" srcOrd="1" destOrd="0" presId="urn:microsoft.com/office/officeart/2005/8/layout/cycle2"/>
    <dgm:cxn modelId="{0D33359B-3D94-4736-B26B-C868E3B80497}" type="presOf" srcId="{648B6C42-C720-4415-A8A2-C9E1B04EA121}" destId="{FD7637B7-DC31-4DE6-AC0A-DFBC382AD376}" srcOrd="1" destOrd="0" presId="urn:microsoft.com/office/officeart/2005/8/layout/cycle2"/>
    <dgm:cxn modelId="{05B7A2A8-2D12-42D0-B42B-735492C2B585}" type="presOf" srcId="{2CB75BCA-E2B7-451E-8674-DDFA7D260162}" destId="{495AE44D-2C45-4F09-AE6C-4D5BBE0CEBDF}" srcOrd="1" destOrd="0" presId="urn:microsoft.com/office/officeart/2005/8/layout/cycle2"/>
    <dgm:cxn modelId="{96F837C8-4499-4D40-A8DF-5DA07D07B7AE}" srcId="{82E52AE7-45C5-42A0-992F-2ECA5512742E}" destId="{95E0C003-01B2-465B-A85C-46B7294412C3}" srcOrd="4" destOrd="0" parTransId="{8AC4A00F-60BD-401F-8C56-D75E88BA037C}" sibTransId="{2CB75BCA-E2B7-451E-8674-DDFA7D260162}"/>
    <dgm:cxn modelId="{5E5777D9-5DC0-4697-883D-00A2A6CCC58F}" type="presOf" srcId="{A7ED00B3-2654-46D8-B2FD-561B71B969D0}" destId="{D2021D2E-8DD9-45F2-ACAB-0BFD580D48BB}" srcOrd="0" destOrd="0" presId="urn:microsoft.com/office/officeart/2005/8/layout/cycle2"/>
    <dgm:cxn modelId="{317A4DEF-798C-46C8-863F-19FC50A03B7A}" type="presOf" srcId="{2CB75BCA-E2B7-451E-8674-DDFA7D260162}" destId="{500284B5-F6BB-4D42-BD09-CC15DC5844C5}" srcOrd="0" destOrd="0" presId="urn:microsoft.com/office/officeart/2005/8/layout/cycle2"/>
    <dgm:cxn modelId="{551B99FC-6878-4207-B9E6-EAE8AE465D56}" type="presOf" srcId="{82E52AE7-45C5-42A0-992F-2ECA5512742E}" destId="{410396AA-82EE-4601-8E46-581AF9EF36F3}" srcOrd="0" destOrd="0" presId="urn:microsoft.com/office/officeart/2005/8/layout/cycle2"/>
    <dgm:cxn modelId="{42889C3D-9453-4DC9-8413-9A5E73EBFBE7}" type="presParOf" srcId="{410396AA-82EE-4601-8E46-581AF9EF36F3}" destId="{9824A419-B0DC-4C23-B137-AB92B58FE3EA}" srcOrd="0" destOrd="0" presId="urn:microsoft.com/office/officeart/2005/8/layout/cycle2"/>
    <dgm:cxn modelId="{4ABA4888-CD21-4DC3-A242-CC63F933543A}" type="presParOf" srcId="{410396AA-82EE-4601-8E46-581AF9EF36F3}" destId="{9A91A04A-8C81-47BB-BD06-2C36E2329B82}" srcOrd="1" destOrd="0" presId="urn:microsoft.com/office/officeart/2005/8/layout/cycle2"/>
    <dgm:cxn modelId="{ADBBDBD2-697F-463D-8D70-58E7EA2D5F3B}" type="presParOf" srcId="{9A91A04A-8C81-47BB-BD06-2C36E2329B82}" destId="{9FF7CD05-19E0-4239-AD1A-9573D2A97871}" srcOrd="0" destOrd="0" presId="urn:microsoft.com/office/officeart/2005/8/layout/cycle2"/>
    <dgm:cxn modelId="{3933711F-30EC-479A-9446-A7B5EC280A14}" type="presParOf" srcId="{410396AA-82EE-4601-8E46-581AF9EF36F3}" destId="{5109D935-626E-4E16-A10F-134F24F6049B}" srcOrd="2" destOrd="0" presId="urn:microsoft.com/office/officeart/2005/8/layout/cycle2"/>
    <dgm:cxn modelId="{43C0CF82-053D-435A-B2F9-62EE7274CA74}" type="presParOf" srcId="{410396AA-82EE-4601-8E46-581AF9EF36F3}" destId="{3C000D9B-D61C-435F-A7C6-F06C8D69279D}" srcOrd="3" destOrd="0" presId="urn:microsoft.com/office/officeart/2005/8/layout/cycle2"/>
    <dgm:cxn modelId="{DA2FD723-842B-478C-91E1-1E8EDEE093A4}" type="presParOf" srcId="{3C000D9B-D61C-435F-A7C6-F06C8D69279D}" destId="{42382E09-46FC-49BC-B0EA-7427D0D441FF}" srcOrd="0" destOrd="0" presId="urn:microsoft.com/office/officeart/2005/8/layout/cycle2"/>
    <dgm:cxn modelId="{F1D2E7F5-44DF-4C6D-B88D-7F845B3686FD}" type="presParOf" srcId="{410396AA-82EE-4601-8E46-581AF9EF36F3}" destId="{D2021D2E-8DD9-45F2-ACAB-0BFD580D48BB}" srcOrd="4" destOrd="0" presId="urn:microsoft.com/office/officeart/2005/8/layout/cycle2"/>
    <dgm:cxn modelId="{E728067B-476B-444F-84A0-AD28F29A8854}" type="presParOf" srcId="{410396AA-82EE-4601-8E46-581AF9EF36F3}" destId="{FB96657B-1DF7-408C-848D-EF6F9C8E4BEA}" srcOrd="5" destOrd="0" presId="urn:microsoft.com/office/officeart/2005/8/layout/cycle2"/>
    <dgm:cxn modelId="{43293D25-5741-4913-84B1-9BA29026AABB}" type="presParOf" srcId="{FB96657B-1DF7-408C-848D-EF6F9C8E4BEA}" destId="{C07325EA-1E21-4C11-92F7-5F9E27B5E3A5}" srcOrd="0" destOrd="0" presId="urn:microsoft.com/office/officeart/2005/8/layout/cycle2"/>
    <dgm:cxn modelId="{64FF1B0C-2146-4F22-AE33-4E0B1B080888}" type="presParOf" srcId="{410396AA-82EE-4601-8E46-581AF9EF36F3}" destId="{48E0B0B2-D223-450E-9501-0093B30CBCF3}" srcOrd="6" destOrd="0" presId="urn:microsoft.com/office/officeart/2005/8/layout/cycle2"/>
    <dgm:cxn modelId="{9FBFF71A-F204-4E46-9405-76F9529ACC48}" type="presParOf" srcId="{410396AA-82EE-4601-8E46-581AF9EF36F3}" destId="{86272912-09A5-418C-B24B-AA376DF58AF1}" srcOrd="7" destOrd="0" presId="urn:microsoft.com/office/officeart/2005/8/layout/cycle2"/>
    <dgm:cxn modelId="{2B08BD66-BBEC-4E3A-8794-67161D840BBA}" type="presParOf" srcId="{86272912-09A5-418C-B24B-AA376DF58AF1}" destId="{40B22CCC-4A06-4481-B089-47E3935EB28D}" srcOrd="0" destOrd="0" presId="urn:microsoft.com/office/officeart/2005/8/layout/cycle2"/>
    <dgm:cxn modelId="{A7531842-87A2-413D-8399-0DA525F75E52}" type="presParOf" srcId="{410396AA-82EE-4601-8E46-581AF9EF36F3}" destId="{F8D81DB2-DFBB-4F73-A3FA-CA8DD5878D86}" srcOrd="8" destOrd="0" presId="urn:microsoft.com/office/officeart/2005/8/layout/cycle2"/>
    <dgm:cxn modelId="{835751B2-57E4-4B75-8942-4C5D27148795}" type="presParOf" srcId="{410396AA-82EE-4601-8E46-581AF9EF36F3}" destId="{500284B5-F6BB-4D42-BD09-CC15DC5844C5}" srcOrd="9" destOrd="0" presId="urn:microsoft.com/office/officeart/2005/8/layout/cycle2"/>
    <dgm:cxn modelId="{E327144E-9D3C-464B-9C05-89421D191EFA}" type="presParOf" srcId="{500284B5-F6BB-4D42-BD09-CC15DC5844C5}" destId="{495AE44D-2C45-4F09-AE6C-4D5BBE0CEBDF}" srcOrd="0" destOrd="0" presId="urn:microsoft.com/office/officeart/2005/8/layout/cycle2"/>
    <dgm:cxn modelId="{F4BE4135-87D2-4E62-B140-DD2D37B3D297}" type="presParOf" srcId="{410396AA-82EE-4601-8E46-581AF9EF36F3}" destId="{FEF896B8-0063-4D1F-BEC9-DBEAA6BEFFBA}" srcOrd="10" destOrd="0" presId="urn:microsoft.com/office/officeart/2005/8/layout/cycle2"/>
    <dgm:cxn modelId="{D7E362F2-8195-4FC4-91DF-193D103E8C0F}" type="presParOf" srcId="{410396AA-82EE-4601-8E46-581AF9EF36F3}" destId="{5D1F569F-501B-49E0-973B-B6FF625630AC}" srcOrd="11" destOrd="0" presId="urn:microsoft.com/office/officeart/2005/8/layout/cycle2"/>
    <dgm:cxn modelId="{79880420-0B3A-479B-8DF5-81E0AE8F5C9C}" type="presParOf" srcId="{5D1F569F-501B-49E0-973B-B6FF625630AC}" destId="{B6B355BF-87FB-491B-AA44-A293CDA7DEC4}" srcOrd="0" destOrd="0" presId="urn:microsoft.com/office/officeart/2005/8/layout/cycle2"/>
    <dgm:cxn modelId="{A1B617F7-1878-4ACE-8556-FFF9AA54679B}" type="presParOf" srcId="{410396AA-82EE-4601-8E46-581AF9EF36F3}" destId="{52DA1B42-8FA8-4157-95F2-568B3689E070}" srcOrd="12" destOrd="0" presId="urn:microsoft.com/office/officeart/2005/8/layout/cycle2"/>
    <dgm:cxn modelId="{9A8E7D9C-2815-4A81-A8E8-97FF8D9AF395}" type="presParOf" srcId="{410396AA-82EE-4601-8E46-581AF9EF36F3}" destId="{59D29069-06A1-4E2E-9BF9-51334195EEA6}" srcOrd="13" destOrd="0" presId="urn:microsoft.com/office/officeart/2005/8/layout/cycle2"/>
    <dgm:cxn modelId="{BD747AEF-44F9-4CFD-85B0-CF85C3D283A6}" type="presParOf" srcId="{59D29069-06A1-4E2E-9BF9-51334195EEA6}" destId="{FD7637B7-DC31-4DE6-AC0A-DFBC382AD376}"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C42935-A1C2-4FDD-AF8A-098332F74C83}"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FBD6C1CE-0587-40CA-9AB1-1850A72FD6B6}">
      <dgm:prSet/>
      <dgm:spPr/>
      <dgm:t>
        <a:bodyPr/>
        <a:lstStyle/>
        <a:p>
          <a:r>
            <a:rPr lang="en-US"/>
            <a:t>Outcome Important – Relationship Important</a:t>
          </a:r>
        </a:p>
      </dgm:t>
    </dgm:pt>
    <dgm:pt modelId="{618E1769-5AE5-4B4A-8B3D-1F213CAF061F}" type="parTrans" cxnId="{5777BB61-0171-43C2-B4F5-245F3C28E3DB}">
      <dgm:prSet/>
      <dgm:spPr/>
      <dgm:t>
        <a:bodyPr/>
        <a:lstStyle/>
        <a:p>
          <a:endParaRPr lang="en-US"/>
        </a:p>
      </dgm:t>
    </dgm:pt>
    <dgm:pt modelId="{4FCB6C72-93EF-421D-92B2-8F07AF8A5870}" type="sibTrans" cxnId="{5777BB61-0171-43C2-B4F5-245F3C28E3DB}">
      <dgm:prSet/>
      <dgm:spPr/>
      <dgm:t>
        <a:bodyPr/>
        <a:lstStyle/>
        <a:p>
          <a:endParaRPr lang="en-US"/>
        </a:p>
      </dgm:t>
    </dgm:pt>
    <dgm:pt modelId="{26A0E55B-1276-4143-9EAC-C5B7548A9607}">
      <dgm:prSet/>
      <dgm:spPr/>
      <dgm:t>
        <a:bodyPr/>
        <a:lstStyle/>
        <a:p>
          <a:r>
            <a:rPr lang="en-US"/>
            <a:t>Outcome Important – Relationship Unimportant</a:t>
          </a:r>
        </a:p>
      </dgm:t>
    </dgm:pt>
    <dgm:pt modelId="{2080CAC7-1FB2-40AB-9E7F-1DE7080C0BCE}" type="parTrans" cxnId="{4D89B468-3DF4-4C75-AC65-5E1785357B59}">
      <dgm:prSet/>
      <dgm:spPr/>
      <dgm:t>
        <a:bodyPr/>
        <a:lstStyle/>
        <a:p>
          <a:endParaRPr lang="en-US"/>
        </a:p>
      </dgm:t>
    </dgm:pt>
    <dgm:pt modelId="{F4D4B11E-3608-4AC3-AD49-685320566B4F}" type="sibTrans" cxnId="{4D89B468-3DF4-4C75-AC65-5E1785357B59}">
      <dgm:prSet/>
      <dgm:spPr/>
      <dgm:t>
        <a:bodyPr/>
        <a:lstStyle/>
        <a:p>
          <a:endParaRPr lang="en-US"/>
        </a:p>
      </dgm:t>
    </dgm:pt>
    <dgm:pt modelId="{DC48D22B-9997-4523-BBEC-AD9711533165}">
      <dgm:prSet/>
      <dgm:spPr/>
      <dgm:t>
        <a:bodyPr/>
        <a:lstStyle/>
        <a:p>
          <a:r>
            <a:rPr lang="en-US"/>
            <a:t>Outcome Unimportant – Relationship Important</a:t>
          </a:r>
        </a:p>
      </dgm:t>
    </dgm:pt>
    <dgm:pt modelId="{E48653E3-A834-4E15-93A4-F9A265475125}" type="parTrans" cxnId="{5FC54DF9-8837-428C-8751-DC30CA762764}">
      <dgm:prSet/>
      <dgm:spPr/>
      <dgm:t>
        <a:bodyPr/>
        <a:lstStyle/>
        <a:p>
          <a:endParaRPr lang="en-US"/>
        </a:p>
      </dgm:t>
    </dgm:pt>
    <dgm:pt modelId="{F77B5DEE-9063-4052-B4E4-CF860F37F176}" type="sibTrans" cxnId="{5FC54DF9-8837-428C-8751-DC30CA762764}">
      <dgm:prSet/>
      <dgm:spPr/>
      <dgm:t>
        <a:bodyPr/>
        <a:lstStyle/>
        <a:p>
          <a:endParaRPr lang="en-US"/>
        </a:p>
      </dgm:t>
    </dgm:pt>
    <dgm:pt modelId="{3602C88D-C72B-4058-82C6-AC8605603433}">
      <dgm:prSet/>
      <dgm:spPr/>
      <dgm:t>
        <a:bodyPr/>
        <a:lstStyle/>
        <a:p>
          <a:r>
            <a:rPr lang="en-US"/>
            <a:t>Outcome Unimportant – Relationship Unimportant</a:t>
          </a:r>
        </a:p>
      </dgm:t>
    </dgm:pt>
    <dgm:pt modelId="{FC950BF3-0CF3-410C-A7CE-E9B388B54B07}" type="parTrans" cxnId="{3760DF7B-F11C-49D1-8F4F-9D2205698B1C}">
      <dgm:prSet/>
      <dgm:spPr/>
      <dgm:t>
        <a:bodyPr/>
        <a:lstStyle/>
        <a:p>
          <a:endParaRPr lang="en-US"/>
        </a:p>
      </dgm:t>
    </dgm:pt>
    <dgm:pt modelId="{64DD2E4C-6AA9-4A21-891E-1DA9F56584F4}" type="sibTrans" cxnId="{3760DF7B-F11C-49D1-8F4F-9D2205698B1C}">
      <dgm:prSet/>
      <dgm:spPr/>
      <dgm:t>
        <a:bodyPr/>
        <a:lstStyle/>
        <a:p>
          <a:endParaRPr lang="en-US"/>
        </a:p>
      </dgm:t>
    </dgm:pt>
    <dgm:pt modelId="{3C87B987-7B98-41AC-908E-9D3968304F29}" type="pres">
      <dgm:prSet presAssocID="{07C42935-A1C2-4FDD-AF8A-098332F74C83}" presName="matrix" presStyleCnt="0">
        <dgm:presLayoutVars>
          <dgm:chMax val="1"/>
          <dgm:dir/>
          <dgm:resizeHandles val="exact"/>
        </dgm:presLayoutVars>
      </dgm:prSet>
      <dgm:spPr/>
    </dgm:pt>
    <dgm:pt modelId="{1F36AC71-4EC3-48F0-9FD9-B7DDF97663ED}" type="pres">
      <dgm:prSet presAssocID="{07C42935-A1C2-4FDD-AF8A-098332F74C83}" presName="diamond" presStyleLbl="bgShp" presStyleIdx="0" presStyleCnt="1"/>
      <dgm:spPr/>
    </dgm:pt>
    <dgm:pt modelId="{E916FF23-720F-4377-92B5-DB930DCFDA51}" type="pres">
      <dgm:prSet presAssocID="{07C42935-A1C2-4FDD-AF8A-098332F74C83}" presName="quad1" presStyleLbl="node1" presStyleIdx="0" presStyleCnt="4">
        <dgm:presLayoutVars>
          <dgm:chMax val="0"/>
          <dgm:chPref val="0"/>
          <dgm:bulletEnabled val="1"/>
        </dgm:presLayoutVars>
      </dgm:prSet>
      <dgm:spPr/>
    </dgm:pt>
    <dgm:pt modelId="{BA6E8126-C129-43C4-A5EC-510DAD41EB10}" type="pres">
      <dgm:prSet presAssocID="{07C42935-A1C2-4FDD-AF8A-098332F74C83}" presName="quad2" presStyleLbl="node1" presStyleIdx="1" presStyleCnt="4">
        <dgm:presLayoutVars>
          <dgm:chMax val="0"/>
          <dgm:chPref val="0"/>
          <dgm:bulletEnabled val="1"/>
        </dgm:presLayoutVars>
      </dgm:prSet>
      <dgm:spPr/>
    </dgm:pt>
    <dgm:pt modelId="{6A05B2E2-41EC-4BF2-9D34-3E41BF85CFA9}" type="pres">
      <dgm:prSet presAssocID="{07C42935-A1C2-4FDD-AF8A-098332F74C83}" presName="quad3" presStyleLbl="node1" presStyleIdx="2" presStyleCnt="4">
        <dgm:presLayoutVars>
          <dgm:chMax val="0"/>
          <dgm:chPref val="0"/>
          <dgm:bulletEnabled val="1"/>
        </dgm:presLayoutVars>
      </dgm:prSet>
      <dgm:spPr/>
    </dgm:pt>
    <dgm:pt modelId="{EB07B0A3-8F61-40C7-B903-AF0B1D7A1ED6}" type="pres">
      <dgm:prSet presAssocID="{07C42935-A1C2-4FDD-AF8A-098332F74C83}" presName="quad4" presStyleLbl="node1" presStyleIdx="3" presStyleCnt="4">
        <dgm:presLayoutVars>
          <dgm:chMax val="0"/>
          <dgm:chPref val="0"/>
          <dgm:bulletEnabled val="1"/>
        </dgm:presLayoutVars>
      </dgm:prSet>
      <dgm:spPr/>
    </dgm:pt>
  </dgm:ptLst>
  <dgm:cxnLst>
    <dgm:cxn modelId="{5777BB61-0171-43C2-B4F5-245F3C28E3DB}" srcId="{07C42935-A1C2-4FDD-AF8A-098332F74C83}" destId="{FBD6C1CE-0587-40CA-9AB1-1850A72FD6B6}" srcOrd="0" destOrd="0" parTransId="{618E1769-5AE5-4B4A-8B3D-1F213CAF061F}" sibTransId="{4FCB6C72-93EF-421D-92B2-8F07AF8A5870}"/>
    <dgm:cxn modelId="{4D89B468-3DF4-4C75-AC65-5E1785357B59}" srcId="{07C42935-A1C2-4FDD-AF8A-098332F74C83}" destId="{26A0E55B-1276-4143-9EAC-C5B7548A9607}" srcOrd="1" destOrd="0" parTransId="{2080CAC7-1FB2-40AB-9E7F-1DE7080C0BCE}" sibTransId="{F4D4B11E-3608-4AC3-AD49-685320566B4F}"/>
    <dgm:cxn modelId="{221B004B-3743-4BD3-8E00-1C9C1F0980C0}" type="presOf" srcId="{DC48D22B-9997-4523-BBEC-AD9711533165}" destId="{6A05B2E2-41EC-4BF2-9D34-3E41BF85CFA9}" srcOrd="0" destOrd="0" presId="urn:microsoft.com/office/officeart/2005/8/layout/matrix3"/>
    <dgm:cxn modelId="{01AC6F70-F4DC-4DD5-A5DB-F97E771214A7}" type="presOf" srcId="{3602C88D-C72B-4058-82C6-AC8605603433}" destId="{EB07B0A3-8F61-40C7-B903-AF0B1D7A1ED6}" srcOrd="0" destOrd="0" presId="urn:microsoft.com/office/officeart/2005/8/layout/matrix3"/>
    <dgm:cxn modelId="{DD2AE777-6462-430D-A876-D528F446379F}" type="presOf" srcId="{26A0E55B-1276-4143-9EAC-C5B7548A9607}" destId="{BA6E8126-C129-43C4-A5EC-510DAD41EB10}" srcOrd="0" destOrd="0" presId="urn:microsoft.com/office/officeart/2005/8/layout/matrix3"/>
    <dgm:cxn modelId="{3760DF7B-F11C-49D1-8F4F-9D2205698B1C}" srcId="{07C42935-A1C2-4FDD-AF8A-098332F74C83}" destId="{3602C88D-C72B-4058-82C6-AC8605603433}" srcOrd="3" destOrd="0" parTransId="{FC950BF3-0CF3-410C-A7CE-E9B388B54B07}" sibTransId="{64DD2E4C-6AA9-4A21-891E-1DA9F56584F4}"/>
    <dgm:cxn modelId="{C94B65A9-7827-45CF-A958-B0C3365F58A1}" type="presOf" srcId="{07C42935-A1C2-4FDD-AF8A-098332F74C83}" destId="{3C87B987-7B98-41AC-908E-9D3968304F29}" srcOrd="0" destOrd="0" presId="urn:microsoft.com/office/officeart/2005/8/layout/matrix3"/>
    <dgm:cxn modelId="{61706DEF-6100-42A6-9C40-C46F0B0B0309}" type="presOf" srcId="{FBD6C1CE-0587-40CA-9AB1-1850A72FD6B6}" destId="{E916FF23-720F-4377-92B5-DB930DCFDA51}" srcOrd="0" destOrd="0" presId="urn:microsoft.com/office/officeart/2005/8/layout/matrix3"/>
    <dgm:cxn modelId="{5FC54DF9-8837-428C-8751-DC30CA762764}" srcId="{07C42935-A1C2-4FDD-AF8A-098332F74C83}" destId="{DC48D22B-9997-4523-BBEC-AD9711533165}" srcOrd="2" destOrd="0" parTransId="{E48653E3-A834-4E15-93A4-F9A265475125}" sibTransId="{F77B5DEE-9063-4052-B4E4-CF860F37F176}"/>
    <dgm:cxn modelId="{120A46C8-A174-4429-8692-98E1B22EB251}" type="presParOf" srcId="{3C87B987-7B98-41AC-908E-9D3968304F29}" destId="{1F36AC71-4EC3-48F0-9FD9-B7DDF97663ED}" srcOrd="0" destOrd="0" presId="urn:microsoft.com/office/officeart/2005/8/layout/matrix3"/>
    <dgm:cxn modelId="{EA219AB0-4DC3-4162-A6B7-44FA40A510A8}" type="presParOf" srcId="{3C87B987-7B98-41AC-908E-9D3968304F29}" destId="{E916FF23-720F-4377-92B5-DB930DCFDA51}" srcOrd="1" destOrd="0" presId="urn:microsoft.com/office/officeart/2005/8/layout/matrix3"/>
    <dgm:cxn modelId="{5BFFB89A-60D7-48F3-A346-E2E73CA4E55E}" type="presParOf" srcId="{3C87B987-7B98-41AC-908E-9D3968304F29}" destId="{BA6E8126-C129-43C4-A5EC-510DAD41EB10}" srcOrd="2" destOrd="0" presId="urn:microsoft.com/office/officeart/2005/8/layout/matrix3"/>
    <dgm:cxn modelId="{A1B87CAF-3AC8-491F-A5A6-DE9AB5018283}" type="presParOf" srcId="{3C87B987-7B98-41AC-908E-9D3968304F29}" destId="{6A05B2E2-41EC-4BF2-9D34-3E41BF85CFA9}" srcOrd="3" destOrd="0" presId="urn:microsoft.com/office/officeart/2005/8/layout/matrix3"/>
    <dgm:cxn modelId="{A01B7C8D-2039-418B-9216-47A55D851DBB}" type="presParOf" srcId="{3C87B987-7B98-41AC-908E-9D3968304F29}" destId="{EB07B0A3-8F61-40C7-B903-AF0B1D7A1ED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16F44A-F1C1-4559-A26C-ECD9974EC608}"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E48B9E10-807B-4E5F-ADB9-E690D63AA472}">
      <dgm:prSet/>
      <dgm:spPr/>
      <dgm:t>
        <a:bodyPr/>
        <a:lstStyle/>
        <a:p>
          <a:r>
            <a:rPr lang="en-US" dirty="0"/>
            <a:t>Acceptable</a:t>
          </a:r>
        </a:p>
      </dgm:t>
    </dgm:pt>
    <dgm:pt modelId="{44EC63AB-A669-4074-821C-CAD8C5E923CA}" type="parTrans" cxnId="{02DD9FC4-EF47-4DE5-8037-2AFA2BD525EA}">
      <dgm:prSet/>
      <dgm:spPr/>
      <dgm:t>
        <a:bodyPr/>
        <a:lstStyle/>
        <a:p>
          <a:endParaRPr lang="en-US"/>
        </a:p>
      </dgm:t>
    </dgm:pt>
    <dgm:pt modelId="{EC348CBD-0841-46DE-ACAF-B348267848B6}" type="sibTrans" cxnId="{02DD9FC4-EF47-4DE5-8037-2AFA2BD525EA}">
      <dgm:prSet/>
      <dgm:spPr/>
      <dgm:t>
        <a:bodyPr/>
        <a:lstStyle/>
        <a:p>
          <a:endParaRPr lang="en-US"/>
        </a:p>
      </dgm:t>
    </dgm:pt>
    <dgm:pt modelId="{8B232FD4-D31F-4E27-B443-4A023827082F}">
      <dgm:prSet/>
      <dgm:spPr/>
      <dgm:t>
        <a:bodyPr/>
        <a:lstStyle/>
        <a:p>
          <a:r>
            <a:rPr lang="en-US"/>
            <a:t>Make it mutually acceptable</a:t>
          </a:r>
        </a:p>
      </dgm:t>
    </dgm:pt>
    <dgm:pt modelId="{EBB8F828-E1B1-4DBD-AB63-ED2161AB5720}" type="parTrans" cxnId="{5DF63F86-FA4B-465B-95F4-3B17506C18CE}">
      <dgm:prSet/>
      <dgm:spPr/>
      <dgm:t>
        <a:bodyPr/>
        <a:lstStyle/>
        <a:p>
          <a:endParaRPr lang="en-US"/>
        </a:p>
      </dgm:t>
    </dgm:pt>
    <dgm:pt modelId="{81D9E77D-5D7D-49A8-B7F0-8FF91E8D3E3A}" type="sibTrans" cxnId="{5DF63F86-FA4B-465B-95F4-3B17506C18CE}">
      <dgm:prSet/>
      <dgm:spPr/>
      <dgm:t>
        <a:bodyPr/>
        <a:lstStyle/>
        <a:p>
          <a:endParaRPr lang="en-US"/>
        </a:p>
      </dgm:t>
    </dgm:pt>
    <dgm:pt modelId="{EE422DBE-6ACF-45E5-B871-B61B17B81DD9}">
      <dgm:prSet/>
      <dgm:spPr/>
      <dgm:t>
        <a:bodyPr/>
        <a:lstStyle/>
        <a:p>
          <a:r>
            <a:rPr lang="en-US" dirty="0"/>
            <a:t>Neutral</a:t>
          </a:r>
        </a:p>
      </dgm:t>
    </dgm:pt>
    <dgm:pt modelId="{DE53D02F-E94C-42A4-BAE1-637CA0D0937F}" type="parTrans" cxnId="{77077678-A5FC-4192-B5F3-512A210C8951}">
      <dgm:prSet/>
      <dgm:spPr/>
      <dgm:t>
        <a:bodyPr/>
        <a:lstStyle/>
        <a:p>
          <a:endParaRPr lang="en-US"/>
        </a:p>
      </dgm:t>
    </dgm:pt>
    <dgm:pt modelId="{5A5C8182-B51E-4E7B-ADBA-B99C3065D36A}" type="sibTrans" cxnId="{77077678-A5FC-4192-B5F3-512A210C8951}">
      <dgm:prSet/>
      <dgm:spPr/>
      <dgm:t>
        <a:bodyPr/>
        <a:lstStyle/>
        <a:p>
          <a:endParaRPr lang="en-US"/>
        </a:p>
      </dgm:t>
    </dgm:pt>
    <dgm:pt modelId="{D934CE0E-272A-43E6-9BD1-6D767DA3303E}">
      <dgm:prSet/>
      <dgm:spPr/>
      <dgm:t>
        <a:bodyPr/>
        <a:lstStyle/>
        <a:p>
          <a:r>
            <a:rPr lang="en-US"/>
            <a:t>Make it neutral</a:t>
          </a:r>
        </a:p>
      </dgm:t>
    </dgm:pt>
    <dgm:pt modelId="{AF685AA3-06C8-4C91-A626-C7C60964FF37}" type="parTrans" cxnId="{94390F08-8024-410A-96E3-D3524672482A}">
      <dgm:prSet/>
      <dgm:spPr/>
      <dgm:t>
        <a:bodyPr/>
        <a:lstStyle/>
        <a:p>
          <a:endParaRPr lang="en-US"/>
        </a:p>
      </dgm:t>
    </dgm:pt>
    <dgm:pt modelId="{6EF36022-B914-46DA-815E-14D850682455}" type="sibTrans" cxnId="{94390F08-8024-410A-96E3-D3524672482A}">
      <dgm:prSet/>
      <dgm:spPr/>
      <dgm:t>
        <a:bodyPr/>
        <a:lstStyle/>
        <a:p>
          <a:endParaRPr lang="en-US"/>
        </a:p>
      </dgm:t>
    </dgm:pt>
    <dgm:pt modelId="{3881BF62-1D63-4012-82FF-2A1047EA3D1F}">
      <dgm:prSet/>
      <dgm:spPr/>
      <dgm:t>
        <a:bodyPr/>
        <a:lstStyle/>
        <a:p>
          <a:r>
            <a:rPr lang="en-US" dirty="0"/>
            <a:t>Goal</a:t>
          </a:r>
        </a:p>
      </dgm:t>
    </dgm:pt>
    <dgm:pt modelId="{5B2F600E-6B1E-4996-AE43-C4391E325030}" type="parTrans" cxnId="{74D3F696-2682-4A47-AE63-2610611EA4C9}">
      <dgm:prSet/>
      <dgm:spPr/>
      <dgm:t>
        <a:bodyPr/>
        <a:lstStyle/>
        <a:p>
          <a:endParaRPr lang="en-US"/>
        </a:p>
      </dgm:t>
    </dgm:pt>
    <dgm:pt modelId="{6A6467B7-1F0D-4446-821C-344EE678B5BE}" type="sibTrans" cxnId="{74D3F696-2682-4A47-AE63-2610611EA4C9}">
      <dgm:prSet/>
      <dgm:spPr/>
      <dgm:t>
        <a:bodyPr/>
        <a:lstStyle/>
        <a:p>
          <a:endParaRPr lang="en-US"/>
        </a:p>
      </dgm:t>
    </dgm:pt>
    <dgm:pt modelId="{6FAF668B-8493-4CF2-9EA4-78E575DBE274}">
      <dgm:prSet/>
      <dgm:spPr/>
      <dgm:t>
        <a:bodyPr/>
        <a:lstStyle/>
        <a:p>
          <a:r>
            <a:rPr lang="en-US"/>
            <a:t>State the problem as a goal</a:t>
          </a:r>
        </a:p>
      </dgm:t>
    </dgm:pt>
    <dgm:pt modelId="{795ACBD3-6150-47FE-9543-3044BC68D3D9}" type="parTrans" cxnId="{B54A5787-18A5-4D0E-91CC-F81619603C18}">
      <dgm:prSet/>
      <dgm:spPr/>
      <dgm:t>
        <a:bodyPr/>
        <a:lstStyle/>
        <a:p>
          <a:endParaRPr lang="en-US"/>
        </a:p>
      </dgm:t>
    </dgm:pt>
    <dgm:pt modelId="{B7C4634A-8F7C-4630-8097-8081916FD080}" type="sibTrans" cxnId="{B54A5787-18A5-4D0E-91CC-F81619603C18}">
      <dgm:prSet/>
      <dgm:spPr/>
      <dgm:t>
        <a:bodyPr/>
        <a:lstStyle/>
        <a:p>
          <a:endParaRPr lang="en-US"/>
        </a:p>
      </dgm:t>
    </dgm:pt>
    <dgm:pt modelId="{076FF7A9-3003-4157-BA43-671DB0F5ECD2}">
      <dgm:prSet/>
      <dgm:spPr/>
      <dgm:t>
        <a:bodyPr/>
        <a:lstStyle/>
        <a:p>
          <a:r>
            <a:rPr lang="en-US" dirty="0"/>
            <a:t>Don’t jump</a:t>
          </a:r>
        </a:p>
      </dgm:t>
    </dgm:pt>
    <dgm:pt modelId="{8690CC37-CC57-4A2D-8A26-7D46A9B6D6E4}" type="parTrans" cxnId="{FBA43CB9-2EC4-414C-BAEF-4B45DFE75414}">
      <dgm:prSet/>
      <dgm:spPr/>
      <dgm:t>
        <a:bodyPr/>
        <a:lstStyle/>
        <a:p>
          <a:endParaRPr lang="en-US"/>
        </a:p>
      </dgm:t>
    </dgm:pt>
    <dgm:pt modelId="{B5E2D5B9-5F96-43AB-B68D-7B2E2643374D}" type="sibTrans" cxnId="{FBA43CB9-2EC4-414C-BAEF-4B45DFE75414}">
      <dgm:prSet/>
      <dgm:spPr/>
      <dgm:t>
        <a:bodyPr/>
        <a:lstStyle/>
        <a:p>
          <a:endParaRPr lang="en-US"/>
        </a:p>
      </dgm:t>
    </dgm:pt>
    <dgm:pt modelId="{0AFD327F-C728-427A-9A3A-932DE66A44BF}">
      <dgm:prSet/>
      <dgm:spPr/>
      <dgm:t>
        <a:bodyPr/>
        <a:lstStyle/>
        <a:p>
          <a:r>
            <a:rPr lang="en-US"/>
            <a:t>Don’t jump to solutions</a:t>
          </a:r>
        </a:p>
      </dgm:t>
    </dgm:pt>
    <dgm:pt modelId="{97E05DB7-A8DE-47CB-AE6C-679B818A7C29}" type="parTrans" cxnId="{9490A4B8-FF81-43DA-874B-4922A3CF2299}">
      <dgm:prSet/>
      <dgm:spPr/>
      <dgm:t>
        <a:bodyPr/>
        <a:lstStyle/>
        <a:p>
          <a:endParaRPr lang="en-US"/>
        </a:p>
      </dgm:t>
    </dgm:pt>
    <dgm:pt modelId="{9310CC42-D82B-4D47-ACA8-9015614AE9B8}" type="sibTrans" cxnId="{9490A4B8-FF81-43DA-874B-4922A3CF2299}">
      <dgm:prSet/>
      <dgm:spPr/>
      <dgm:t>
        <a:bodyPr/>
        <a:lstStyle/>
        <a:p>
          <a:endParaRPr lang="en-US"/>
        </a:p>
      </dgm:t>
    </dgm:pt>
    <dgm:pt modelId="{A8C1DFF5-EE4F-447A-9A1C-501CCE6E4A28}" type="pres">
      <dgm:prSet presAssocID="{AC16F44A-F1C1-4559-A26C-ECD9974EC608}" presName="Name0" presStyleCnt="0">
        <dgm:presLayoutVars>
          <dgm:dir/>
          <dgm:animLvl val="lvl"/>
          <dgm:resizeHandles val="exact"/>
        </dgm:presLayoutVars>
      </dgm:prSet>
      <dgm:spPr/>
    </dgm:pt>
    <dgm:pt modelId="{A20DD903-7EFC-44F4-BE77-3514C25FF45E}" type="pres">
      <dgm:prSet presAssocID="{E48B9E10-807B-4E5F-ADB9-E690D63AA472}" presName="linNode" presStyleCnt="0"/>
      <dgm:spPr/>
    </dgm:pt>
    <dgm:pt modelId="{06F170D7-D8A9-468F-909A-35FE9CABAB15}" type="pres">
      <dgm:prSet presAssocID="{E48B9E10-807B-4E5F-ADB9-E690D63AA472}" presName="parentText" presStyleLbl="alignNode1" presStyleIdx="0" presStyleCnt="4">
        <dgm:presLayoutVars>
          <dgm:chMax val="1"/>
          <dgm:bulletEnabled/>
        </dgm:presLayoutVars>
      </dgm:prSet>
      <dgm:spPr/>
    </dgm:pt>
    <dgm:pt modelId="{49691495-A5F6-4955-8745-6C74F0D46C87}" type="pres">
      <dgm:prSet presAssocID="{E48B9E10-807B-4E5F-ADB9-E690D63AA472}" presName="descendantText" presStyleLbl="alignAccFollowNode1" presStyleIdx="0" presStyleCnt="4">
        <dgm:presLayoutVars>
          <dgm:bulletEnabled/>
        </dgm:presLayoutVars>
      </dgm:prSet>
      <dgm:spPr/>
    </dgm:pt>
    <dgm:pt modelId="{281743E4-EAA8-4456-BCAD-90585DBD0380}" type="pres">
      <dgm:prSet presAssocID="{EC348CBD-0841-46DE-ACAF-B348267848B6}" presName="sp" presStyleCnt="0"/>
      <dgm:spPr/>
    </dgm:pt>
    <dgm:pt modelId="{303C76B6-85D6-4068-9F36-C799AD4284C8}" type="pres">
      <dgm:prSet presAssocID="{EE422DBE-6ACF-45E5-B871-B61B17B81DD9}" presName="linNode" presStyleCnt="0"/>
      <dgm:spPr/>
    </dgm:pt>
    <dgm:pt modelId="{020575CD-5B19-472E-ACCB-9D21ED7F03B2}" type="pres">
      <dgm:prSet presAssocID="{EE422DBE-6ACF-45E5-B871-B61B17B81DD9}" presName="parentText" presStyleLbl="alignNode1" presStyleIdx="1" presStyleCnt="4">
        <dgm:presLayoutVars>
          <dgm:chMax val="1"/>
          <dgm:bulletEnabled/>
        </dgm:presLayoutVars>
      </dgm:prSet>
      <dgm:spPr/>
    </dgm:pt>
    <dgm:pt modelId="{27CD2AE5-BCCF-444A-8818-3E0541305C47}" type="pres">
      <dgm:prSet presAssocID="{EE422DBE-6ACF-45E5-B871-B61B17B81DD9}" presName="descendantText" presStyleLbl="alignAccFollowNode1" presStyleIdx="1" presStyleCnt="4">
        <dgm:presLayoutVars>
          <dgm:bulletEnabled/>
        </dgm:presLayoutVars>
      </dgm:prSet>
      <dgm:spPr/>
    </dgm:pt>
    <dgm:pt modelId="{D08F688E-D8DD-479B-BC88-C27E48FB6EAC}" type="pres">
      <dgm:prSet presAssocID="{5A5C8182-B51E-4E7B-ADBA-B99C3065D36A}" presName="sp" presStyleCnt="0"/>
      <dgm:spPr/>
    </dgm:pt>
    <dgm:pt modelId="{70B71691-92F2-4857-A3E9-D08AFA39C5CF}" type="pres">
      <dgm:prSet presAssocID="{3881BF62-1D63-4012-82FF-2A1047EA3D1F}" presName="linNode" presStyleCnt="0"/>
      <dgm:spPr/>
    </dgm:pt>
    <dgm:pt modelId="{0E199810-30EE-4124-9404-9ACCF8D29C13}" type="pres">
      <dgm:prSet presAssocID="{3881BF62-1D63-4012-82FF-2A1047EA3D1F}" presName="parentText" presStyleLbl="alignNode1" presStyleIdx="2" presStyleCnt="4">
        <dgm:presLayoutVars>
          <dgm:chMax val="1"/>
          <dgm:bulletEnabled/>
        </dgm:presLayoutVars>
      </dgm:prSet>
      <dgm:spPr/>
    </dgm:pt>
    <dgm:pt modelId="{3AF289FC-C7F2-4AAF-A8F7-266FBA950D4C}" type="pres">
      <dgm:prSet presAssocID="{3881BF62-1D63-4012-82FF-2A1047EA3D1F}" presName="descendantText" presStyleLbl="alignAccFollowNode1" presStyleIdx="2" presStyleCnt="4">
        <dgm:presLayoutVars>
          <dgm:bulletEnabled/>
        </dgm:presLayoutVars>
      </dgm:prSet>
      <dgm:spPr/>
    </dgm:pt>
    <dgm:pt modelId="{1D7C215E-C3B6-4B72-9BEA-B6CA299DB983}" type="pres">
      <dgm:prSet presAssocID="{6A6467B7-1F0D-4446-821C-344EE678B5BE}" presName="sp" presStyleCnt="0"/>
      <dgm:spPr/>
    </dgm:pt>
    <dgm:pt modelId="{02731360-6EE5-4AE0-9798-298FB5C97A47}" type="pres">
      <dgm:prSet presAssocID="{076FF7A9-3003-4157-BA43-671DB0F5ECD2}" presName="linNode" presStyleCnt="0"/>
      <dgm:spPr/>
    </dgm:pt>
    <dgm:pt modelId="{F16BC897-C174-47A1-8DAD-E91A31BC96FE}" type="pres">
      <dgm:prSet presAssocID="{076FF7A9-3003-4157-BA43-671DB0F5ECD2}" presName="parentText" presStyleLbl="alignNode1" presStyleIdx="3" presStyleCnt="4">
        <dgm:presLayoutVars>
          <dgm:chMax val="1"/>
          <dgm:bulletEnabled/>
        </dgm:presLayoutVars>
      </dgm:prSet>
      <dgm:spPr/>
    </dgm:pt>
    <dgm:pt modelId="{3F70D740-D108-472A-9453-A6E6B2F9DFB0}" type="pres">
      <dgm:prSet presAssocID="{076FF7A9-3003-4157-BA43-671DB0F5ECD2}" presName="descendantText" presStyleLbl="alignAccFollowNode1" presStyleIdx="3" presStyleCnt="4">
        <dgm:presLayoutVars>
          <dgm:bulletEnabled/>
        </dgm:presLayoutVars>
      </dgm:prSet>
      <dgm:spPr/>
    </dgm:pt>
  </dgm:ptLst>
  <dgm:cxnLst>
    <dgm:cxn modelId="{94390F08-8024-410A-96E3-D3524672482A}" srcId="{EE422DBE-6ACF-45E5-B871-B61B17B81DD9}" destId="{D934CE0E-272A-43E6-9BD1-6D767DA3303E}" srcOrd="0" destOrd="0" parTransId="{AF685AA3-06C8-4C91-A626-C7C60964FF37}" sibTransId="{6EF36022-B914-46DA-815E-14D850682455}"/>
    <dgm:cxn modelId="{CB147E0A-DE20-47D6-9086-F72CBF5371DD}" type="presOf" srcId="{6FAF668B-8493-4CF2-9EA4-78E575DBE274}" destId="{3AF289FC-C7F2-4AAF-A8F7-266FBA950D4C}" srcOrd="0" destOrd="0" presId="urn:microsoft.com/office/officeart/2016/7/layout/VerticalSolidActionList"/>
    <dgm:cxn modelId="{AFA19427-8D8C-43B9-B7FF-DE82652CA0FC}" type="presOf" srcId="{D934CE0E-272A-43E6-9BD1-6D767DA3303E}" destId="{27CD2AE5-BCCF-444A-8818-3E0541305C47}" srcOrd="0" destOrd="0" presId="urn:microsoft.com/office/officeart/2016/7/layout/VerticalSolidActionList"/>
    <dgm:cxn modelId="{4D108C3C-46CE-401E-9FE7-730CABD9B7FD}" type="presOf" srcId="{AC16F44A-F1C1-4559-A26C-ECD9974EC608}" destId="{A8C1DFF5-EE4F-447A-9A1C-501CCE6E4A28}" srcOrd="0" destOrd="0" presId="urn:microsoft.com/office/officeart/2016/7/layout/VerticalSolidActionList"/>
    <dgm:cxn modelId="{63581A51-E3EA-42A2-988D-F1248EC02289}" type="presOf" srcId="{0AFD327F-C728-427A-9A3A-932DE66A44BF}" destId="{3F70D740-D108-472A-9453-A6E6B2F9DFB0}" srcOrd="0" destOrd="0" presId="urn:microsoft.com/office/officeart/2016/7/layout/VerticalSolidActionList"/>
    <dgm:cxn modelId="{77077678-A5FC-4192-B5F3-512A210C8951}" srcId="{AC16F44A-F1C1-4559-A26C-ECD9974EC608}" destId="{EE422DBE-6ACF-45E5-B871-B61B17B81DD9}" srcOrd="1" destOrd="0" parTransId="{DE53D02F-E94C-42A4-BAE1-637CA0D0937F}" sibTransId="{5A5C8182-B51E-4E7B-ADBA-B99C3065D36A}"/>
    <dgm:cxn modelId="{5DF63F86-FA4B-465B-95F4-3B17506C18CE}" srcId="{E48B9E10-807B-4E5F-ADB9-E690D63AA472}" destId="{8B232FD4-D31F-4E27-B443-4A023827082F}" srcOrd="0" destOrd="0" parTransId="{EBB8F828-E1B1-4DBD-AB63-ED2161AB5720}" sibTransId="{81D9E77D-5D7D-49A8-B7F0-8FF91E8D3E3A}"/>
    <dgm:cxn modelId="{B54A5787-18A5-4D0E-91CC-F81619603C18}" srcId="{3881BF62-1D63-4012-82FF-2A1047EA3D1F}" destId="{6FAF668B-8493-4CF2-9EA4-78E575DBE274}" srcOrd="0" destOrd="0" parTransId="{795ACBD3-6150-47FE-9543-3044BC68D3D9}" sibTransId="{B7C4634A-8F7C-4630-8097-8081916FD080}"/>
    <dgm:cxn modelId="{74D3F696-2682-4A47-AE63-2610611EA4C9}" srcId="{AC16F44A-F1C1-4559-A26C-ECD9974EC608}" destId="{3881BF62-1D63-4012-82FF-2A1047EA3D1F}" srcOrd="2" destOrd="0" parTransId="{5B2F600E-6B1E-4996-AE43-C4391E325030}" sibTransId="{6A6467B7-1F0D-4446-821C-344EE678B5BE}"/>
    <dgm:cxn modelId="{63F19AA2-E3AB-4708-A01A-1633414A5C5C}" type="presOf" srcId="{E48B9E10-807B-4E5F-ADB9-E690D63AA472}" destId="{06F170D7-D8A9-468F-909A-35FE9CABAB15}" srcOrd="0" destOrd="0" presId="urn:microsoft.com/office/officeart/2016/7/layout/VerticalSolidActionList"/>
    <dgm:cxn modelId="{ADD5BCB7-94B2-49D5-937D-92C527E32B8A}" type="presOf" srcId="{8B232FD4-D31F-4E27-B443-4A023827082F}" destId="{49691495-A5F6-4955-8745-6C74F0D46C87}" srcOrd="0" destOrd="0" presId="urn:microsoft.com/office/officeart/2016/7/layout/VerticalSolidActionList"/>
    <dgm:cxn modelId="{9490A4B8-FF81-43DA-874B-4922A3CF2299}" srcId="{076FF7A9-3003-4157-BA43-671DB0F5ECD2}" destId="{0AFD327F-C728-427A-9A3A-932DE66A44BF}" srcOrd="0" destOrd="0" parTransId="{97E05DB7-A8DE-47CB-AE6C-679B818A7C29}" sibTransId="{9310CC42-D82B-4D47-ACA8-9015614AE9B8}"/>
    <dgm:cxn modelId="{FBA43CB9-2EC4-414C-BAEF-4B45DFE75414}" srcId="{AC16F44A-F1C1-4559-A26C-ECD9974EC608}" destId="{076FF7A9-3003-4157-BA43-671DB0F5ECD2}" srcOrd="3" destOrd="0" parTransId="{8690CC37-CC57-4A2D-8A26-7D46A9B6D6E4}" sibTransId="{B5E2D5B9-5F96-43AB-B68D-7B2E2643374D}"/>
    <dgm:cxn modelId="{02DD9FC4-EF47-4DE5-8037-2AFA2BD525EA}" srcId="{AC16F44A-F1C1-4559-A26C-ECD9974EC608}" destId="{E48B9E10-807B-4E5F-ADB9-E690D63AA472}" srcOrd="0" destOrd="0" parTransId="{44EC63AB-A669-4074-821C-CAD8C5E923CA}" sibTransId="{EC348CBD-0841-46DE-ACAF-B348267848B6}"/>
    <dgm:cxn modelId="{1D5969D3-BCEF-4502-A81C-370421B950C3}" type="presOf" srcId="{076FF7A9-3003-4157-BA43-671DB0F5ECD2}" destId="{F16BC897-C174-47A1-8DAD-E91A31BC96FE}" srcOrd="0" destOrd="0" presId="urn:microsoft.com/office/officeart/2016/7/layout/VerticalSolidActionList"/>
    <dgm:cxn modelId="{376580E5-CF25-4F87-A9DA-33A854C886D5}" type="presOf" srcId="{EE422DBE-6ACF-45E5-B871-B61B17B81DD9}" destId="{020575CD-5B19-472E-ACCB-9D21ED7F03B2}" srcOrd="0" destOrd="0" presId="urn:microsoft.com/office/officeart/2016/7/layout/VerticalSolidActionList"/>
    <dgm:cxn modelId="{761725FF-5BCC-4796-8DFD-15137024ABB6}" type="presOf" srcId="{3881BF62-1D63-4012-82FF-2A1047EA3D1F}" destId="{0E199810-30EE-4124-9404-9ACCF8D29C13}" srcOrd="0" destOrd="0" presId="urn:microsoft.com/office/officeart/2016/7/layout/VerticalSolidActionList"/>
    <dgm:cxn modelId="{49C0DD74-8E3B-4C03-AD51-8536EAE5AE8F}" type="presParOf" srcId="{A8C1DFF5-EE4F-447A-9A1C-501CCE6E4A28}" destId="{A20DD903-7EFC-44F4-BE77-3514C25FF45E}" srcOrd="0" destOrd="0" presId="urn:microsoft.com/office/officeart/2016/7/layout/VerticalSolidActionList"/>
    <dgm:cxn modelId="{3A099BE2-90B7-45B2-B69E-CDBA54542B0C}" type="presParOf" srcId="{A20DD903-7EFC-44F4-BE77-3514C25FF45E}" destId="{06F170D7-D8A9-468F-909A-35FE9CABAB15}" srcOrd="0" destOrd="0" presId="urn:microsoft.com/office/officeart/2016/7/layout/VerticalSolidActionList"/>
    <dgm:cxn modelId="{DAF85CFF-D88C-4307-A6A1-52DB3130EFB0}" type="presParOf" srcId="{A20DD903-7EFC-44F4-BE77-3514C25FF45E}" destId="{49691495-A5F6-4955-8745-6C74F0D46C87}" srcOrd="1" destOrd="0" presId="urn:microsoft.com/office/officeart/2016/7/layout/VerticalSolidActionList"/>
    <dgm:cxn modelId="{0204129E-7420-4D00-9381-B4978D156057}" type="presParOf" srcId="{A8C1DFF5-EE4F-447A-9A1C-501CCE6E4A28}" destId="{281743E4-EAA8-4456-BCAD-90585DBD0380}" srcOrd="1" destOrd="0" presId="urn:microsoft.com/office/officeart/2016/7/layout/VerticalSolidActionList"/>
    <dgm:cxn modelId="{585774EC-BFE6-4821-906B-F7832D30B8CC}" type="presParOf" srcId="{A8C1DFF5-EE4F-447A-9A1C-501CCE6E4A28}" destId="{303C76B6-85D6-4068-9F36-C799AD4284C8}" srcOrd="2" destOrd="0" presId="urn:microsoft.com/office/officeart/2016/7/layout/VerticalSolidActionList"/>
    <dgm:cxn modelId="{BA90D55F-9CC1-4D0B-ADBB-20BD2BBB6C33}" type="presParOf" srcId="{303C76B6-85D6-4068-9F36-C799AD4284C8}" destId="{020575CD-5B19-472E-ACCB-9D21ED7F03B2}" srcOrd="0" destOrd="0" presId="urn:microsoft.com/office/officeart/2016/7/layout/VerticalSolidActionList"/>
    <dgm:cxn modelId="{10648D66-3479-4F44-AA4E-48CC12D45955}" type="presParOf" srcId="{303C76B6-85D6-4068-9F36-C799AD4284C8}" destId="{27CD2AE5-BCCF-444A-8818-3E0541305C47}" srcOrd="1" destOrd="0" presId="urn:microsoft.com/office/officeart/2016/7/layout/VerticalSolidActionList"/>
    <dgm:cxn modelId="{824F2C69-3318-410C-AE58-8B3092B220BB}" type="presParOf" srcId="{A8C1DFF5-EE4F-447A-9A1C-501CCE6E4A28}" destId="{D08F688E-D8DD-479B-BC88-C27E48FB6EAC}" srcOrd="3" destOrd="0" presId="urn:microsoft.com/office/officeart/2016/7/layout/VerticalSolidActionList"/>
    <dgm:cxn modelId="{EE8A90F5-7B9B-4ACF-ACE7-517D2386514D}" type="presParOf" srcId="{A8C1DFF5-EE4F-447A-9A1C-501CCE6E4A28}" destId="{70B71691-92F2-4857-A3E9-D08AFA39C5CF}" srcOrd="4" destOrd="0" presId="urn:microsoft.com/office/officeart/2016/7/layout/VerticalSolidActionList"/>
    <dgm:cxn modelId="{4084073F-A400-464F-8280-ED4B938DE28B}" type="presParOf" srcId="{70B71691-92F2-4857-A3E9-D08AFA39C5CF}" destId="{0E199810-30EE-4124-9404-9ACCF8D29C13}" srcOrd="0" destOrd="0" presId="urn:microsoft.com/office/officeart/2016/7/layout/VerticalSolidActionList"/>
    <dgm:cxn modelId="{CDC61F49-660F-4255-8852-04445AB2B63B}" type="presParOf" srcId="{70B71691-92F2-4857-A3E9-D08AFA39C5CF}" destId="{3AF289FC-C7F2-4AAF-A8F7-266FBA950D4C}" srcOrd="1" destOrd="0" presId="urn:microsoft.com/office/officeart/2016/7/layout/VerticalSolidActionList"/>
    <dgm:cxn modelId="{F715D1EA-13FF-4F1E-B1C4-37BDF6F3DBFC}" type="presParOf" srcId="{A8C1DFF5-EE4F-447A-9A1C-501CCE6E4A28}" destId="{1D7C215E-C3B6-4B72-9BEA-B6CA299DB983}" srcOrd="5" destOrd="0" presId="urn:microsoft.com/office/officeart/2016/7/layout/VerticalSolidActionList"/>
    <dgm:cxn modelId="{0FF4BCB4-EBCE-4E96-A45C-9BA1BF8C6ACF}" type="presParOf" srcId="{A8C1DFF5-EE4F-447A-9A1C-501CCE6E4A28}" destId="{02731360-6EE5-4AE0-9798-298FB5C97A47}" srcOrd="6" destOrd="0" presId="urn:microsoft.com/office/officeart/2016/7/layout/VerticalSolidActionList"/>
    <dgm:cxn modelId="{F5DBF52A-AF22-4ACC-99F8-E4A8F3A11135}" type="presParOf" srcId="{02731360-6EE5-4AE0-9798-298FB5C97A47}" destId="{F16BC897-C174-47A1-8DAD-E91A31BC96FE}" srcOrd="0" destOrd="0" presId="urn:microsoft.com/office/officeart/2016/7/layout/VerticalSolidActionList"/>
    <dgm:cxn modelId="{E3FD7393-76B8-42B0-BD0B-BABBF854DCD4}" type="presParOf" srcId="{02731360-6EE5-4AE0-9798-298FB5C97A47}" destId="{3F70D740-D108-472A-9453-A6E6B2F9DFB0}" srcOrd="1" destOrd="0" presId="urn:microsoft.com/office/officeart/2016/7/layout/VerticalSolid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043DF4-FD43-46E5-A035-EB0BAB8301EE}"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424B9804-9E90-4B63-ABFA-26DDDF8FFBC7}">
      <dgm:prSet/>
      <dgm:spPr/>
      <dgm:t>
        <a:bodyPr/>
        <a:lstStyle/>
        <a:p>
          <a:r>
            <a:rPr lang="en-GB"/>
            <a:t>Primary</a:t>
          </a:r>
          <a:endParaRPr lang="en-US"/>
        </a:p>
      </dgm:t>
    </dgm:pt>
    <dgm:pt modelId="{8E02F932-FFF6-4B4C-997B-BFF2AADACA3E}" type="parTrans" cxnId="{4D0E704F-9F3B-4B4E-89D2-C9C1ECFA3D65}">
      <dgm:prSet/>
      <dgm:spPr/>
      <dgm:t>
        <a:bodyPr/>
        <a:lstStyle/>
        <a:p>
          <a:endParaRPr lang="en-US"/>
        </a:p>
      </dgm:t>
    </dgm:pt>
    <dgm:pt modelId="{CD8C578B-591B-41E3-A9CC-A4EA8CD020FF}" type="sibTrans" cxnId="{4D0E704F-9F3B-4B4E-89D2-C9C1ECFA3D65}">
      <dgm:prSet/>
      <dgm:spPr/>
      <dgm:t>
        <a:bodyPr/>
        <a:lstStyle/>
        <a:p>
          <a:endParaRPr lang="en-US"/>
        </a:p>
      </dgm:t>
    </dgm:pt>
    <dgm:pt modelId="{8B120230-5578-4265-854F-4FDF430335EB}">
      <dgm:prSet/>
      <dgm:spPr/>
      <dgm:t>
        <a:bodyPr/>
        <a:lstStyle/>
        <a:p>
          <a:r>
            <a:rPr lang="en-GB"/>
            <a:t>25% on this, exclusivity and future placements</a:t>
          </a:r>
          <a:endParaRPr lang="en-US"/>
        </a:p>
      </dgm:t>
    </dgm:pt>
    <dgm:pt modelId="{78C0D151-DBDB-4F0A-A3A3-D5FB8C21704E}" type="parTrans" cxnId="{BC1915E9-58EC-4428-91E6-BAF6BC132D57}">
      <dgm:prSet/>
      <dgm:spPr/>
      <dgm:t>
        <a:bodyPr/>
        <a:lstStyle/>
        <a:p>
          <a:endParaRPr lang="en-US"/>
        </a:p>
      </dgm:t>
    </dgm:pt>
    <dgm:pt modelId="{3D48E4E6-C880-49F3-9CCE-545BCDA5A976}" type="sibTrans" cxnId="{BC1915E9-58EC-4428-91E6-BAF6BC132D57}">
      <dgm:prSet/>
      <dgm:spPr/>
      <dgm:t>
        <a:bodyPr/>
        <a:lstStyle/>
        <a:p>
          <a:endParaRPr lang="en-US"/>
        </a:p>
      </dgm:t>
    </dgm:pt>
    <dgm:pt modelId="{DB79B706-7E5F-4D40-B0AA-6DD6AE58856F}">
      <dgm:prSet/>
      <dgm:spPr/>
      <dgm:t>
        <a:bodyPr/>
        <a:lstStyle/>
        <a:p>
          <a:r>
            <a:rPr lang="en-GB"/>
            <a:t>Secondary</a:t>
          </a:r>
          <a:endParaRPr lang="en-US"/>
        </a:p>
      </dgm:t>
    </dgm:pt>
    <dgm:pt modelId="{B9F30A77-5AA3-4BD2-97EF-5E8574BA4496}" type="parTrans" cxnId="{D8571DD6-AA80-405A-B621-6301425C88D6}">
      <dgm:prSet/>
      <dgm:spPr/>
      <dgm:t>
        <a:bodyPr/>
        <a:lstStyle/>
        <a:p>
          <a:endParaRPr lang="en-US"/>
        </a:p>
      </dgm:t>
    </dgm:pt>
    <dgm:pt modelId="{D809A938-610C-46DF-B7D1-1B9668ED1F30}" type="sibTrans" cxnId="{D8571DD6-AA80-405A-B621-6301425C88D6}">
      <dgm:prSet/>
      <dgm:spPr/>
      <dgm:t>
        <a:bodyPr/>
        <a:lstStyle/>
        <a:p>
          <a:endParaRPr lang="en-US"/>
        </a:p>
      </dgm:t>
    </dgm:pt>
    <dgm:pt modelId="{5462404D-88A1-4902-8C74-AEAE0FB26E4D}">
      <dgm:prSet/>
      <dgm:spPr/>
      <dgm:t>
        <a:bodyPr/>
        <a:lstStyle/>
        <a:p>
          <a:r>
            <a:rPr lang="en-GB"/>
            <a:t>22% on this placement and 1 week exclusivity</a:t>
          </a:r>
          <a:endParaRPr lang="en-US"/>
        </a:p>
      </dgm:t>
    </dgm:pt>
    <dgm:pt modelId="{6749FD4E-394A-4769-BCBD-10E70829E381}" type="parTrans" cxnId="{E70A1A60-EA3E-49ED-87DC-83C019A6C80B}">
      <dgm:prSet/>
      <dgm:spPr/>
      <dgm:t>
        <a:bodyPr/>
        <a:lstStyle/>
        <a:p>
          <a:endParaRPr lang="en-US"/>
        </a:p>
      </dgm:t>
    </dgm:pt>
    <dgm:pt modelId="{93A25D97-F361-4700-AD42-67CD2B9D2375}" type="sibTrans" cxnId="{E70A1A60-EA3E-49ED-87DC-83C019A6C80B}">
      <dgm:prSet/>
      <dgm:spPr/>
      <dgm:t>
        <a:bodyPr/>
        <a:lstStyle/>
        <a:p>
          <a:endParaRPr lang="en-US"/>
        </a:p>
      </dgm:t>
    </dgm:pt>
    <dgm:pt modelId="{216D3965-C8A9-4185-9C30-C9B9B7A29C6C}">
      <dgm:prSet/>
      <dgm:spPr/>
      <dgm:t>
        <a:bodyPr/>
        <a:lstStyle/>
        <a:p>
          <a:r>
            <a:rPr lang="en-GB"/>
            <a:t>Last resort</a:t>
          </a:r>
          <a:endParaRPr lang="en-US"/>
        </a:p>
      </dgm:t>
    </dgm:pt>
    <dgm:pt modelId="{557B9E7F-C826-43B3-9C52-687DE3213D74}" type="parTrans" cxnId="{D08CEA42-8CAF-4EE5-BF40-CC98E20E1599}">
      <dgm:prSet/>
      <dgm:spPr/>
      <dgm:t>
        <a:bodyPr/>
        <a:lstStyle/>
        <a:p>
          <a:endParaRPr lang="en-US"/>
        </a:p>
      </dgm:t>
    </dgm:pt>
    <dgm:pt modelId="{17B1516D-B258-4559-B8AA-3D84F4B0DB53}" type="sibTrans" cxnId="{D08CEA42-8CAF-4EE5-BF40-CC98E20E1599}">
      <dgm:prSet/>
      <dgm:spPr/>
      <dgm:t>
        <a:bodyPr/>
        <a:lstStyle/>
        <a:p>
          <a:endParaRPr lang="en-US"/>
        </a:p>
      </dgm:t>
    </dgm:pt>
    <dgm:pt modelId="{000EBC83-E51E-45AA-B65B-8A053B479A2F}">
      <dgm:prSet/>
      <dgm:spPr/>
      <dgm:t>
        <a:bodyPr/>
        <a:lstStyle/>
        <a:p>
          <a:r>
            <a:rPr lang="en-GB"/>
            <a:t>20% on this placement and a meeting to discuss future placements </a:t>
          </a:r>
          <a:endParaRPr lang="en-US"/>
        </a:p>
      </dgm:t>
    </dgm:pt>
    <dgm:pt modelId="{4A15090F-A826-4FEF-8719-A3C178254924}" type="parTrans" cxnId="{D2CCE2CE-95FC-4E88-A9C5-A0E7BBF7B588}">
      <dgm:prSet/>
      <dgm:spPr/>
      <dgm:t>
        <a:bodyPr/>
        <a:lstStyle/>
        <a:p>
          <a:endParaRPr lang="en-US"/>
        </a:p>
      </dgm:t>
    </dgm:pt>
    <dgm:pt modelId="{FC820EDE-057A-4140-B4B1-1E59130719F7}" type="sibTrans" cxnId="{D2CCE2CE-95FC-4E88-A9C5-A0E7BBF7B588}">
      <dgm:prSet/>
      <dgm:spPr/>
      <dgm:t>
        <a:bodyPr/>
        <a:lstStyle/>
        <a:p>
          <a:endParaRPr lang="en-US"/>
        </a:p>
      </dgm:t>
    </dgm:pt>
    <dgm:pt modelId="{A2850D90-1DA3-4278-B8E1-FF53286C8E11}" type="pres">
      <dgm:prSet presAssocID="{04043DF4-FD43-46E5-A035-EB0BAB8301EE}" presName="diagram" presStyleCnt="0">
        <dgm:presLayoutVars>
          <dgm:dir/>
          <dgm:resizeHandles val="exact"/>
        </dgm:presLayoutVars>
      </dgm:prSet>
      <dgm:spPr/>
    </dgm:pt>
    <dgm:pt modelId="{236830D0-B68A-4BB7-B10D-601E965F1E83}" type="pres">
      <dgm:prSet presAssocID="{424B9804-9E90-4B63-ABFA-26DDDF8FFBC7}" presName="node" presStyleLbl="node1" presStyleIdx="0" presStyleCnt="6">
        <dgm:presLayoutVars>
          <dgm:bulletEnabled val="1"/>
        </dgm:presLayoutVars>
      </dgm:prSet>
      <dgm:spPr/>
    </dgm:pt>
    <dgm:pt modelId="{894698F6-D4B2-45A9-8FAE-7C79F1A983C8}" type="pres">
      <dgm:prSet presAssocID="{CD8C578B-591B-41E3-A9CC-A4EA8CD020FF}" presName="sibTrans" presStyleCnt="0"/>
      <dgm:spPr/>
    </dgm:pt>
    <dgm:pt modelId="{A11DAC30-E715-44C5-88DD-4BCEF7290E50}" type="pres">
      <dgm:prSet presAssocID="{8B120230-5578-4265-854F-4FDF430335EB}" presName="node" presStyleLbl="node1" presStyleIdx="1" presStyleCnt="6">
        <dgm:presLayoutVars>
          <dgm:bulletEnabled val="1"/>
        </dgm:presLayoutVars>
      </dgm:prSet>
      <dgm:spPr/>
    </dgm:pt>
    <dgm:pt modelId="{09D9C7A2-E616-4AA7-BCA3-8FFAF1C08573}" type="pres">
      <dgm:prSet presAssocID="{3D48E4E6-C880-49F3-9CCE-545BCDA5A976}" presName="sibTrans" presStyleCnt="0"/>
      <dgm:spPr/>
    </dgm:pt>
    <dgm:pt modelId="{4660DCE4-8482-4AB1-AA5D-120E0B5225C0}" type="pres">
      <dgm:prSet presAssocID="{DB79B706-7E5F-4D40-B0AA-6DD6AE58856F}" presName="node" presStyleLbl="node1" presStyleIdx="2" presStyleCnt="6">
        <dgm:presLayoutVars>
          <dgm:bulletEnabled val="1"/>
        </dgm:presLayoutVars>
      </dgm:prSet>
      <dgm:spPr/>
    </dgm:pt>
    <dgm:pt modelId="{93A39E95-B4FE-4CD2-8941-D53EE3534EAA}" type="pres">
      <dgm:prSet presAssocID="{D809A938-610C-46DF-B7D1-1B9668ED1F30}" presName="sibTrans" presStyleCnt="0"/>
      <dgm:spPr/>
    </dgm:pt>
    <dgm:pt modelId="{44240D90-5EA0-4C5B-A38C-FBAEE46D90D0}" type="pres">
      <dgm:prSet presAssocID="{5462404D-88A1-4902-8C74-AEAE0FB26E4D}" presName="node" presStyleLbl="node1" presStyleIdx="3" presStyleCnt="6">
        <dgm:presLayoutVars>
          <dgm:bulletEnabled val="1"/>
        </dgm:presLayoutVars>
      </dgm:prSet>
      <dgm:spPr/>
    </dgm:pt>
    <dgm:pt modelId="{652AC411-AB38-45EB-9885-F0675993AABA}" type="pres">
      <dgm:prSet presAssocID="{93A25D97-F361-4700-AD42-67CD2B9D2375}" presName="sibTrans" presStyleCnt="0"/>
      <dgm:spPr/>
    </dgm:pt>
    <dgm:pt modelId="{4F1844A2-9887-4BFE-9419-AF896A8F01F4}" type="pres">
      <dgm:prSet presAssocID="{216D3965-C8A9-4185-9C30-C9B9B7A29C6C}" presName="node" presStyleLbl="node1" presStyleIdx="4" presStyleCnt="6">
        <dgm:presLayoutVars>
          <dgm:bulletEnabled val="1"/>
        </dgm:presLayoutVars>
      </dgm:prSet>
      <dgm:spPr/>
    </dgm:pt>
    <dgm:pt modelId="{36BCE737-440E-4005-AA53-A69D9B25DFD3}" type="pres">
      <dgm:prSet presAssocID="{17B1516D-B258-4559-B8AA-3D84F4B0DB53}" presName="sibTrans" presStyleCnt="0"/>
      <dgm:spPr/>
    </dgm:pt>
    <dgm:pt modelId="{48439017-E835-449D-A555-8309C1E0C593}" type="pres">
      <dgm:prSet presAssocID="{000EBC83-E51E-45AA-B65B-8A053B479A2F}" presName="node" presStyleLbl="node1" presStyleIdx="5" presStyleCnt="6">
        <dgm:presLayoutVars>
          <dgm:bulletEnabled val="1"/>
        </dgm:presLayoutVars>
      </dgm:prSet>
      <dgm:spPr/>
    </dgm:pt>
  </dgm:ptLst>
  <dgm:cxnLst>
    <dgm:cxn modelId="{9177B012-C250-484F-8285-08B65598E577}" type="presOf" srcId="{000EBC83-E51E-45AA-B65B-8A053B479A2F}" destId="{48439017-E835-449D-A555-8309C1E0C593}" srcOrd="0" destOrd="0" presId="urn:microsoft.com/office/officeart/2005/8/layout/default"/>
    <dgm:cxn modelId="{443E3622-B60D-4F46-A5AA-BE0713D21550}" type="presOf" srcId="{5462404D-88A1-4902-8C74-AEAE0FB26E4D}" destId="{44240D90-5EA0-4C5B-A38C-FBAEE46D90D0}" srcOrd="0" destOrd="0" presId="urn:microsoft.com/office/officeart/2005/8/layout/default"/>
    <dgm:cxn modelId="{E70A1A60-EA3E-49ED-87DC-83C019A6C80B}" srcId="{04043DF4-FD43-46E5-A035-EB0BAB8301EE}" destId="{5462404D-88A1-4902-8C74-AEAE0FB26E4D}" srcOrd="3" destOrd="0" parTransId="{6749FD4E-394A-4769-BCBD-10E70829E381}" sibTransId="{93A25D97-F361-4700-AD42-67CD2B9D2375}"/>
    <dgm:cxn modelId="{D08CEA42-8CAF-4EE5-BF40-CC98E20E1599}" srcId="{04043DF4-FD43-46E5-A035-EB0BAB8301EE}" destId="{216D3965-C8A9-4185-9C30-C9B9B7A29C6C}" srcOrd="4" destOrd="0" parTransId="{557B9E7F-C826-43B3-9C52-687DE3213D74}" sibTransId="{17B1516D-B258-4559-B8AA-3D84F4B0DB53}"/>
    <dgm:cxn modelId="{4D0E704F-9F3B-4B4E-89D2-C9C1ECFA3D65}" srcId="{04043DF4-FD43-46E5-A035-EB0BAB8301EE}" destId="{424B9804-9E90-4B63-ABFA-26DDDF8FFBC7}" srcOrd="0" destOrd="0" parTransId="{8E02F932-FFF6-4B4C-997B-BFF2AADACA3E}" sibTransId="{CD8C578B-591B-41E3-A9CC-A4EA8CD020FF}"/>
    <dgm:cxn modelId="{7B3EBC57-2D2E-4644-80BB-B0E81B45DFB0}" type="presOf" srcId="{DB79B706-7E5F-4D40-B0AA-6DD6AE58856F}" destId="{4660DCE4-8482-4AB1-AA5D-120E0B5225C0}" srcOrd="0" destOrd="0" presId="urn:microsoft.com/office/officeart/2005/8/layout/default"/>
    <dgm:cxn modelId="{E5E80683-178D-4471-90E9-BCA9DCB171A7}" type="presOf" srcId="{216D3965-C8A9-4185-9C30-C9B9B7A29C6C}" destId="{4F1844A2-9887-4BFE-9419-AF896A8F01F4}" srcOrd="0" destOrd="0" presId="urn:microsoft.com/office/officeart/2005/8/layout/default"/>
    <dgm:cxn modelId="{6E0C12B9-A1AA-4373-BBB9-DEB3E1F274C9}" type="presOf" srcId="{04043DF4-FD43-46E5-A035-EB0BAB8301EE}" destId="{A2850D90-1DA3-4278-B8E1-FF53286C8E11}" srcOrd="0" destOrd="0" presId="urn:microsoft.com/office/officeart/2005/8/layout/default"/>
    <dgm:cxn modelId="{D2CCE2CE-95FC-4E88-A9C5-A0E7BBF7B588}" srcId="{04043DF4-FD43-46E5-A035-EB0BAB8301EE}" destId="{000EBC83-E51E-45AA-B65B-8A053B479A2F}" srcOrd="5" destOrd="0" parTransId="{4A15090F-A826-4FEF-8719-A3C178254924}" sibTransId="{FC820EDE-057A-4140-B4B1-1E59130719F7}"/>
    <dgm:cxn modelId="{D8571DD6-AA80-405A-B621-6301425C88D6}" srcId="{04043DF4-FD43-46E5-A035-EB0BAB8301EE}" destId="{DB79B706-7E5F-4D40-B0AA-6DD6AE58856F}" srcOrd="2" destOrd="0" parTransId="{B9F30A77-5AA3-4BD2-97EF-5E8574BA4496}" sibTransId="{D809A938-610C-46DF-B7D1-1B9668ED1F30}"/>
    <dgm:cxn modelId="{BC1915E9-58EC-4428-91E6-BAF6BC132D57}" srcId="{04043DF4-FD43-46E5-A035-EB0BAB8301EE}" destId="{8B120230-5578-4265-854F-4FDF430335EB}" srcOrd="1" destOrd="0" parTransId="{78C0D151-DBDB-4F0A-A3A3-D5FB8C21704E}" sibTransId="{3D48E4E6-C880-49F3-9CCE-545BCDA5A976}"/>
    <dgm:cxn modelId="{9759A4F0-C3AE-4D7F-BB49-9015FFE48E8A}" type="presOf" srcId="{8B120230-5578-4265-854F-4FDF430335EB}" destId="{A11DAC30-E715-44C5-88DD-4BCEF7290E50}" srcOrd="0" destOrd="0" presId="urn:microsoft.com/office/officeart/2005/8/layout/default"/>
    <dgm:cxn modelId="{279782FE-1526-4626-940D-0F782AB760F0}" type="presOf" srcId="{424B9804-9E90-4B63-ABFA-26DDDF8FFBC7}" destId="{236830D0-B68A-4BB7-B10D-601E965F1E83}" srcOrd="0" destOrd="0" presId="urn:microsoft.com/office/officeart/2005/8/layout/default"/>
    <dgm:cxn modelId="{46D57D8A-B14D-49F8-BBDD-DB98FD6660BB}" type="presParOf" srcId="{A2850D90-1DA3-4278-B8E1-FF53286C8E11}" destId="{236830D0-B68A-4BB7-B10D-601E965F1E83}" srcOrd="0" destOrd="0" presId="urn:microsoft.com/office/officeart/2005/8/layout/default"/>
    <dgm:cxn modelId="{B63AE38B-9580-4E87-81AC-C48F2FFFA170}" type="presParOf" srcId="{A2850D90-1DA3-4278-B8E1-FF53286C8E11}" destId="{894698F6-D4B2-45A9-8FAE-7C79F1A983C8}" srcOrd="1" destOrd="0" presId="urn:microsoft.com/office/officeart/2005/8/layout/default"/>
    <dgm:cxn modelId="{7682E8A5-5D2A-4C31-820B-510E19DD6B37}" type="presParOf" srcId="{A2850D90-1DA3-4278-B8E1-FF53286C8E11}" destId="{A11DAC30-E715-44C5-88DD-4BCEF7290E50}" srcOrd="2" destOrd="0" presId="urn:microsoft.com/office/officeart/2005/8/layout/default"/>
    <dgm:cxn modelId="{D9B45D72-A1A6-4F91-826B-3CA843505E82}" type="presParOf" srcId="{A2850D90-1DA3-4278-B8E1-FF53286C8E11}" destId="{09D9C7A2-E616-4AA7-BCA3-8FFAF1C08573}" srcOrd="3" destOrd="0" presId="urn:microsoft.com/office/officeart/2005/8/layout/default"/>
    <dgm:cxn modelId="{A7D88B7C-560E-404D-B965-11E266C6D50E}" type="presParOf" srcId="{A2850D90-1DA3-4278-B8E1-FF53286C8E11}" destId="{4660DCE4-8482-4AB1-AA5D-120E0B5225C0}" srcOrd="4" destOrd="0" presId="urn:microsoft.com/office/officeart/2005/8/layout/default"/>
    <dgm:cxn modelId="{ABB0A0D9-2265-41E8-BF5A-FBA7A8A30022}" type="presParOf" srcId="{A2850D90-1DA3-4278-B8E1-FF53286C8E11}" destId="{93A39E95-B4FE-4CD2-8941-D53EE3534EAA}" srcOrd="5" destOrd="0" presId="urn:microsoft.com/office/officeart/2005/8/layout/default"/>
    <dgm:cxn modelId="{55ABC806-9688-4A01-830D-0B3C267CAA07}" type="presParOf" srcId="{A2850D90-1DA3-4278-B8E1-FF53286C8E11}" destId="{44240D90-5EA0-4C5B-A38C-FBAEE46D90D0}" srcOrd="6" destOrd="0" presId="urn:microsoft.com/office/officeart/2005/8/layout/default"/>
    <dgm:cxn modelId="{DB2A04F5-24A2-4E2C-B44C-CEF5FAAC5A3B}" type="presParOf" srcId="{A2850D90-1DA3-4278-B8E1-FF53286C8E11}" destId="{652AC411-AB38-45EB-9885-F0675993AABA}" srcOrd="7" destOrd="0" presId="urn:microsoft.com/office/officeart/2005/8/layout/default"/>
    <dgm:cxn modelId="{6FBB0593-9519-4C1D-9FE5-68D8C5CF3CC5}" type="presParOf" srcId="{A2850D90-1DA3-4278-B8E1-FF53286C8E11}" destId="{4F1844A2-9887-4BFE-9419-AF896A8F01F4}" srcOrd="8" destOrd="0" presId="urn:microsoft.com/office/officeart/2005/8/layout/default"/>
    <dgm:cxn modelId="{CDD5B59E-1524-4615-A35C-842D2122EDA6}" type="presParOf" srcId="{A2850D90-1DA3-4278-B8E1-FF53286C8E11}" destId="{36BCE737-440E-4005-AA53-A69D9B25DFD3}" srcOrd="9" destOrd="0" presId="urn:microsoft.com/office/officeart/2005/8/layout/default"/>
    <dgm:cxn modelId="{C3D62C9E-FB09-4C93-B3A4-A66E91F573DB}" type="presParOf" srcId="{A2850D90-1DA3-4278-B8E1-FF53286C8E11}" destId="{48439017-E835-449D-A555-8309C1E0C59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E50B8A-8C52-4E20-AD80-7A9D923423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F4BD4D-BDA6-45F1-AC19-2F525CF765B2}">
      <dgm:prSet/>
      <dgm:spPr/>
      <dgm:t>
        <a:bodyPr/>
        <a:lstStyle/>
        <a:p>
          <a:pPr>
            <a:lnSpc>
              <a:spcPct val="100000"/>
            </a:lnSpc>
          </a:pPr>
          <a:r>
            <a:rPr lang="en-US" dirty="0"/>
            <a:t>The Next drop in Q &amp; A will be on Wednesday 17</a:t>
          </a:r>
          <a:r>
            <a:rPr lang="en-US" baseline="30000" dirty="0"/>
            <a:t>th</a:t>
          </a:r>
          <a:r>
            <a:rPr lang="en-US" dirty="0"/>
            <a:t>  - 12- 1p.m.</a:t>
          </a:r>
        </a:p>
      </dgm:t>
    </dgm:pt>
    <dgm:pt modelId="{6823BA08-3FA3-4983-9905-D639F04C0C23}" type="parTrans" cxnId="{6A139928-0BC1-475A-B135-B13684E4B185}">
      <dgm:prSet/>
      <dgm:spPr/>
      <dgm:t>
        <a:bodyPr/>
        <a:lstStyle/>
        <a:p>
          <a:endParaRPr lang="en-US"/>
        </a:p>
      </dgm:t>
    </dgm:pt>
    <dgm:pt modelId="{7D419A4C-6480-40B7-BB2F-0612D3099268}" type="sibTrans" cxnId="{6A139928-0BC1-475A-B135-B13684E4B185}">
      <dgm:prSet/>
      <dgm:spPr/>
      <dgm:t>
        <a:bodyPr/>
        <a:lstStyle/>
        <a:p>
          <a:endParaRPr lang="en-US"/>
        </a:p>
      </dgm:t>
    </dgm:pt>
    <dgm:pt modelId="{232B4F19-9F89-4361-AA1B-1A1745D26D6F}">
      <dgm:prSet/>
      <dgm:spPr/>
      <dgm:t>
        <a:bodyPr/>
        <a:lstStyle/>
        <a:p>
          <a:pPr>
            <a:lnSpc>
              <a:spcPct val="100000"/>
            </a:lnSpc>
          </a:pPr>
          <a:r>
            <a:rPr lang="en-US" dirty="0"/>
            <a:t>If you would like a 20 minute call to discuss your actions and get help implementing them - please reply to my email!</a:t>
          </a:r>
        </a:p>
      </dgm:t>
    </dgm:pt>
    <dgm:pt modelId="{BDFB4D20-4FC0-4AB4-A6A6-21F02A83F967}" type="parTrans" cxnId="{AC21A8A8-6279-4F93-B901-3C23390D7B32}">
      <dgm:prSet/>
      <dgm:spPr/>
      <dgm:t>
        <a:bodyPr/>
        <a:lstStyle/>
        <a:p>
          <a:endParaRPr lang="en-US"/>
        </a:p>
      </dgm:t>
    </dgm:pt>
    <dgm:pt modelId="{B0FE9C65-4311-4A61-8A1E-E068A3C11F93}" type="sibTrans" cxnId="{AC21A8A8-6279-4F93-B901-3C23390D7B32}">
      <dgm:prSet/>
      <dgm:spPr/>
      <dgm:t>
        <a:bodyPr/>
        <a:lstStyle/>
        <a:p>
          <a:endParaRPr lang="en-US"/>
        </a:p>
      </dgm:t>
    </dgm:pt>
    <dgm:pt modelId="{1FB22E1A-6513-417C-829B-908EBEC4495E}">
      <dgm:prSet/>
      <dgm:spPr/>
      <dgm:t>
        <a:bodyPr/>
        <a:lstStyle/>
        <a:p>
          <a:pPr>
            <a:lnSpc>
              <a:spcPct val="100000"/>
            </a:lnSpc>
          </a:pPr>
          <a:r>
            <a:rPr lang="en-US" dirty="0"/>
            <a:t>We will talk through your wins, what you can use from this masterclass going forward and start to think about your Q1 plan.</a:t>
          </a:r>
        </a:p>
      </dgm:t>
    </dgm:pt>
    <dgm:pt modelId="{D4DBE63F-0932-43F2-9966-8DC4B4D984B8}" type="parTrans" cxnId="{075B99AE-C84A-4C3D-A046-51B94081BD9A}">
      <dgm:prSet/>
      <dgm:spPr/>
      <dgm:t>
        <a:bodyPr/>
        <a:lstStyle/>
        <a:p>
          <a:endParaRPr lang="en-US"/>
        </a:p>
      </dgm:t>
    </dgm:pt>
    <dgm:pt modelId="{225DE8F2-FEE9-475B-84BC-B48CB190EFA4}" type="sibTrans" cxnId="{075B99AE-C84A-4C3D-A046-51B94081BD9A}">
      <dgm:prSet/>
      <dgm:spPr/>
      <dgm:t>
        <a:bodyPr/>
        <a:lstStyle/>
        <a:p>
          <a:endParaRPr lang="en-US"/>
        </a:p>
      </dgm:t>
    </dgm:pt>
    <dgm:pt modelId="{24DB18C9-F5AB-4CC6-931A-14FBF43E6C4A}" type="pres">
      <dgm:prSet presAssocID="{31E50B8A-8C52-4E20-AD80-7A9D9234235F}" presName="root" presStyleCnt="0">
        <dgm:presLayoutVars>
          <dgm:dir/>
          <dgm:resizeHandles val="exact"/>
        </dgm:presLayoutVars>
      </dgm:prSet>
      <dgm:spPr/>
    </dgm:pt>
    <dgm:pt modelId="{1203EF6B-BD3A-4551-8B8B-DDF8EE6A0BF4}" type="pres">
      <dgm:prSet presAssocID="{F6F4BD4D-BDA6-45F1-AC19-2F525CF765B2}" presName="compNode" presStyleCnt="0"/>
      <dgm:spPr/>
    </dgm:pt>
    <dgm:pt modelId="{1FFDE552-A189-4C40-B843-4D2382D1A35A}" type="pres">
      <dgm:prSet presAssocID="{F6F4BD4D-BDA6-45F1-AC19-2F525CF765B2}" presName="bgRect" presStyleLbl="bgShp" presStyleIdx="0" presStyleCnt="3"/>
      <dgm:spPr/>
    </dgm:pt>
    <dgm:pt modelId="{103980D3-457F-43F6-95A5-A95B2E55CDD6}" type="pres">
      <dgm:prSet presAssocID="{F6F4BD4D-BDA6-45F1-AC19-2F525CF765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nimize"/>
        </a:ext>
      </dgm:extLst>
    </dgm:pt>
    <dgm:pt modelId="{512A5A89-3BEE-45BE-99CA-51A8B7D1C7FA}" type="pres">
      <dgm:prSet presAssocID="{F6F4BD4D-BDA6-45F1-AC19-2F525CF765B2}" presName="spaceRect" presStyleCnt="0"/>
      <dgm:spPr/>
    </dgm:pt>
    <dgm:pt modelId="{E1B4B709-7392-4DFA-A841-E3A2143C1F27}" type="pres">
      <dgm:prSet presAssocID="{F6F4BD4D-BDA6-45F1-AC19-2F525CF765B2}" presName="parTx" presStyleLbl="revTx" presStyleIdx="0" presStyleCnt="3">
        <dgm:presLayoutVars>
          <dgm:chMax val="0"/>
          <dgm:chPref val="0"/>
        </dgm:presLayoutVars>
      </dgm:prSet>
      <dgm:spPr/>
    </dgm:pt>
    <dgm:pt modelId="{41041A91-7133-47B2-B69D-A879799DBB9A}" type="pres">
      <dgm:prSet presAssocID="{7D419A4C-6480-40B7-BB2F-0612D3099268}" presName="sibTrans" presStyleCnt="0"/>
      <dgm:spPr/>
    </dgm:pt>
    <dgm:pt modelId="{761F72A9-4FB8-4EA0-ACC0-60874CE1DEC7}" type="pres">
      <dgm:prSet presAssocID="{232B4F19-9F89-4361-AA1B-1A1745D26D6F}" presName="compNode" presStyleCnt="0"/>
      <dgm:spPr/>
    </dgm:pt>
    <dgm:pt modelId="{655834DD-256C-4895-A153-A0819D87547A}" type="pres">
      <dgm:prSet presAssocID="{232B4F19-9F89-4361-AA1B-1A1745D26D6F}" presName="bgRect" presStyleLbl="bgShp" presStyleIdx="1" presStyleCnt="3"/>
      <dgm:spPr/>
    </dgm:pt>
    <dgm:pt modelId="{D4E6856C-3627-4969-8529-E0725F7F8C2F}" type="pres">
      <dgm:prSet presAssocID="{232B4F19-9F89-4361-AA1B-1A1745D26D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198D107F-E754-4A09-87EB-C36C34F095D3}" type="pres">
      <dgm:prSet presAssocID="{232B4F19-9F89-4361-AA1B-1A1745D26D6F}" presName="spaceRect" presStyleCnt="0"/>
      <dgm:spPr/>
    </dgm:pt>
    <dgm:pt modelId="{23F72EAD-AE89-4533-B39C-C767C546D27C}" type="pres">
      <dgm:prSet presAssocID="{232B4F19-9F89-4361-AA1B-1A1745D26D6F}" presName="parTx" presStyleLbl="revTx" presStyleIdx="1" presStyleCnt="3">
        <dgm:presLayoutVars>
          <dgm:chMax val="0"/>
          <dgm:chPref val="0"/>
        </dgm:presLayoutVars>
      </dgm:prSet>
      <dgm:spPr/>
    </dgm:pt>
    <dgm:pt modelId="{250EF0D3-D1F5-4A7B-98E2-404312F619F8}" type="pres">
      <dgm:prSet presAssocID="{B0FE9C65-4311-4A61-8A1E-E068A3C11F93}" presName="sibTrans" presStyleCnt="0"/>
      <dgm:spPr/>
    </dgm:pt>
    <dgm:pt modelId="{D3B7BBC2-11B6-4594-8FAD-D90A15917FA2}" type="pres">
      <dgm:prSet presAssocID="{1FB22E1A-6513-417C-829B-908EBEC4495E}" presName="compNode" presStyleCnt="0"/>
      <dgm:spPr/>
    </dgm:pt>
    <dgm:pt modelId="{37D1FC25-CC0F-4B67-A0D7-08F09C1EF059}" type="pres">
      <dgm:prSet presAssocID="{1FB22E1A-6513-417C-829B-908EBEC4495E}" presName="bgRect" presStyleLbl="bgShp" presStyleIdx="2" presStyleCnt="3"/>
      <dgm:spPr/>
    </dgm:pt>
    <dgm:pt modelId="{9C522F75-3A26-42B8-966D-D245BD9EECEE}" type="pres">
      <dgm:prSet presAssocID="{1FB22E1A-6513-417C-829B-908EBEC449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6EB32829-165E-40B8-BC02-E3EEA6D0656F}" type="pres">
      <dgm:prSet presAssocID="{1FB22E1A-6513-417C-829B-908EBEC4495E}" presName="spaceRect" presStyleCnt="0"/>
      <dgm:spPr/>
    </dgm:pt>
    <dgm:pt modelId="{2F0CC932-03CB-468A-9FC2-1184314F2229}" type="pres">
      <dgm:prSet presAssocID="{1FB22E1A-6513-417C-829B-908EBEC4495E}" presName="parTx" presStyleLbl="revTx" presStyleIdx="2" presStyleCnt="3">
        <dgm:presLayoutVars>
          <dgm:chMax val="0"/>
          <dgm:chPref val="0"/>
        </dgm:presLayoutVars>
      </dgm:prSet>
      <dgm:spPr/>
    </dgm:pt>
  </dgm:ptLst>
  <dgm:cxnLst>
    <dgm:cxn modelId="{6A139928-0BC1-475A-B135-B13684E4B185}" srcId="{31E50B8A-8C52-4E20-AD80-7A9D9234235F}" destId="{F6F4BD4D-BDA6-45F1-AC19-2F525CF765B2}" srcOrd="0" destOrd="0" parTransId="{6823BA08-3FA3-4983-9905-D639F04C0C23}" sibTransId="{7D419A4C-6480-40B7-BB2F-0612D3099268}"/>
    <dgm:cxn modelId="{EAED0040-FD7E-42E0-8062-DC4AA6068CF8}" type="presOf" srcId="{232B4F19-9F89-4361-AA1B-1A1745D26D6F}" destId="{23F72EAD-AE89-4533-B39C-C767C546D27C}" srcOrd="0" destOrd="0" presId="urn:microsoft.com/office/officeart/2018/2/layout/IconVerticalSolidList"/>
    <dgm:cxn modelId="{DD906774-5D00-4C7D-93F3-85C8B5BD8D7C}" type="presOf" srcId="{F6F4BD4D-BDA6-45F1-AC19-2F525CF765B2}" destId="{E1B4B709-7392-4DFA-A841-E3A2143C1F27}" srcOrd="0" destOrd="0" presId="urn:microsoft.com/office/officeart/2018/2/layout/IconVerticalSolidList"/>
    <dgm:cxn modelId="{AED236A0-BA8D-4C7F-84FC-39D7A5852E50}" type="presOf" srcId="{31E50B8A-8C52-4E20-AD80-7A9D9234235F}" destId="{24DB18C9-F5AB-4CC6-931A-14FBF43E6C4A}" srcOrd="0" destOrd="0" presId="urn:microsoft.com/office/officeart/2018/2/layout/IconVerticalSolidList"/>
    <dgm:cxn modelId="{75D3A2A3-ED1D-4DE5-B160-3E2600879401}" type="presOf" srcId="{1FB22E1A-6513-417C-829B-908EBEC4495E}" destId="{2F0CC932-03CB-468A-9FC2-1184314F2229}" srcOrd="0" destOrd="0" presId="urn:microsoft.com/office/officeart/2018/2/layout/IconVerticalSolidList"/>
    <dgm:cxn modelId="{AC21A8A8-6279-4F93-B901-3C23390D7B32}" srcId="{31E50B8A-8C52-4E20-AD80-7A9D9234235F}" destId="{232B4F19-9F89-4361-AA1B-1A1745D26D6F}" srcOrd="1" destOrd="0" parTransId="{BDFB4D20-4FC0-4AB4-A6A6-21F02A83F967}" sibTransId="{B0FE9C65-4311-4A61-8A1E-E068A3C11F93}"/>
    <dgm:cxn modelId="{075B99AE-C84A-4C3D-A046-51B94081BD9A}" srcId="{31E50B8A-8C52-4E20-AD80-7A9D9234235F}" destId="{1FB22E1A-6513-417C-829B-908EBEC4495E}" srcOrd="2" destOrd="0" parTransId="{D4DBE63F-0932-43F2-9966-8DC4B4D984B8}" sibTransId="{225DE8F2-FEE9-475B-84BC-B48CB190EFA4}"/>
    <dgm:cxn modelId="{C31ABFFE-264B-4563-819E-5F1F7A49C074}" type="presParOf" srcId="{24DB18C9-F5AB-4CC6-931A-14FBF43E6C4A}" destId="{1203EF6B-BD3A-4551-8B8B-DDF8EE6A0BF4}" srcOrd="0" destOrd="0" presId="urn:microsoft.com/office/officeart/2018/2/layout/IconVerticalSolidList"/>
    <dgm:cxn modelId="{DA4EFD33-70CB-45F4-B9A7-836962F51733}" type="presParOf" srcId="{1203EF6B-BD3A-4551-8B8B-DDF8EE6A0BF4}" destId="{1FFDE552-A189-4C40-B843-4D2382D1A35A}" srcOrd="0" destOrd="0" presId="urn:microsoft.com/office/officeart/2018/2/layout/IconVerticalSolidList"/>
    <dgm:cxn modelId="{86B7BE21-5C02-49CB-9DE5-A377FA637B12}" type="presParOf" srcId="{1203EF6B-BD3A-4551-8B8B-DDF8EE6A0BF4}" destId="{103980D3-457F-43F6-95A5-A95B2E55CDD6}" srcOrd="1" destOrd="0" presId="urn:microsoft.com/office/officeart/2018/2/layout/IconVerticalSolidList"/>
    <dgm:cxn modelId="{7F711FF4-8FB6-463F-9FDD-D3C859EB3894}" type="presParOf" srcId="{1203EF6B-BD3A-4551-8B8B-DDF8EE6A0BF4}" destId="{512A5A89-3BEE-45BE-99CA-51A8B7D1C7FA}" srcOrd="2" destOrd="0" presId="urn:microsoft.com/office/officeart/2018/2/layout/IconVerticalSolidList"/>
    <dgm:cxn modelId="{5ECD5163-4CA6-49F2-9ECB-331E2F49E02F}" type="presParOf" srcId="{1203EF6B-BD3A-4551-8B8B-DDF8EE6A0BF4}" destId="{E1B4B709-7392-4DFA-A841-E3A2143C1F27}" srcOrd="3" destOrd="0" presId="urn:microsoft.com/office/officeart/2018/2/layout/IconVerticalSolidList"/>
    <dgm:cxn modelId="{24F789D9-CF0A-4A1F-8FD7-12CDB70F0D7D}" type="presParOf" srcId="{24DB18C9-F5AB-4CC6-931A-14FBF43E6C4A}" destId="{41041A91-7133-47B2-B69D-A879799DBB9A}" srcOrd="1" destOrd="0" presId="urn:microsoft.com/office/officeart/2018/2/layout/IconVerticalSolidList"/>
    <dgm:cxn modelId="{6EB85646-9907-49A9-8343-36F9A136AA34}" type="presParOf" srcId="{24DB18C9-F5AB-4CC6-931A-14FBF43E6C4A}" destId="{761F72A9-4FB8-4EA0-ACC0-60874CE1DEC7}" srcOrd="2" destOrd="0" presId="urn:microsoft.com/office/officeart/2018/2/layout/IconVerticalSolidList"/>
    <dgm:cxn modelId="{A0F1AAAC-E073-4A8C-801C-E99C292DB4AD}" type="presParOf" srcId="{761F72A9-4FB8-4EA0-ACC0-60874CE1DEC7}" destId="{655834DD-256C-4895-A153-A0819D87547A}" srcOrd="0" destOrd="0" presId="urn:microsoft.com/office/officeart/2018/2/layout/IconVerticalSolidList"/>
    <dgm:cxn modelId="{C1EB4D8C-A42B-4E26-87A9-F1FC3B54AD5B}" type="presParOf" srcId="{761F72A9-4FB8-4EA0-ACC0-60874CE1DEC7}" destId="{D4E6856C-3627-4969-8529-E0725F7F8C2F}" srcOrd="1" destOrd="0" presId="urn:microsoft.com/office/officeart/2018/2/layout/IconVerticalSolidList"/>
    <dgm:cxn modelId="{8C018867-F6EA-4DD7-8647-F878FD4C1CFA}" type="presParOf" srcId="{761F72A9-4FB8-4EA0-ACC0-60874CE1DEC7}" destId="{198D107F-E754-4A09-87EB-C36C34F095D3}" srcOrd="2" destOrd="0" presId="urn:microsoft.com/office/officeart/2018/2/layout/IconVerticalSolidList"/>
    <dgm:cxn modelId="{438007AC-EE51-4EF9-9870-C7C3FC3062FF}" type="presParOf" srcId="{761F72A9-4FB8-4EA0-ACC0-60874CE1DEC7}" destId="{23F72EAD-AE89-4533-B39C-C767C546D27C}" srcOrd="3" destOrd="0" presId="urn:microsoft.com/office/officeart/2018/2/layout/IconVerticalSolidList"/>
    <dgm:cxn modelId="{E8CA0F05-070D-4715-9A2C-CF4CFD3511F7}" type="presParOf" srcId="{24DB18C9-F5AB-4CC6-931A-14FBF43E6C4A}" destId="{250EF0D3-D1F5-4A7B-98E2-404312F619F8}" srcOrd="3" destOrd="0" presId="urn:microsoft.com/office/officeart/2018/2/layout/IconVerticalSolidList"/>
    <dgm:cxn modelId="{4792690B-254B-45CC-A5DD-A71166529926}" type="presParOf" srcId="{24DB18C9-F5AB-4CC6-931A-14FBF43E6C4A}" destId="{D3B7BBC2-11B6-4594-8FAD-D90A15917FA2}" srcOrd="4" destOrd="0" presId="urn:microsoft.com/office/officeart/2018/2/layout/IconVerticalSolidList"/>
    <dgm:cxn modelId="{BC5EC39F-4FF7-45DE-9020-518E05B8653C}" type="presParOf" srcId="{D3B7BBC2-11B6-4594-8FAD-D90A15917FA2}" destId="{37D1FC25-CC0F-4B67-A0D7-08F09C1EF059}" srcOrd="0" destOrd="0" presId="urn:microsoft.com/office/officeart/2018/2/layout/IconVerticalSolidList"/>
    <dgm:cxn modelId="{56B80F59-37A0-440F-AB91-C7437EF1A07E}" type="presParOf" srcId="{D3B7BBC2-11B6-4594-8FAD-D90A15917FA2}" destId="{9C522F75-3A26-42B8-966D-D245BD9EECEE}" srcOrd="1" destOrd="0" presId="urn:microsoft.com/office/officeart/2018/2/layout/IconVerticalSolidList"/>
    <dgm:cxn modelId="{2B7DA159-C484-445B-B2C2-744E17ED9B5A}" type="presParOf" srcId="{D3B7BBC2-11B6-4594-8FAD-D90A15917FA2}" destId="{6EB32829-165E-40B8-BC02-E3EEA6D0656F}" srcOrd="2" destOrd="0" presId="urn:microsoft.com/office/officeart/2018/2/layout/IconVerticalSolidList"/>
    <dgm:cxn modelId="{E4271BAB-4D7E-4FF9-BD9A-6365B5DA5D8A}" type="presParOf" srcId="{D3B7BBC2-11B6-4594-8FAD-D90A15917FA2}" destId="{2F0CC932-03CB-468A-9FC2-1184314F22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4A419-B0DC-4C23-B137-AB92B58FE3EA}">
      <dsp:nvSpPr>
        <dsp:cNvPr id="0" name=""/>
        <dsp:cNvSpPr/>
      </dsp:nvSpPr>
      <dsp:spPr>
        <a:xfrm>
          <a:off x="5586033" y="38205"/>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Candidate  contact</a:t>
          </a:r>
        </a:p>
      </dsp:txBody>
      <dsp:txXfrm>
        <a:off x="5898181" y="350353"/>
        <a:ext cx="1507187" cy="1507187"/>
      </dsp:txXfrm>
    </dsp:sp>
    <dsp:sp modelId="{9A91A04A-8C81-47BB-BD06-2C36E2329B82}">
      <dsp:nvSpPr>
        <dsp:cNvPr id="0" name=""/>
        <dsp:cNvSpPr/>
      </dsp:nvSpPr>
      <dsp:spPr>
        <a:xfrm rot="1608631">
          <a:off x="7783829" y="1460665"/>
          <a:ext cx="571084"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7793037" y="1565903"/>
        <a:ext cx="399759" cy="431625"/>
      </dsp:txXfrm>
    </dsp:sp>
    <dsp:sp modelId="{5109D935-626E-4E16-A10F-134F24F6049B}">
      <dsp:nvSpPr>
        <dsp:cNvPr id="0" name=""/>
        <dsp:cNvSpPr/>
      </dsp:nvSpPr>
      <dsp:spPr>
        <a:xfrm>
          <a:off x="8450076" y="1485597"/>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Business development with client</a:t>
          </a:r>
        </a:p>
      </dsp:txBody>
      <dsp:txXfrm>
        <a:off x="8762224" y="1797745"/>
        <a:ext cx="1507187" cy="1507187"/>
      </dsp:txXfrm>
    </dsp:sp>
    <dsp:sp modelId="{3C000D9B-D61C-435F-A7C6-F06C8D69279D}">
      <dsp:nvSpPr>
        <dsp:cNvPr id="0" name=""/>
        <dsp:cNvSpPr/>
      </dsp:nvSpPr>
      <dsp:spPr>
        <a:xfrm rot="4605219">
          <a:off x="9610080" y="3689084"/>
          <a:ext cx="516471"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9669799" y="3757550"/>
        <a:ext cx="361530" cy="431625"/>
      </dsp:txXfrm>
    </dsp:sp>
    <dsp:sp modelId="{D2021D2E-8DD9-45F2-ACAB-0BFD580D48BB}">
      <dsp:nvSpPr>
        <dsp:cNvPr id="0" name=""/>
        <dsp:cNvSpPr/>
      </dsp:nvSpPr>
      <dsp:spPr>
        <a:xfrm>
          <a:off x="9161770" y="4508919"/>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Instructed by the client- get job spec</a:t>
          </a:r>
        </a:p>
      </dsp:txBody>
      <dsp:txXfrm>
        <a:off x="9473918" y="4821067"/>
        <a:ext cx="1507187" cy="1507187"/>
      </dsp:txXfrm>
    </dsp:sp>
    <dsp:sp modelId="{FB96657B-1DF7-408C-848D-EF6F9C8E4BEA}">
      <dsp:nvSpPr>
        <dsp:cNvPr id="0" name=""/>
        <dsp:cNvSpPr/>
      </dsp:nvSpPr>
      <dsp:spPr>
        <a:xfrm rot="7714286">
          <a:off x="8957682" y="6452759"/>
          <a:ext cx="565456"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9095384" y="6530320"/>
        <a:ext cx="395819" cy="431625"/>
      </dsp:txXfrm>
    </dsp:sp>
    <dsp:sp modelId="{48E0B0B2-D223-450E-9501-0093B30CBCF3}">
      <dsp:nvSpPr>
        <dsp:cNvPr id="0" name=""/>
        <dsp:cNvSpPr/>
      </dsp:nvSpPr>
      <dsp:spPr>
        <a:xfrm>
          <a:off x="7167611" y="7009515"/>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search/headhunt</a:t>
          </a:r>
        </a:p>
      </dsp:txBody>
      <dsp:txXfrm>
        <a:off x="7479759" y="7321663"/>
        <a:ext cx="1507187" cy="1507187"/>
      </dsp:txXfrm>
    </dsp:sp>
    <dsp:sp modelId="{86272912-09A5-418C-B24B-AA376DF58AF1}">
      <dsp:nvSpPr>
        <dsp:cNvPr id="0" name=""/>
        <dsp:cNvSpPr/>
      </dsp:nvSpPr>
      <dsp:spPr>
        <a:xfrm rot="10800000">
          <a:off x="6367437" y="7715569"/>
          <a:ext cx="565456"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6537074" y="7859444"/>
        <a:ext cx="395819" cy="431625"/>
      </dsp:txXfrm>
    </dsp:sp>
    <dsp:sp modelId="{F8D81DB2-DFBB-4F73-A3FA-CA8DD5878D86}">
      <dsp:nvSpPr>
        <dsp:cNvPr id="0" name=""/>
        <dsp:cNvSpPr/>
      </dsp:nvSpPr>
      <dsp:spPr>
        <a:xfrm>
          <a:off x="3969229" y="7009515"/>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set up interviews</a:t>
          </a:r>
        </a:p>
      </dsp:txBody>
      <dsp:txXfrm>
        <a:off x="4281377" y="7321663"/>
        <a:ext cx="1507187" cy="1507187"/>
      </dsp:txXfrm>
    </dsp:sp>
    <dsp:sp modelId="{500284B5-F6BB-4D42-BD09-CC15DC5844C5}">
      <dsp:nvSpPr>
        <dsp:cNvPr id="0" name=""/>
        <dsp:cNvSpPr/>
      </dsp:nvSpPr>
      <dsp:spPr>
        <a:xfrm rot="13885714">
          <a:off x="3765141" y="6477783"/>
          <a:ext cx="565456"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3902843" y="6687972"/>
        <a:ext cx="395819" cy="431625"/>
      </dsp:txXfrm>
    </dsp:sp>
    <dsp:sp modelId="{FEF896B8-0063-4D1F-BEC9-DBEAA6BEFFBA}">
      <dsp:nvSpPr>
        <dsp:cNvPr id="0" name=""/>
        <dsp:cNvSpPr/>
      </dsp:nvSpPr>
      <dsp:spPr>
        <a:xfrm>
          <a:off x="1975070" y="4508919"/>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Feedback</a:t>
          </a:r>
        </a:p>
      </dsp:txBody>
      <dsp:txXfrm>
        <a:off x="2287218" y="4821067"/>
        <a:ext cx="1507187" cy="1507187"/>
      </dsp:txXfrm>
    </dsp:sp>
    <dsp:sp modelId="{5D1F569F-501B-49E0-973B-B6FF625630AC}">
      <dsp:nvSpPr>
        <dsp:cNvPr id="0" name=""/>
        <dsp:cNvSpPr/>
      </dsp:nvSpPr>
      <dsp:spPr>
        <a:xfrm rot="16971429">
          <a:off x="3110376" y="3671479"/>
          <a:ext cx="565456"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176321" y="3898046"/>
        <a:ext cx="395819" cy="431625"/>
      </dsp:txXfrm>
    </dsp:sp>
    <dsp:sp modelId="{52DA1B42-8FA8-4157-95F2-568B3689E070}">
      <dsp:nvSpPr>
        <dsp:cNvPr id="0" name=""/>
        <dsp:cNvSpPr/>
      </dsp:nvSpPr>
      <dsp:spPr>
        <a:xfrm>
          <a:off x="2686777" y="1390727"/>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Get an offer/liaise between client and cand</a:t>
          </a:r>
        </a:p>
      </dsp:txBody>
      <dsp:txXfrm>
        <a:off x="2998925" y="1702875"/>
        <a:ext cx="1507187" cy="1507187"/>
      </dsp:txXfrm>
    </dsp:sp>
    <dsp:sp modelId="{59D29069-06A1-4E2E-9BF9-51334195EEA6}">
      <dsp:nvSpPr>
        <dsp:cNvPr id="0" name=""/>
        <dsp:cNvSpPr/>
      </dsp:nvSpPr>
      <dsp:spPr>
        <a:xfrm rot="20099439">
          <a:off x="4904683" y="1427291"/>
          <a:ext cx="565899"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912642" y="1607053"/>
        <a:ext cx="396129" cy="4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AC71-4EC3-48F0-9FD9-B7DDF97663ED}">
      <dsp:nvSpPr>
        <dsp:cNvPr id="0" name=""/>
        <dsp:cNvSpPr/>
      </dsp:nvSpPr>
      <dsp:spPr>
        <a:xfrm>
          <a:off x="444102" y="0"/>
          <a:ext cx="8484395" cy="848439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16FF23-720F-4377-92B5-DB930DCFDA51}">
      <dsp:nvSpPr>
        <dsp:cNvPr id="0" name=""/>
        <dsp:cNvSpPr/>
      </dsp:nvSpPr>
      <dsp:spPr>
        <a:xfrm>
          <a:off x="1250120" y="806017"/>
          <a:ext cx="3308914" cy="3308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Outcome Important – Relationship Important</a:t>
          </a:r>
        </a:p>
      </dsp:txBody>
      <dsp:txXfrm>
        <a:off x="1411648" y="967545"/>
        <a:ext cx="2985858" cy="2985858"/>
      </dsp:txXfrm>
    </dsp:sp>
    <dsp:sp modelId="{BA6E8126-C129-43C4-A5EC-510DAD41EB10}">
      <dsp:nvSpPr>
        <dsp:cNvPr id="0" name=""/>
        <dsp:cNvSpPr/>
      </dsp:nvSpPr>
      <dsp:spPr>
        <a:xfrm>
          <a:off x="4813565" y="806017"/>
          <a:ext cx="3308914" cy="33089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Outcome Important – Relationship Unimportant</a:t>
          </a:r>
        </a:p>
      </dsp:txBody>
      <dsp:txXfrm>
        <a:off x="4975093" y="967545"/>
        <a:ext cx="2985858" cy="2985858"/>
      </dsp:txXfrm>
    </dsp:sp>
    <dsp:sp modelId="{6A05B2E2-41EC-4BF2-9D34-3E41BF85CFA9}">
      <dsp:nvSpPr>
        <dsp:cNvPr id="0" name=""/>
        <dsp:cNvSpPr/>
      </dsp:nvSpPr>
      <dsp:spPr>
        <a:xfrm>
          <a:off x="1250120" y="4369463"/>
          <a:ext cx="3308914" cy="33089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Outcome Unimportant – Relationship Important</a:t>
          </a:r>
        </a:p>
      </dsp:txBody>
      <dsp:txXfrm>
        <a:off x="1411648" y="4530991"/>
        <a:ext cx="2985858" cy="2985858"/>
      </dsp:txXfrm>
    </dsp:sp>
    <dsp:sp modelId="{EB07B0A3-8F61-40C7-B903-AF0B1D7A1ED6}">
      <dsp:nvSpPr>
        <dsp:cNvPr id="0" name=""/>
        <dsp:cNvSpPr/>
      </dsp:nvSpPr>
      <dsp:spPr>
        <a:xfrm>
          <a:off x="4813565" y="4369463"/>
          <a:ext cx="3308914" cy="330891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Outcome Unimportant – Relationship Unimportant</a:t>
          </a:r>
        </a:p>
      </dsp:txBody>
      <dsp:txXfrm>
        <a:off x="4975093" y="4530991"/>
        <a:ext cx="2985858" cy="2985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91495-A5F6-4955-8745-6C74F0D46C87}">
      <dsp:nvSpPr>
        <dsp:cNvPr id="0" name=""/>
        <dsp:cNvSpPr/>
      </dsp:nvSpPr>
      <dsp:spPr>
        <a:xfrm>
          <a:off x="1412041" y="2622"/>
          <a:ext cx="5648164" cy="1358373"/>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590" tIns="345027" rIns="109590" bIns="345027" numCol="1" spcCol="1270" anchor="ctr" anchorCtr="0">
          <a:noAutofit/>
        </a:bodyPr>
        <a:lstStyle/>
        <a:p>
          <a:pPr marL="0" lvl="0" indent="0" algn="l" defTabSz="800100">
            <a:lnSpc>
              <a:spcPct val="90000"/>
            </a:lnSpc>
            <a:spcBef>
              <a:spcPct val="0"/>
            </a:spcBef>
            <a:spcAft>
              <a:spcPct val="35000"/>
            </a:spcAft>
            <a:buNone/>
          </a:pPr>
          <a:r>
            <a:rPr lang="en-US" sz="1800" kern="1200"/>
            <a:t>Make it mutually acceptable</a:t>
          </a:r>
        </a:p>
      </dsp:txBody>
      <dsp:txXfrm>
        <a:off x="1412041" y="2622"/>
        <a:ext cx="5648164" cy="1358373"/>
      </dsp:txXfrm>
    </dsp:sp>
    <dsp:sp modelId="{06F170D7-D8A9-468F-909A-35FE9CABAB15}">
      <dsp:nvSpPr>
        <dsp:cNvPr id="0" name=""/>
        <dsp:cNvSpPr/>
      </dsp:nvSpPr>
      <dsp:spPr>
        <a:xfrm>
          <a:off x="0" y="2622"/>
          <a:ext cx="1412041" cy="135837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21" tIns="134177" rIns="74721" bIns="134177" numCol="1" spcCol="1270" anchor="ctr" anchorCtr="0">
          <a:noAutofit/>
        </a:bodyPr>
        <a:lstStyle/>
        <a:p>
          <a:pPr marL="0" lvl="0" indent="0" algn="ctr" defTabSz="977900">
            <a:lnSpc>
              <a:spcPct val="90000"/>
            </a:lnSpc>
            <a:spcBef>
              <a:spcPct val="0"/>
            </a:spcBef>
            <a:spcAft>
              <a:spcPct val="35000"/>
            </a:spcAft>
            <a:buNone/>
          </a:pPr>
          <a:r>
            <a:rPr lang="en-US" sz="2200" kern="1200" dirty="0"/>
            <a:t>Acceptable</a:t>
          </a:r>
        </a:p>
      </dsp:txBody>
      <dsp:txXfrm>
        <a:off x="0" y="2622"/>
        <a:ext cx="1412041" cy="1358373"/>
      </dsp:txXfrm>
    </dsp:sp>
    <dsp:sp modelId="{27CD2AE5-BCCF-444A-8818-3E0541305C47}">
      <dsp:nvSpPr>
        <dsp:cNvPr id="0" name=""/>
        <dsp:cNvSpPr/>
      </dsp:nvSpPr>
      <dsp:spPr>
        <a:xfrm>
          <a:off x="1412041" y="1442498"/>
          <a:ext cx="5648164" cy="1358373"/>
        </a:xfrm>
        <a:prstGeom prst="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590" tIns="345027" rIns="109590" bIns="345027" numCol="1" spcCol="1270" anchor="ctr" anchorCtr="0">
          <a:noAutofit/>
        </a:bodyPr>
        <a:lstStyle/>
        <a:p>
          <a:pPr marL="0" lvl="0" indent="0" algn="l" defTabSz="800100">
            <a:lnSpc>
              <a:spcPct val="90000"/>
            </a:lnSpc>
            <a:spcBef>
              <a:spcPct val="0"/>
            </a:spcBef>
            <a:spcAft>
              <a:spcPct val="35000"/>
            </a:spcAft>
            <a:buNone/>
          </a:pPr>
          <a:r>
            <a:rPr lang="en-US" sz="1800" kern="1200"/>
            <a:t>Make it neutral</a:t>
          </a:r>
        </a:p>
      </dsp:txBody>
      <dsp:txXfrm>
        <a:off x="1412041" y="1442498"/>
        <a:ext cx="5648164" cy="1358373"/>
      </dsp:txXfrm>
    </dsp:sp>
    <dsp:sp modelId="{020575CD-5B19-472E-ACCB-9D21ED7F03B2}">
      <dsp:nvSpPr>
        <dsp:cNvPr id="0" name=""/>
        <dsp:cNvSpPr/>
      </dsp:nvSpPr>
      <dsp:spPr>
        <a:xfrm>
          <a:off x="0" y="1442498"/>
          <a:ext cx="1412041" cy="1358373"/>
        </a:xfrm>
        <a:prstGeom prst="rect">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21" tIns="134177" rIns="74721" bIns="134177" numCol="1" spcCol="1270" anchor="ctr" anchorCtr="0">
          <a:noAutofit/>
        </a:bodyPr>
        <a:lstStyle/>
        <a:p>
          <a:pPr marL="0" lvl="0" indent="0" algn="ctr" defTabSz="977900">
            <a:lnSpc>
              <a:spcPct val="90000"/>
            </a:lnSpc>
            <a:spcBef>
              <a:spcPct val="0"/>
            </a:spcBef>
            <a:spcAft>
              <a:spcPct val="35000"/>
            </a:spcAft>
            <a:buNone/>
          </a:pPr>
          <a:r>
            <a:rPr lang="en-US" sz="2200" kern="1200" dirty="0"/>
            <a:t>Neutral</a:t>
          </a:r>
        </a:p>
      </dsp:txBody>
      <dsp:txXfrm>
        <a:off x="0" y="1442498"/>
        <a:ext cx="1412041" cy="1358373"/>
      </dsp:txXfrm>
    </dsp:sp>
    <dsp:sp modelId="{3AF289FC-C7F2-4AAF-A8F7-266FBA950D4C}">
      <dsp:nvSpPr>
        <dsp:cNvPr id="0" name=""/>
        <dsp:cNvSpPr/>
      </dsp:nvSpPr>
      <dsp:spPr>
        <a:xfrm>
          <a:off x="1412041" y="2882373"/>
          <a:ext cx="5648164" cy="1358373"/>
        </a:xfrm>
        <a:prstGeom prst="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590" tIns="345027" rIns="109590" bIns="345027" numCol="1" spcCol="1270" anchor="ctr" anchorCtr="0">
          <a:noAutofit/>
        </a:bodyPr>
        <a:lstStyle/>
        <a:p>
          <a:pPr marL="0" lvl="0" indent="0" algn="l" defTabSz="800100">
            <a:lnSpc>
              <a:spcPct val="90000"/>
            </a:lnSpc>
            <a:spcBef>
              <a:spcPct val="0"/>
            </a:spcBef>
            <a:spcAft>
              <a:spcPct val="35000"/>
            </a:spcAft>
            <a:buNone/>
          </a:pPr>
          <a:r>
            <a:rPr lang="en-US" sz="1800" kern="1200"/>
            <a:t>State the problem as a goal</a:t>
          </a:r>
        </a:p>
      </dsp:txBody>
      <dsp:txXfrm>
        <a:off x="1412041" y="2882373"/>
        <a:ext cx="5648164" cy="1358373"/>
      </dsp:txXfrm>
    </dsp:sp>
    <dsp:sp modelId="{0E199810-30EE-4124-9404-9ACCF8D29C13}">
      <dsp:nvSpPr>
        <dsp:cNvPr id="0" name=""/>
        <dsp:cNvSpPr/>
      </dsp:nvSpPr>
      <dsp:spPr>
        <a:xfrm>
          <a:off x="0" y="2882373"/>
          <a:ext cx="1412041" cy="1358373"/>
        </a:xfrm>
        <a:prstGeom prst="rect">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21" tIns="134177" rIns="74721" bIns="134177" numCol="1" spcCol="1270" anchor="ctr" anchorCtr="0">
          <a:noAutofit/>
        </a:bodyPr>
        <a:lstStyle/>
        <a:p>
          <a:pPr marL="0" lvl="0" indent="0" algn="ctr" defTabSz="977900">
            <a:lnSpc>
              <a:spcPct val="90000"/>
            </a:lnSpc>
            <a:spcBef>
              <a:spcPct val="0"/>
            </a:spcBef>
            <a:spcAft>
              <a:spcPct val="35000"/>
            </a:spcAft>
            <a:buNone/>
          </a:pPr>
          <a:r>
            <a:rPr lang="en-US" sz="2200" kern="1200" dirty="0"/>
            <a:t>Goal</a:t>
          </a:r>
        </a:p>
      </dsp:txBody>
      <dsp:txXfrm>
        <a:off x="0" y="2882373"/>
        <a:ext cx="1412041" cy="1358373"/>
      </dsp:txXfrm>
    </dsp:sp>
    <dsp:sp modelId="{3F70D740-D108-472A-9453-A6E6B2F9DFB0}">
      <dsp:nvSpPr>
        <dsp:cNvPr id="0" name=""/>
        <dsp:cNvSpPr/>
      </dsp:nvSpPr>
      <dsp:spPr>
        <a:xfrm>
          <a:off x="1412041" y="4322249"/>
          <a:ext cx="5648164" cy="1358373"/>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9590" tIns="345027" rIns="109590" bIns="345027" numCol="1" spcCol="1270" anchor="ctr" anchorCtr="0">
          <a:noAutofit/>
        </a:bodyPr>
        <a:lstStyle/>
        <a:p>
          <a:pPr marL="0" lvl="0" indent="0" algn="l" defTabSz="800100">
            <a:lnSpc>
              <a:spcPct val="90000"/>
            </a:lnSpc>
            <a:spcBef>
              <a:spcPct val="0"/>
            </a:spcBef>
            <a:spcAft>
              <a:spcPct val="35000"/>
            </a:spcAft>
            <a:buNone/>
          </a:pPr>
          <a:r>
            <a:rPr lang="en-US" sz="1800" kern="1200"/>
            <a:t>Don’t jump to solutions</a:t>
          </a:r>
        </a:p>
      </dsp:txBody>
      <dsp:txXfrm>
        <a:off x="1412041" y="4322249"/>
        <a:ext cx="5648164" cy="1358373"/>
      </dsp:txXfrm>
    </dsp:sp>
    <dsp:sp modelId="{F16BC897-C174-47A1-8DAD-E91A31BC96FE}">
      <dsp:nvSpPr>
        <dsp:cNvPr id="0" name=""/>
        <dsp:cNvSpPr/>
      </dsp:nvSpPr>
      <dsp:spPr>
        <a:xfrm>
          <a:off x="0" y="4322249"/>
          <a:ext cx="1412041" cy="1358373"/>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721" tIns="134177" rIns="74721" bIns="134177" numCol="1" spcCol="1270" anchor="ctr" anchorCtr="0">
          <a:noAutofit/>
        </a:bodyPr>
        <a:lstStyle/>
        <a:p>
          <a:pPr marL="0" lvl="0" indent="0" algn="ctr" defTabSz="977900">
            <a:lnSpc>
              <a:spcPct val="90000"/>
            </a:lnSpc>
            <a:spcBef>
              <a:spcPct val="0"/>
            </a:spcBef>
            <a:spcAft>
              <a:spcPct val="35000"/>
            </a:spcAft>
            <a:buNone/>
          </a:pPr>
          <a:r>
            <a:rPr lang="en-US" sz="2200" kern="1200" dirty="0"/>
            <a:t>Don’t jump</a:t>
          </a:r>
        </a:p>
      </dsp:txBody>
      <dsp:txXfrm>
        <a:off x="0" y="4322249"/>
        <a:ext cx="1412041" cy="1358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830D0-B68A-4BB7-B10D-601E965F1E83}">
      <dsp:nvSpPr>
        <dsp:cNvPr id="0" name=""/>
        <dsp:cNvSpPr/>
      </dsp:nvSpPr>
      <dsp:spPr>
        <a:xfrm>
          <a:off x="1139823" y="1500"/>
          <a:ext cx="2405657" cy="144339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Primary</a:t>
          </a:r>
          <a:endParaRPr lang="en-US" sz="2200" kern="1200"/>
        </a:p>
      </dsp:txBody>
      <dsp:txXfrm>
        <a:off x="1139823" y="1500"/>
        <a:ext cx="2405657" cy="1443394"/>
      </dsp:txXfrm>
    </dsp:sp>
    <dsp:sp modelId="{A11DAC30-E715-44C5-88DD-4BCEF7290E50}">
      <dsp:nvSpPr>
        <dsp:cNvPr id="0" name=""/>
        <dsp:cNvSpPr/>
      </dsp:nvSpPr>
      <dsp:spPr>
        <a:xfrm>
          <a:off x="3786046" y="1500"/>
          <a:ext cx="2405657" cy="144339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25% on this, exclusivity and future placements</a:t>
          </a:r>
          <a:endParaRPr lang="en-US" sz="2200" kern="1200"/>
        </a:p>
      </dsp:txBody>
      <dsp:txXfrm>
        <a:off x="3786046" y="1500"/>
        <a:ext cx="2405657" cy="1443394"/>
      </dsp:txXfrm>
    </dsp:sp>
    <dsp:sp modelId="{4660DCE4-8482-4AB1-AA5D-120E0B5225C0}">
      <dsp:nvSpPr>
        <dsp:cNvPr id="0" name=""/>
        <dsp:cNvSpPr/>
      </dsp:nvSpPr>
      <dsp:spPr>
        <a:xfrm>
          <a:off x="1139823" y="1685460"/>
          <a:ext cx="2405657" cy="144339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Secondary</a:t>
          </a:r>
          <a:endParaRPr lang="en-US" sz="2200" kern="1200"/>
        </a:p>
      </dsp:txBody>
      <dsp:txXfrm>
        <a:off x="1139823" y="1685460"/>
        <a:ext cx="2405657" cy="1443394"/>
      </dsp:txXfrm>
    </dsp:sp>
    <dsp:sp modelId="{44240D90-5EA0-4C5B-A38C-FBAEE46D90D0}">
      <dsp:nvSpPr>
        <dsp:cNvPr id="0" name=""/>
        <dsp:cNvSpPr/>
      </dsp:nvSpPr>
      <dsp:spPr>
        <a:xfrm>
          <a:off x="3786046" y="1685460"/>
          <a:ext cx="2405657" cy="144339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22% on this placement and 1 week exclusivity</a:t>
          </a:r>
          <a:endParaRPr lang="en-US" sz="2200" kern="1200"/>
        </a:p>
      </dsp:txBody>
      <dsp:txXfrm>
        <a:off x="3786046" y="1685460"/>
        <a:ext cx="2405657" cy="1443394"/>
      </dsp:txXfrm>
    </dsp:sp>
    <dsp:sp modelId="{4F1844A2-9887-4BFE-9419-AF896A8F01F4}">
      <dsp:nvSpPr>
        <dsp:cNvPr id="0" name=""/>
        <dsp:cNvSpPr/>
      </dsp:nvSpPr>
      <dsp:spPr>
        <a:xfrm>
          <a:off x="1139823" y="3369420"/>
          <a:ext cx="2405657" cy="144339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Last resort</a:t>
          </a:r>
          <a:endParaRPr lang="en-US" sz="2200" kern="1200"/>
        </a:p>
      </dsp:txBody>
      <dsp:txXfrm>
        <a:off x="1139823" y="3369420"/>
        <a:ext cx="2405657" cy="1443394"/>
      </dsp:txXfrm>
    </dsp:sp>
    <dsp:sp modelId="{48439017-E835-449D-A555-8309C1E0C593}">
      <dsp:nvSpPr>
        <dsp:cNvPr id="0" name=""/>
        <dsp:cNvSpPr/>
      </dsp:nvSpPr>
      <dsp:spPr>
        <a:xfrm>
          <a:off x="3786046" y="3369420"/>
          <a:ext cx="2405657" cy="144339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20% on this placement and a meeting to discuss future placements </a:t>
          </a:r>
          <a:endParaRPr lang="en-US" sz="2200" kern="1200"/>
        </a:p>
      </dsp:txBody>
      <dsp:txXfrm>
        <a:off x="3786046" y="3369420"/>
        <a:ext cx="2405657" cy="1443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DE552-A189-4C40-B843-4D2382D1A35A}">
      <dsp:nvSpPr>
        <dsp:cNvPr id="0" name=""/>
        <dsp:cNvSpPr/>
      </dsp:nvSpPr>
      <dsp:spPr>
        <a:xfrm>
          <a:off x="0" y="1053"/>
          <a:ext cx="8357612" cy="24654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980D3-457F-43F6-95A5-A95B2E55CDD6}">
      <dsp:nvSpPr>
        <dsp:cNvPr id="0" name=""/>
        <dsp:cNvSpPr/>
      </dsp:nvSpPr>
      <dsp:spPr>
        <a:xfrm>
          <a:off x="745795" y="555777"/>
          <a:ext cx="1355991" cy="1355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4B709-7392-4DFA-A841-E3A2143C1F27}">
      <dsp:nvSpPr>
        <dsp:cNvPr id="0" name=""/>
        <dsp:cNvSpPr/>
      </dsp:nvSpPr>
      <dsp:spPr>
        <a:xfrm>
          <a:off x="2847582" y="1053"/>
          <a:ext cx="5510029" cy="246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26" tIns="260926" rIns="260926" bIns="260926" numCol="1" spcCol="1270" anchor="ctr" anchorCtr="0">
          <a:noAutofit/>
        </a:bodyPr>
        <a:lstStyle/>
        <a:p>
          <a:pPr marL="0" lvl="0" indent="0" algn="l" defTabSz="1111250">
            <a:lnSpc>
              <a:spcPct val="100000"/>
            </a:lnSpc>
            <a:spcBef>
              <a:spcPct val="0"/>
            </a:spcBef>
            <a:spcAft>
              <a:spcPct val="35000"/>
            </a:spcAft>
            <a:buNone/>
          </a:pPr>
          <a:r>
            <a:rPr lang="en-US" sz="2500" kern="1200" dirty="0"/>
            <a:t>The Next drop in Q &amp; A will be on Wednesday 17</a:t>
          </a:r>
          <a:r>
            <a:rPr lang="en-US" sz="2500" kern="1200" baseline="30000" dirty="0"/>
            <a:t>th</a:t>
          </a:r>
          <a:r>
            <a:rPr lang="en-US" sz="2500" kern="1200" dirty="0"/>
            <a:t>  - 12- 1p.m.</a:t>
          </a:r>
        </a:p>
      </dsp:txBody>
      <dsp:txXfrm>
        <a:off x="2847582" y="1053"/>
        <a:ext cx="5510029" cy="2465439"/>
      </dsp:txXfrm>
    </dsp:sp>
    <dsp:sp modelId="{655834DD-256C-4895-A153-A0819D87547A}">
      <dsp:nvSpPr>
        <dsp:cNvPr id="0" name=""/>
        <dsp:cNvSpPr/>
      </dsp:nvSpPr>
      <dsp:spPr>
        <a:xfrm>
          <a:off x="0" y="3082852"/>
          <a:ext cx="8357612" cy="24654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6856C-3627-4969-8529-E0725F7F8C2F}">
      <dsp:nvSpPr>
        <dsp:cNvPr id="0" name=""/>
        <dsp:cNvSpPr/>
      </dsp:nvSpPr>
      <dsp:spPr>
        <a:xfrm>
          <a:off x="745795" y="3637576"/>
          <a:ext cx="1355991" cy="1355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72EAD-AE89-4533-B39C-C767C546D27C}">
      <dsp:nvSpPr>
        <dsp:cNvPr id="0" name=""/>
        <dsp:cNvSpPr/>
      </dsp:nvSpPr>
      <dsp:spPr>
        <a:xfrm>
          <a:off x="2847582" y="3082852"/>
          <a:ext cx="5510029" cy="246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26" tIns="260926" rIns="260926" bIns="260926" numCol="1" spcCol="1270" anchor="ctr" anchorCtr="0">
          <a:noAutofit/>
        </a:bodyPr>
        <a:lstStyle/>
        <a:p>
          <a:pPr marL="0" lvl="0" indent="0" algn="l" defTabSz="1111250">
            <a:lnSpc>
              <a:spcPct val="100000"/>
            </a:lnSpc>
            <a:spcBef>
              <a:spcPct val="0"/>
            </a:spcBef>
            <a:spcAft>
              <a:spcPct val="35000"/>
            </a:spcAft>
            <a:buNone/>
          </a:pPr>
          <a:r>
            <a:rPr lang="en-US" sz="2500" kern="1200" dirty="0"/>
            <a:t>If you would like a 20 minute call to discuss your actions and get help implementing them - please reply to my email!</a:t>
          </a:r>
        </a:p>
      </dsp:txBody>
      <dsp:txXfrm>
        <a:off x="2847582" y="3082852"/>
        <a:ext cx="5510029" cy="2465439"/>
      </dsp:txXfrm>
    </dsp:sp>
    <dsp:sp modelId="{37D1FC25-CC0F-4B67-A0D7-08F09C1EF059}">
      <dsp:nvSpPr>
        <dsp:cNvPr id="0" name=""/>
        <dsp:cNvSpPr/>
      </dsp:nvSpPr>
      <dsp:spPr>
        <a:xfrm>
          <a:off x="0" y="6164652"/>
          <a:ext cx="8357612" cy="24654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22F75-3A26-42B8-966D-D245BD9EECEE}">
      <dsp:nvSpPr>
        <dsp:cNvPr id="0" name=""/>
        <dsp:cNvSpPr/>
      </dsp:nvSpPr>
      <dsp:spPr>
        <a:xfrm>
          <a:off x="745795" y="6719375"/>
          <a:ext cx="1355991" cy="13559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CC932-03CB-468A-9FC2-1184314F2229}">
      <dsp:nvSpPr>
        <dsp:cNvPr id="0" name=""/>
        <dsp:cNvSpPr/>
      </dsp:nvSpPr>
      <dsp:spPr>
        <a:xfrm>
          <a:off x="2847582" y="6164652"/>
          <a:ext cx="5510029" cy="246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26" tIns="260926" rIns="260926" bIns="260926" numCol="1" spcCol="1270" anchor="ctr" anchorCtr="0">
          <a:noAutofit/>
        </a:bodyPr>
        <a:lstStyle/>
        <a:p>
          <a:pPr marL="0" lvl="0" indent="0" algn="l" defTabSz="1111250">
            <a:lnSpc>
              <a:spcPct val="100000"/>
            </a:lnSpc>
            <a:spcBef>
              <a:spcPct val="0"/>
            </a:spcBef>
            <a:spcAft>
              <a:spcPct val="35000"/>
            </a:spcAft>
            <a:buNone/>
          </a:pPr>
          <a:r>
            <a:rPr lang="en-US" sz="2500" kern="1200" dirty="0"/>
            <a:t>We will talk through your wins, what you can use from this masterclass going forward and start to think about your Q1 plan.</a:t>
          </a:r>
        </a:p>
      </dsp:txBody>
      <dsp:txXfrm>
        <a:off x="2847582" y="6164652"/>
        <a:ext cx="5510029" cy="24654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8259" r="1825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28700"/>
            <a:ext cx="8308358" cy="8229600"/>
          </a:xfrm>
          <a:prstGeom prst="rect">
            <a:avLst/>
          </a:prstGeom>
          <a:solidFill>
            <a:srgbClr val="91B43E"/>
          </a:solidFill>
        </p:spPr>
      </p:sp>
      <p:sp>
        <p:nvSpPr>
          <p:cNvPr id="3" name="TextBox 3"/>
          <p:cNvSpPr txBox="1"/>
          <p:nvPr/>
        </p:nvSpPr>
        <p:spPr>
          <a:xfrm>
            <a:off x="1920179" y="2614238"/>
            <a:ext cx="6525400" cy="4719241"/>
          </a:xfrm>
          <a:prstGeom prst="rect">
            <a:avLst/>
          </a:prstGeom>
        </p:spPr>
        <p:txBody>
          <a:bodyPr lIns="0" tIns="0" rIns="0" bIns="0" rtlCol="0" anchor="t">
            <a:spAutoFit/>
          </a:bodyPr>
          <a:lstStyle/>
          <a:p>
            <a:pPr>
              <a:lnSpc>
                <a:spcPts val="9200"/>
              </a:lnSpc>
            </a:pPr>
            <a:r>
              <a:rPr lang="en-US" sz="8000" dirty="0">
                <a:solidFill>
                  <a:srgbClr val="F1F0F0"/>
                </a:solidFill>
                <a:latin typeface="Amaranth"/>
              </a:rPr>
              <a:t>Module 7 </a:t>
            </a:r>
          </a:p>
          <a:p>
            <a:pPr>
              <a:lnSpc>
                <a:spcPts val="9200"/>
              </a:lnSpc>
            </a:pPr>
            <a:r>
              <a:rPr lang="en-US" sz="8000" dirty="0">
                <a:solidFill>
                  <a:srgbClr val="F1F0F0"/>
                </a:solidFill>
                <a:latin typeface="Amaranth"/>
              </a:rPr>
              <a:t>Negotiations for the Win/Win!</a:t>
            </a:r>
          </a:p>
        </p:txBody>
      </p:sp>
      <p:pic>
        <p:nvPicPr>
          <p:cNvPr id="4" name="Picture 4"/>
          <p:cNvPicPr>
            <a:picLocks noChangeAspect="1"/>
          </p:cNvPicPr>
          <p:nvPr/>
        </p:nvPicPr>
        <p:blipFill>
          <a:blip r:embed="rId3"/>
          <a:srcRect/>
          <a:stretch>
            <a:fillRect/>
          </a:stretch>
        </p:blipFill>
        <p:spPr>
          <a:xfrm>
            <a:off x="16091394" y="214935"/>
            <a:ext cx="1627531" cy="16275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5">
            <a:extLst>
              <a:ext uri="{FF2B5EF4-FFF2-40B4-BE49-F238E27FC236}">
                <a16:creationId xmlns:a16="http://schemas.microsoft.com/office/drawing/2014/main" id="{B272FA14-8516-4E88-910E-99E8F1649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35545"/>
            <a:ext cx="16916400" cy="8415909"/>
          </a:xfrm>
          <a:prstGeom prst="rect">
            <a:avLst/>
          </a:prstGeom>
        </p:spPr>
      </p:pic>
      <p:pic>
        <p:nvPicPr>
          <p:cNvPr id="8" name="Picture 4">
            <a:extLst>
              <a:ext uri="{FF2B5EF4-FFF2-40B4-BE49-F238E27FC236}">
                <a16:creationId xmlns:a16="http://schemas.microsoft.com/office/drawing/2014/main" id="{B0A34024-2F34-4AEB-986E-2457989051D3}"/>
              </a:ext>
            </a:extLst>
          </p:cNvPr>
          <p:cNvPicPr>
            <a:picLocks noChangeAspect="1"/>
          </p:cNvPicPr>
          <p:nvPr/>
        </p:nvPicPr>
        <p:blipFill>
          <a:blip r:embed="rId3"/>
          <a:srcRect/>
          <a:stretch>
            <a:fillRect/>
          </a:stretch>
        </p:blipFill>
        <p:spPr>
          <a:xfrm>
            <a:off x="16091394" y="214935"/>
            <a:ext cx="1627531" cy="1627531"/>
          </a:xfrm>
          <a:prstGeom prst="rect">
            <a:avLst/>
          </a:prstGeom>
        </p:spPr>
      </p:pic>
    </p:spTree>
    <p:extLst>
      <p:ext uri="{BB962C8B-B14F-4D97-AF65-F5344CB8AC3E}">
        <p14:creationId xmlns:p14="http://schemas.microsoft.com/office/powerpoint/2010/main" val="414599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981442"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3"/>
          <p:cNvSpPr txBox="1"/>
          <p:nvPr/>
        </p:nvSpPr>
        <p:spPr>
          <a:xfrm>
            <a:off x="1143000" y="839517"/>
            <a:ext cx="5351872" cy="742873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bg1"/>
                </a:solidFill>
                <a:latin typeface="+mj-lt"/>
                <a:ea typeface="+mj-ea"/>
                <a:cs typeface="+mj-cs"/>
              </a:rPr>
              <a:t>NEGOTIATION SKILLS</a:t>
            </a:r>
          </a:p>
        </p:txBody>
      </p:sp>
      <p:cxnSp>
        <p:nvCxnSpPr>
          <p:cNvPr id="17" name="Straight Connector 16">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99595"/>
            <a:ext cx="6446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extBox 9">
            <a:extLst>
              <a:ext uri="{FF2B5EF4-FFF2-40B4-BE49-F238E27FC236}">
                <a16:creationId xmlns:a16="http://schemas.microsoft.com/office/drawing/2014/main" id="{84286022-3A56-41BF-B840-67B80524903D}"/>
              </a:ext>
            </a:extLst>
          </p:cNvPr>
          <p:cNvGraphicFramePr/>
          <p:nvPr>
            <p:extLst>
              <p:ext uri="{D42A27DB-BD31-4B8C-83A1-F6EECF244321}">
                <p14:modId xmlns:p14="http://schemas.microsoft.com/office/powerpoint/2010/main" val="3984811737"/>
              </p:ext>
            </p:extLst>
          </p:nvPr>
        </p:nvGraphicFramePr>
        <p:xfrm>
          <a:off x="7772400" y="852487"/>
          <a:ext cx="9372600" cy="8484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4">
            <a:extLst>
              <a:ext uri="{FF2B5EF4-FFF2-40B4-BE49-F238E27FC236}">
                <a16:creationId xmlns:a16="http://schemas.microsoft.com/office/drawing/2014/main" id="{18433C50-8FF1-4D50-AD9E-16EE19DBED7D}"/>
              </a:ext>
            </a:extLst>
          </p:cNvPr>
          <p:cNvPicPr>
            <a:picLocks noChangeAspect="1"/>
          </p:cNvPicPr>
          <p:nvPr/>
        </p:nvPicPr>
        <p:blipFill>
          <a:blip r:embed="rId7"/>
          <a:srcRect/>
          <a:stretch>
            <a:fillRect/>
          </a:stretch>
        </p:blipFill>
        <p:spPr>
          <a:xfrm>
            <a:off x="16091394" y="214935"/>
            <a:ext cx="1627531" cy="16275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232" y="0"/>
            <a:ext cx="16365438" cy="10287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4"/>
          <p:cNvSpPr txBox="1"/>
          <p:nvPr/>
        </p:nvSpPr>
        <p:spPr>
          <a:xfrm>
            <a:off x="4568052" y="3065494"/>
            <a:ext cx="9157791" cy="30465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a:solidFill>
                  <a:srgbClr val="FFFFFF"/>
                </a:solidFill>
                <a:latin typeface="+mj-lt"/>
                <a:ea typeface="+mj-ea"/>
                <a:cs typeface="+mj-cs"/>
              </a:rPr>
              <a:t>THE WIN-WIN APPROACH</a:t>
            </a:r>
          </a:p>
        </p:txBody>
      </p:sp>
      <p:pic>
        <p:nvPicPr>
          <p:cNvPr id="19" name="Picture 4">
            <a:extLst>
              <a:ext uri="{FF2B5EF4-FFF2-40B4-BE49-F238E27FC236}">
                <a16:creationId xmlns:a16="http://schemas.microsoft.com/office/drawing/2014/main" id="{7B746A7D-5380-4BF4-B41D-09A59B79045F}"/>
              </a:ext>
            </a:extLst>
          </p:cNvPr>
          <p:cNvPicPr>
            <a:picLocks noChangeAspect="1"/>
          </p:cNvPicPr>
          <p:nvPr/>
        </p:nvPicPr>
        <p:blipFill>
          <a:blip r:embed="rId3"/>
          <a:srcRect/>
          <a:stretch>
            <a:fillRect/>
          </a:stretch>
        </p:blipFill>
        <p:spPr>
          <a:xfrm>
            <a:off x="16091394" y="214935"/>
            <a:ext cx="1627531" cy="1627531"/>
          </a:xfrm>
          <a:prstGeom prst="rect">
            <a:avLst/>
          </a:prstGeom>
        </p:spPr>
      </p:pic>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422313" cy="10287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TextBox 8"/>
          <p:cNvSpPr txBox="1"/>
          <p:nvPr/>
        </p:nvSpPr>
        <p:spPr>
          <a:xfrm>
            <a:off x="9141157" y="1204432"/>
            <a:ext cx="7466964" cy="218107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solidFill>
                  <a:srgbClr val="000000"/>
                </a:solidFill>
                <a:latin typeface="+mj-lt"/>
                <a:ea typeface="+mj-ea"/>
                <a:cs typeface="+mj-cs"/>
              </a:rPr>
              <a:t>PROBLEM IDENTIFICATION</a:t>
            </a:r>
          </a:p>
        </p:txBody>
      </p:sp>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7928"/>
            <a:ext cx="7500657" cy="8101443"/>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Problem.png"/>
          <p:cNvPicPr>
            <a:picLocks noChangeAspect="1"/>
          </p:cNvPicPr>
          <p:nvPr/>
        </p:nvPicPr>
        <p:blipFill rotWithShape="1">
          <a:blip r:embed="rId3">
            <a:alphaModFix/>
            <a:extLst>
              <a:ext uri="{28A0092B-C50C-407E-A947-70E740481C1C}">
                <a14:useLocalDpi xmlns:a14="http://schemas.microsoft.com/office/drawing/2010/main" val="0"/>
              </a:ext>
            </a:extLst>
          </a:blip>
          <a:srcRect l="11095" r="8887" b="-2"/>
          <a:stretch/>
        </p:blipFill>
        <p:spPr>
          <a:xfrm>
            <a:off x="20" y="1360846"/>
            <a:ext cx="7257041" cy="759560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extBox 3"/>
          <p:cNvSpPr txBox="1"/>
          <p:nvPr/>
        </p:nvSpPr>
        <p:spPr>
          <a:xfrm>
            <a:off x="9135861" y="3632523"/>
            <a:ext cx="7466367" cy="545893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000" dirty="0">
                <a:solidFill>
                  <a:srgbClr val="000000"/>
                </a:solidFill>
              </a:rPr>
              <a:t>You need to identify all parties’ interests and needs and uncover the concerns that the other party may have.</a:t>
            </a:r>
          </a:p>
          <a:p>
            <a:pPr indent="-228600">
              <a:lnSpc>
                <a:spcPct val="90000"/>
              </a:lnSpc>
              <a:spcAft>
                <a:spcPts val="600"/>
              </a:spcAft>
              <a:buFont typeface="Arial" panose="020B0604020202020204" pitchFamily="34" charset="0"/>
              <a:buChar char="•"/>
            </a:pPr>
            <a:endParaRPr lang="en-US" sz="3000" dirty="0">
              <a:solidFill>
                <a:srgbClr val="000000"/>
              </a:solidFill>
            </a:endParaRPr>
          </a:p>
          <a:p>
            <a:pPr indent="-228600">
              <a:lnSpc>
                <a:spcPct val="90000"/>
              </a:lnSpc>
              <a:spcAft>
                <a:spcPts val="600"/>
              </a:spcAft>
              <a:buFont typeface="Arial" panose="020B0604020202020204" pitchFamily="34" charset="0"/>
              <a:buChar char="•"/>
            </a:pPr>
            <a:r>
              <a:rPr lang="en-US" sz="3000" dirty="0">
                <a:solidFill>
                  <a:srgbClr val="000000"/>
                </a:solidFill>
              </a:rPr>
              <a:t>e.g. What need is driving them?</a:t>
            </a:r>
          </a:p>
          <a:p>
            <a:pPr>
              <a:lnSpc>
                <a:spcPct val="90000"/>
              </a:lnSpc>
              <a:spcAft>
                <a:spcPts val="600"/>
              </a:spcAft>
            </a:pPr>
            <a:br>
              <a:rPr lang="en-US" sz="3000" dirty="0">
                <a:solidFill>
                  <a:srgbClr val="000000"/>
                </a:solidFill>
              </a:rPr>
            </a:br>
            <a:r>
              <a:rPr lang="en-US" sz="3000" dirty="0">
                <a:solidFill>
                  <a:srgbClr val="000000"/>
                </a:solidFill>
              </a:rPr>
              <a:t>What do they fear?</a:t>
            </a:r>
          </a:p>
          <a:p>
            <a:pPr>
              <a:lnSpc>
                <a:spcPct val="90000"/>
              </a:lnSpc>
              <a:spcAft>
                <a:spcPts val="600"/>
              </a:spcAft>
            </a:pPr>
            <a:br>
              <a:rPr lang="en-US" sz="3000" dirty="0">
                <a:solidFill>
                  <a:srgbClr val="000000"/>
                </a:solidFill>
              </a:rPr>
            </a:br>
            <a:r>
              <a:rPr lang="en-US" sz="3000" dirty="0">
                <a:solidFill>
                  <a:srgbClr val="000000"/>
                </a:solidFill>
              </a:rPr>
              <a:t>What motivates the negotiator to take their current position?</a:t>
            </a:r>
          </a:p>
          <a:p>
            <a:pPr indent="-228600">
              <a:lnSpc>
                <a:spcPct val="90000"/>
              </a:lnSpc>
              <a:spcAft>
                <a:spcPts val="600"/>
              </a:spcAft>
              <a:buFont typeface="Arial" panose="020B0604020202020204" pitchFamily="34" charset="0"/>
              <a:buChar char="•"/>
            </a:pPr>
            <a:endParaRPr lang="en-US" sz="3000" dirty="0">
              <a:solidFill>
                <a:srgbClr val="000000"/>
              </a:solidFill>
            </a:endParaRPr>
          </a:p>
          <a:p>
            <a:pPr indent="-228600">
              <a:lnSpc>
                <a:spcPct val="90000"/>
              </a:lnSpc>
              <a:spcAft>
                <a:spcPts val="600"/>
              </a:spcAft>
              <a:buFont typeface="Arial" panose="020B0604020202020204" pitchFamily="34" charset="0"/>
              <a:buChar char="•"/>
            </a:pPr>
            <a:endParaRPr lang="en-US" sz="3000" dirty="0">
              <a:solidFill>
                <a:srgbClr val="000000"/>
              </a:solidFill>
            </a:endParaRPr>
          </a:p>
        </p:txBody>
      </p:sp>
      <p:sp>
        <p:nvSpPr>
          <p:cNvPr id="2" name="AutoShape 2"/>
          <p:cNvSpPr/>
          <p:nvPr/>
        </p:nvSpPr>
        <p:spPr>
          <a:xfrm>
            <a:off x="12376555" y="8820954"/>
            <a:ext cx="5911445" cy="1466046"/>
          </a:xfrm>
          <a:prstGeom prst="rect">
            <a:avLst/>
          </a:prstGeom>
          <a:solidFill>
            <a:srgbClr val="FFFFFF"/>
          </a:solidFill>
        </p:spPr>
      </p:sp>
      <p:pic>
        <p:nvPicPr>
          <p:cNvPr id="9" name="Picture 4">
            <a:extLst>
              <a:ext uri="{FF2B5EF4-FFF2-40B4-BE49-F238E27FC236}">
                <a16:creationId xmlns:a16="http://schemas.microsoft.com/office/drawing/2014/main" id="{85406685-41EE-441E-BA19-A8037FD60597}"/>
              </a:ext>
            </a:extLst>
          </p:cNvPr>
          <p:cNvPicPr>
            <a:picLocks noChangeAspect="1"/>
          </p:cNvPicPr>
          <p:nvPr/>
        </p:nvPicPr>
        <p:blipFill>
          <a:blip r:embed="rId4"/>
          <a:srcRect/>
          <a:stretch>
            <a:fillRect/>
          </a:stretch>
        </p:blipFill>
        <p:spPr>
          <a:xfrm>
            <a:off x="16306800" y="8651849"/>
            <a:ext cx="1627531" cy="1627531"/>
          </a:xfrm>
          <a:prstGeom prst="rect">
            <a:avLst/>
          </a:prstGeom>
        </p:spPr>
      </p:pic>
    </p:spTree>
    <p:extLst>
      <p:ext uri="{BB962C8B-B14F-4D97-AF65-F5344CB8AC3E}">
        <p14:creationId xmlns:p14="http://schemas.microsoft.com/office/powerpoint/2010/main" val="2035676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9F5DD8-9C56-4C18-8DF4-D0E736F42034}"/>
              </a:ext>
            </a:extLst>
          </p:cNvPr>
          <p:cNvPicPr>
            <a:picLocks noChangeAspect="1"/>
          </p:cNvPicPr>
          <p:nvPr/>
        </p:nvPicPr>
        <p:blipFill rotWithShape="1">
          <a:blip r:embed="rId2">
            <a:alphaModFix/>
          </a:blip>
          <a:srcRect l="22832" r="14933"/>
          <a:stretch/>
        </p:blipFill>
        <p:spPr>
          <a:xfrm>
            <a:off x="8696314" y="10"/>
            <a:ext cx="9591228" cy="10286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8288000" cy="10287000"/>
          </a:xfrm>
          <a:prstGeom prst="rect">
            <a:avLst/>
          </a:prstGeom>
        </p:spPr>
      </p:pic>
      <p:sp>
        <p:nvSpPr>
          <p:cNvPr id="6" name="TextBox 5"/>
          <p:cNvSpPr txBox="1"/>
          <p:nvPr/>
        </p:nvSpPr>
        <p:spPr>
          <a:xfrm>
            <a:off x="1207497" y="1197667"/>
            <a:ext cx="7205454" cy="196749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solidFill>
                  <a:srgbClr val="000000"/>
                </a:solidFill>
                <a:latin typeface="+mj-lt"/>
                <a:ea typeface="+mj-ea"/>
                <a:cs typeface="+mj-cs"/>
              </a:rPr>
              <a:t>PROBLEM STATEMENT TIPS</a:t>
            </a:r>
          </a:p>
        </p:txBody>
      </p:sp>
      <p:sp>
        <p:nvSpPr>
          <p:cNvPr id="5" name="TextBox 5"/>
          <p:cNvSpPr txBox="1"/>
          <p:nvPr/>
        </p:nvSpPr>
        <p:spPr>
          <a:xfrm rot="-5400000">
            <a:off x="-2657030" y="4983199"/>
            <a:ext cx="6342760" cy="320601"/>
          </a:xfrm>
          <a:prstGeom prst="rect">
            <a:avLst/>
          </a:prstGeom>
        </p:spPr>
        <p:txBody>
          <a:bodyPr lIns="0" tIns="0" rIns="0" bIns="0" rtlCol="0" anchor="t">
            <a:spAutoFit/>
          </a:bodyPr>
          <a:lstStyle/>
          <a:p>
            <a:pPr algn="ctr">
              <a:lnSpc>
                <a:spcPts val="2520"/>
              </a:lnSpc>
              <a:spcAft>
                <a:spcPts val="600"/>
              </a:spcAft>
            </a:pPr>
            <a:r>
              <a:rPr lang="en-US" sz="2100">
                <a:solidFill>
                  <a:srgbClr val="FFFFFF"/>
                </a:solidFill>
                <a:latin typeface="Amaranth"/>
              </a:rPr>
              <a:t>TheRecruitmentTrainer.co.uk</a:t>
            </a:r>
          </a:p>
        </p:txBody>
      </p:sp>
      <p:pic>
        <p:nvPicPr>
          <p:cNvPr id="7" name="Picture 4">
            <a:extLst>
              <a:ext uri="{FF2B5EF4-FFF2-40B4-BE49-F238E27FC236}">
                <a16:creationId xmlns:a16="http://schemas.microsoft.com/office/drawing/2014/main" id="{CB49B1BF-2F9D-49EB-86F5-16003F6E325C}"/>
              </a:ext>
            </a:extLst>
          </p:cNvPr>
          <p:cNvPicPr>
            <a:picLocks noChangeAspect="1"/>
          </p:cNvPicPr>
          <p:nvPr/>
        </p:nvPicPr>
        <p:blipFill>
          <a:blip r:embed="rId4"/>
          <a:srcRect/>
          <a:stretch>
            <a:fillRect/>
          </a:stretch>
        </p:blipFill>
        <p:spPr>
          <a:xfrm>
            <a:off x="16091394" y="214935"/>
            <a:ext cx="1627531" cy="1627531"/>
          </a:xfrm>
          <a:prstGeom prst="rect">
            <a:avLst/>
          </a:prstGeom>
        </p:spPr>
      </p:pic>
      <p:graphicFrame>
        <p:nvGraphicFramePr>
          <p:cNvPr id="9" name="TextBox 2">
            <a:extLst>
              <a:ext uri="{FF2B5EF4-FFF2-40B4-BE49-F238E27FC236}">
                <a16:creationId xmlns:a16="http://schemas.microsoft.com/office/drawing/2014/main" id="{0A74BF4A-6381-4AA9-B661-4FEA3DE9E9EF}"/>
              </a:ext>
            </a:extLst>
          </p:cNvPr>
          <p:cNvGraphicFramePr/>
          <p:nvPr>
            <p:extLst>
              <p:ext uri="{D42A27DB-BD31-4B8C-83A1-F6EECF244321}">
                <p14:modId xmlns:p14="http://schemas.microsoft.com/office/powerpoint/2010/main" val="3057219629"/>
              </p:ext>
            </p:extLst>
          </p:nvPr>
        </p:nvGraphicFramePr>
        <p:xfrm>
          <a:off x="1207495" y="3408214"/>
          <a:ext cx="7060205" cy="56832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709569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23165"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7" cy="10287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extBox 3"/>
          <p:cNvSpPr txBox="1"/>
          <p:nvPr/>
        </p:nvSpPr>
        <p:spPr>
          <a:xfrm>
            <a:off x="960118" y="3080461"/>
            <a:ext cx="5503742" cy="414014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SOLUTION GENERATION</a:t>
            </a:r>
          </a:p>
        </p:txBody>
      </p:sp>
      <p:sp>
        <p:nvSpPr>
          <p:cNvPr id="9" name="TextBox 9"/>
          <p:cNvSpPr txBox="1"/>
          <p:nvPr/>
        </p:nvSpPr>
        <p:spPr>
          <a:xfrm>
            <a:off x="9135861" y="1202799"/>
            <a:ext cx="7959126" cy="7845951"/>
          </a:xfrm>
          <a:prstGeom prst="rect">
            <a:avLst/>
          </a:prstGeom>
        </p:spPr>
        <p:txBody>
          <a:bodyPr vert="horz" lIns="91440" tIns="45720" rIns="91440" bIns="45720" rtlCol="0" anchor="ctr">
            <a:normAutofit/>
          </a:bodyPr>
          <a:lstStyle/>
          <a:p>
            <a:pPr>
              <a:lnSpc>
                <a:spcPct val="90000"/>
              </a:lnSpc>
              <a:spcAft>
                <a:spcPts val="600"/>
              </a:spcAft>
            </a:pPr>
            <a:r>
              <a:rPr lang="en-US" sz="3600" u="sng" dirty="0">
                <a:solidFill>
                  <a:srgbClr val="000000"/>
                </a:solidFill>
              </a:rPr>
              <a:t>Expand the Pie</a:t>
            </a:r>
            <a:br>
              <a:rPr lang="en-US" sz="3600" b="1" dirty="0">
                <a:solidFill>
                  <a:srgbClr val="000000"/>
                </a:solidFill>
              </a:rPr>
            </a:br>
            <a:br>
              <a:rPr lang="en-US" sz="3600" dirty="0">
                <a:solidFill>
                  <a:srgbClr val="000000"/>
                </a:solidFill>
              </a:rPr>
            </a:br>
            <a:r>
              <a:rPr lang="en-US" sz="3600" dirty="0">
                <a:solidFill>
                  <a:srgbClr val="000000"/>
                </a:solidFill>
              </a:rPr>
              <a:t>Add more resources – for example can they increase the budget by waiting until next budget review? </a:t>
            </a:r>
            <a:br>
              <a:rPr lang="en-US" sz="3600" dirty="0">
                <a:solidFill>
                  <a:srgbClr val="000000"/>
                </a:solidFill>
              </a:rPr>
            </a:br>
            <a:br>
              <a:rPr lang="en-US" sz="3600" dirty="0">
                <a:solidFill>
                  <a:srgbClr val="000000"/>
                </a:solidFill>
              </a:rPr>
            </a:br>
            <a:r>
              <a:rPr lang="en-US" sz="3600" dirty="0">
                <a:solidFill>
                  <a:srgbClr val="000000"/>
                </a:solidFill>
              </a:rPr>
              <a:t>Or can they get funding from another part of the business?</a:t>
            </a:r>
          </a:p>
        </p:txBody>
      </p:sp>
      <p:pic>
        <p:nvPicPr>
          <p:cNvPr id="8" name="Picture 4">
            <a:extLst>
              <a:ext uri="{FF2B5EF4-FFF2-40B4-BE49-F238E27FC236}">
                <a16:creationId xmlns:a16="http://schemas.microsoft.com/office/drawing/2014/main" id="{37FA01AB-AE09-416A-A9A2-403A555B7D69}"/>
              </a:ext>
            </a:extLst>
          </p:cNvPr>
          <p:cNvPicPr>
            <a:picLocks noChangeAspect="1"/>
          </p:cNvPicPr>
          <p:nvPr/>
        </p:nvPicPr>
        <p:blipFill>
          <a:blip r:embed="rId3"/>
          <a:srcRect/>
          <a:stretch>
            <a:fillRect/>
          </a:stretch>
        </p:blipFill>
        <p:spPr>
          <a:xfrm>
            <a:off x="16091394" y="214935"/>
            <a:ext cx="1627531" cy="1627531"/>
          </a:xfrm>
          <a:prstGeom prst="rect">
            <a:avLst/>
          </a:prstGeom>
        </p:spPr>
      </p:pic>
    </p:spTree>
    <p:extLst>
      <p:ext uri="{BB962C8B-B14F-4D97-AF65-F5344CB8AC3E}">
        <p14:creationId xmlns:p14="http://schemas.microsoft.com/office/powerpoint/2010/main" val="333652261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0"/>
            <a:ext cx="16365438" cy="10287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8288000" cy="10286997"/>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5" name="TextBox 2"/>
          <p:cNvSpPr txBox="1"/>
          <p:nvPr/>
        </p:nvSpPr>
        <p:spPr>
          <a:xfrm>
            <a:off x="3927655" y="3557587"/>
            <a:ext cx="10432686" cy="455771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3100" u="sng">
                <a:solidFill>
                  <a:srgbClr val="FFFFFF"/>
                </a:solidFill>
              </a:rPr>
              <a:t>Compromise/ Log rolling</a:t>
            </a:r>
          </a:p>
          <a:p>
            <a:pPr indent="-228600">
              <a:lnSpc>
                <a:spcPct val="90000"/>
              </a:lnSpc>
              <a:spcAft>
                <a:spcPts val="600"/>
              </a:spcAft>
              <a:buFont typeface="Arial" panose="020B0604020202020204" pitchFamily="34" charset="0"/>
              <a:buChar char="•"/>
            </a:pPr>
            <a:br>
              <a:rPr lang="en-US" sz="3100">
                <a:solidFill>
                  <a:srgbClr val="FFFFFF"/>
                </a:solidFill>
              </a:rPr>
            </a:br>
            <a:br>
              <a:rPr lang="en-US" sz="3100">
                <a:solidFill>
                  <a:srgbClr val="FFFFFF"/>
                </a:solidFill>
              </a:rPr>
            </a:br>
            <a:r>
              <a:rPr lang="en-US" sz="3100">
                <a:solidFill>
                  <a:srgbClr val="FFFFFF"/>
                </a:solidFill>
              </a:rPr>
              <a:t>This works if each side has different preferences so no one is losing out. </a:t>
            </a:r>
            <a:br>
              <a:rPr lang="en-US" sz="3100">
                <a:solidFill>
                  <a:srgbClr val="FFFFFF"/>
                </a:solidFill>
              </a:rPr>
            </a:br>
            <a:br>
              <a:rPr lang="en-US" sz="3100">
                <a:solidFill>
                  <a:srgbClr val="FFFFFF"/>
                </a:solidFill>
              </a:rPr>
            </a:br>
            <a:r>
              <a:rPr lang="en-US" sz="3100">
                <a:solidFill>
                  <a:srgbClr val="FFFFFF"/>
                </a:solidFill>
              </a:rPr>
              <a:t>For example, you might ask for interviews to be held earlier to speed up the process, the client may want one more stage in the interview process but you agree as the whole process will still take less than a fortnight.</a:t>
            </a:r>
          </a:p>
          <a:p>
            <a:pPr indent="-228600">
              <a:lnSpc>
                <a:spcPct val="90000"/>
              </a:lnSpc>
              <a:spcAft>
                <a:spcPts val="600"/>
              </a:spcAft>
              <a:buFont typeface="Arial" panose="020B0604020202020204" pitchFamily="34" charset="0"/>
              <a:buChar char="•"/>
            </a:pPr>
            <a:endParaRPr lang="en-US" sz="3100">
              <a:solidFill>
                <a:srgbClr val="FFFFFF"/>
              </a:solidFill>
            </a:endParaRPr>
          </a:p>
        </p:txBody>
      </p:sp>
      <p:pic>
        <p:nvPicPr>
          <p:cNvPr id="4" name="Picture 4">
            <a:extLst>
              <a:ext uri="{FF2B5EF4-FFF2-40B4-BE49-F238E27FC236}">
                <a16:creationId xmlns:a16="http://schemas.microsoft.com/office/drawing/2014/main" id="{CF0B93C8-ED72-41D0-BDD2-9564B9E6C6EB}"/>
              </a:ext>
            </a:extLst>
          </p:cNvPr>
          <p:cNvPicPr>
            <a:picLocks noChangeAspect="1"/>
          </p:cNvPicPr>
          <p:nvPr/>
        </p:nvPicPr>
        <p:blipFill>
          <a:blip r:embed="rId3"/>
          <a:srcRect/>
          <a:stretch>
            <a:fillRect/>
          </a:stretch>
        </p:blipFill>
        <p:spPr>
          <a:xfrm>
            <a:off x="16091394" y="214935"/>
            <a:ext cx="1627531" cy="1627531"/>
          </a:xfrm>
          <a:prstGeom prst="rect">
            <a:avLst/>
          </a:prstGeom>
        </p:spPr>
      </p:pic>
    </p:spTree>
    <p:extLst>
      <p:ext uri="{BB962C8B-B14F-4D97-AF65-F5344CB8AC3E}">
        <p14:creationId xmlns:p14="http://schemas.microsoft.com/office/powerpoint/2010/main" val="32204590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23165"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7" cy="10287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2"/>
          <p:cNvSpPr txBox="1"/>
          <p:nvPr/>
        </p:nvSpPr>
        <p:spPr>
          <a:xfrm>
            <a:off x="9135861" y="1202799"/>
            <a:ext cx="7959126" cy="784595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3600" dirty="0">
              <a:solidFill>
                <a:srgbClr val="000000"/>
              </a:solidFill>
            </a:endParaRPr>
          </a:p>
          <a:p>
            <a:pPr>
              <a:lnSpc>
                <a:spcPct val="90000"/>
              </a:lnSpc>
              <a:spcAft>
                <a:spcPts val="600"/>
              </a:spcAft>
            </a:pPr>
            <a:r>
              <a:rPr lang="en-US" sz="3600" u="sng" dirty="0">
                <a:solidFill>
                  <a:srgbClr val="000000"/>
                </a:solidFill>
              </a:rPr>
              <a:t>Non- Specific Compensation</a:t>
            </a:r>
          </a:p>
          <a:p>
            <a:pPr indent="-228600">
              <a:lnSpc>
                <a:spcPct val="90000"/>
              </a:lnSpc>
              <a:spcAft>
                <a:spcPts val="600"/>
              </a:spcAft>
              <a:buFont typeface="Arial" panose="020B0604020202020204" pitchFamily="34" charset="0"/>
              <a:buChar char="•"/>
            </a:pPr>
            <a:endParaRPr lang="en-US" sz="3600" dirty="0">
              <a:solidFill>
                <a:srgbClr val="000000"/>
              </a:solidFill>
            </a:endParaRPr>
          </a:p>
          <a:p>
            <a:pPr indent="-228600">
              <a:lnSpc>
                <a:spcPct val="90000"/>
              </a:lnSpc>
              <a:spcAft>
                <a:spcPts val="600"/>
              </a:spcAft>
              <a:buFont typeface="Arial" panose="020B0604020202020204" pitchFamily="34" charset="0"/>
              <a:buChar char="•"/>
            </a:pPr>
            <a:r>
              <a:rPr lang="en-US" sz="3600" dirty="0">
                <a:solidFill>
                  <a:srgbClr val="000000"/>
                </a:solidFill>
              </a:rPr>
              <a:t>This is a form of payoff – do you know what the other party values? </a:t>
            </a:r>
            <a:br>
              <a:rPr lang="en-US" sz="3600" dirty="0">
                <a:solidFill>
                  <a:srgbClr val="000000"/>
                </a:solidFill>
              </a:rPr>
            </a:br>
            <a:br>
              <a:rPr lang="en-US" sz="3600" dirty="0">
                <a:solidFill>
                  <a:srgbClr val="000000"/>
                </a:solidFill>
              </a:rPr>
            </a:br>
            <a:r>
              <a:rPr lang="en-US" sz="3600" dirty="0">
                <a:solidFill>
                  <a:srgbClr val="000000"/>
                </a:solidFill>
              </a:rPr>
              <a:t>You need to make sure this is still a win </a:t>
            </a:r>
            <a:r>
              <a:rPr lang="en-US" sz="3600" dirty="0" err="1">
                <a:solidFill>
                  <a:srgbClr val="000000"/>
                </a:solidFill>
              </a:rPr>
              <a:t>win</a:t>
            </a:r>
            <a:r>
              <a:rPr lang="en-US" sz="3600" dirty="0">
                <a:solidFill>
                  <a:srgbClr val="000000"/>
                </a:solidFill>
              </a:rPr>
              <a:t> for both sides.</a:t>
            </a:r>
            <a:br>
              <a:rPr lang="en-US" sz="3600" dirty="0">
                <a:solidFill>
                  <a:srgbClr val="000000"/>
                </a:solidFill>
              </a:rPr>
            </a:br>
            <a:br>
              <a:rPr lang="en-US" sz="3600" dirty="0">
                <a:solidFill>
                  <a:srgbClr val="000000"/>
                </a:solidFill>
              </a:rPr>
            </a:br>
            <a:r>
              <a:rPr lang="en-US" sz="3600" dirty="0">
                <a:solidFill>
                  <a:srgbClr val="000000"/>
                </a:solidFill>
              </a:rPr>
              <a:t>For example – you are happy to offer a reduction in rate, from 25% to 22%, (perhaps you were happy with 20%!)</a:t>
            </a:r>
          </a:p>
        </p:txBody>
      </p:sp>
      <p:pic>
        <p:nvPicPr>
          <p:cNvPr id="5" name="Picture 4">
            <a:extLst>
              <a:ext uri="{FF2B5EF4-FFF2-40B4-BE49-F238E27FC236}">
                <a16:creationId xmlns:a16="http://schemas.microsoft.com/office/drawing/2014/main" id="{48C9B79F-F735-4FDD-A1B9-581BE39B6E58}"/>
              </a:ext>
            </a:extLst>
          </p:cNvPr>
          <p:cNvPicPr>
            <a:picLocks noChangeAspect="1"/>
          </p:cNvPicPr>
          <p:nvPr/>
        </p:nvPicPr>
        <p:blipFill>
          <a:blip r:embed="rId3"/>
          <a:srcRect/>
          <a:stretch>
            <a:fillRect/>
          </a:stretch>
        </p:blipFill>
        <p:spPr>
          <a:xfrm>
            <a:off x="16091394" y="214935"/>
            <a:ext cx="1627531" cy="1627531"/>
          </a:xfrm>
          <a:prstGeom prst="rect">
            <a:avLst/>
          </a:prstGeom>
        </p:spPr>
      </p:pic>
    </p:spTree>
    <p:extLst>
      <p:ext uri="{BB962C8B-B14F-4D97-AF65-F5344CB8AC3E}">
        <p14:creationId xmlns:p14="http://schemas.microsoft.com/office/powerpoint/2010/main" val="806751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0"/>
            <a:ext cx="16365438" cy="10287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8288000" cy="10286997"/>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5" name="TextBox 2"/>
          <p:cNvSpPr txBox="1"/>
          <p:nvPr/>
        </p:nvSpPr>
        <p:spPr>
          <a:xfrm>
            <a:off x="3927655" y="3557587"/>
            <a:ext cx="10432686" cy="4557713"/>
          </a:xfrm>
          <a:prstGeom prst="rect">
            <a:avLst/>
          </a:prstGeom>
        </p:spPr>
        <p:txBody>
          <a:bodyPr vert="horz" lIns="91440" tIns="45720" rIns="91440" bIns="45720" rtlCol="0" anchor="t">
            <a:normAutofit/>
          </a:bodyPr>
          <a:lstStyle/>
          <a:p>
            <a:pPr>
              <a:lnSpc>
                <a:spcPct val="90000"/>
              </a:lnSpc>
              <a:spcAft>
                <a:spcPts val="600"/>
              </a:spcAft>
            </a:pPr>
            <a:r>
              <a:rPr lang="en-US" sz="2500" u="sng" dirty="0">
                <a:solidFill>
                  <a:srgbClr val="FFFFFF"/>
                </a:solidFill>
              </a:rPr>
              <a:t>Cost Cutting</a:t>
            </a:r>
          </a:p>
          <a:p>
            <a:pPr indent="-228600">
              <a:lnSpc>
                <a:spcPct val="90000"/>
              </a:lnSpc>
              <a:spcAft>
                <a:spcPts val="600"/>
              </a:spcAft>
              <a:buFont typeface="Arial" panose="020B0604020202020204" pitchFamily="34" charset="0"/>
              <a:buChar char="•"/>
            </a:pPr>
            <a:endParaRPr lang="en-US" sz="2500" dirty="0">
              <a:solidFill>
                <a:srgbClr val="FFFFFF"/>
              </a:solidFill>
            </a:endParaRPr>
          </a:p>
          <a:p>
            <a:pPr indent="-228600">
              <a:lnSpc>
                <a:spcPct val="90000"/>
              </a:lnSpc>
              <a:spcAft>
                <a:spcPts val="600"/>
              </a:spcAft>
              <a:buFont typeface="Arial" panose="020B0604020202020204" pitchFamily="34" charset="0"/>
              <a:buChar char="•"/>
            </a:pPr>
            <a:r>
              <a:rPr lang="en-US" sz="2500" dirty="0">
                <a:solidFill>
                  <a:srgbClr val="FFFFFF"/>
                </a:solidFill>
              </a:rPr>
              <a:t>This allows one party to achieve its objectives whilst the other </a:t>
            </a:r>
            <a:r>
              <a:rPr lang="en-US" sz="2500" dirty="0" err="1">
                <a:solidFill>
                  <a:srgbClr val="FFFFFF"/>
                </a:solidFill>
              </a:rPr>
              <a:t>minimises</a:t>
            </a:r>
            <a:r>
              <a:rPr lang="en-US" sz="2500" dirty="0">
                <a:solidFill>
                  <a:srgbClr val="FFFFFF"/>
                </a:solidFill>
              </a:rPr>
              <a:t> its costs.</a:t>
            </a:r>
            <a:br>
              <a:rPr lang="en-US" sz="2500" dirty="0">
                <a:solidFill>
                  <a:srgbClr val="FFFFFF"/>
                </a:solidFill>
              </a:rPr>
            </a:br>
            <a:endParaRPr lang="en-US" sz="2500" dirty="0">
              <a:solidFill>
                <a:srgbClr val="FFFFFF"/>
              </a:solidFill>
            </a:endParaRPr>
          </a:p>
          <a:p>
            <a:pPr indent="-228600">
              <a:lnSpc>
                <a:spcPct val="90000"/>
              </a:lnSpc>
              <a:spcAft>
                <a:spcPts val="600"/>
              </a:spcAft>
              <a:buFont typeface="Arial" panose="020B0604020202020204" pitchFamily="34" charset="0"/>
              <a:buChar char="•"/>
            </a:pPr>
            <a:r>
              <a:rPr lang="en-US" sz="2500" dirty="0">
                <a:solidFill>
                  <a:srgbClr val="FFFFFF"/>
                </a:solidFill>
              </a:rPr>
              <a:t>For example – the client works with you on a retained basis with a shorter rebate period – if budget is a real issue for them. </a:t>
            </a:r>
            <a:br>
              <a:rPr lang="en-US" sz="2500" dirty="0">
                <a:solidFill>
                  <a:srgbClr val="FFFFFF"/>
                </a:solidFill>
              </a:rPr>
            </a:br>
            <a:br>
              <a:rPr lang="en-US" sz="2500" dirty="0">
                <a:solidFill>
                  <a:srgbClr val="FFFFFF"/>
                </a:solidFill>
              </a:rPr>
            </a:br>
            <a:r>
              <a:rPr lang="en-US" sz="2500" dirty="0">
                <a:solidFill>
                  <a:srgbClr val="FFFFFF"/>
                </a:solidFill>
              </a:rPr>
              <a:t>This is the opposite of non-specific compensation  - you are relieving a burden or suffering so you need a good understanding of their interests.</a:t>
            </a:r>
          </a:p>
          <a:p>
            <a:pPr indent="-228600">
              <a:lnSpc>
                <a:spcPct val="90000"/>
              </a:lnSpc>
              <a:spcAft>
                <a:spcPts val="600"/>
              </a:spcAft>
              <a:buFont typeface="Arial" panose="020B0604020202020204" pitchFamily="34" charset="0"/>
              <a:buChar char="•"/>
            </a:pPr>
            <a:endParaRPr lang="en-US" sz="2500" dirty="0">
              <a:solidFill>
                <a:srgbClr val="FFFFFF"/>
              </a:solidFill>
            </a:endParaRPr>
          </a:p>
          <a:p>
            <a:pPr indent="-228600">
              <a:lnSpc>
                <a:spcPct val="90000"/>
              </a:lnSpc>
              <a:spcAft>
                <a:spcPts val="600"/>
              </a:spcAft>
              <a:buFont typeface="Arial" panose="020B0604020202020204" pitchFamily="34" charset="0"/>
              <a:buChar char="•"/>
            </a:pPr>
            <a:endParaRPr lang="en-US" sz="2500" dirty="0">
              <a:solidFill>
                <a:srgbClr val="FFFFFF"/>
              </a:solidFill>
            </a:endParaRPr>
          </a:p>
        </p:txBody>
      </p:sp>
      <p:pic>
        <p:nvPicPr>
          <p:cNvPr id="4" name="Picture 4">
            <a:extLst>
              <a:ext uri="{FF2B5EF4-FFF2-40B4-BE49-F238E27FC236}">
                <a16:creationId xmlns:a16="http://schemas.microsoft.com/office/drawing/2014/main" id="{1013E27A-AEFB-4FD2-941E-AFD657F496E8}"/>
              </a:ext>
            </a:extLst>
          </p:cNvPr>
          <p:cNvPicPr>
            <a:picLocks noChangeAspect="1"/>
          </p:cNvPicPr>
          <p:nvPr/>
        </p:nvPicPr>
        <p:blipFill>
          <a:blip r:embed="rId3"/>
          <a:srcRect/>
          <a:stretch>
            <a:fillRect/>
          </a:stretch>
        </p:blipFill>
        <p:spPr>
          <a:xfrm>
            <a:off x="16091394" y="214935"/>
            <a:ext cx="1627531" cy="1627531"/>
          </a:xfrm>
          <a:prstGeom prst="rect">
            <a:avLst/>
          </a:prstGeom>
        </p:spPr>
      </p:pic>
    </p:spTree>
    <p:extLst>
      <p:ext uri="{BB962C8B-B14F-4D97-AF65-F5344CB8AC3E}">
        <p14:creationId xmlns:p14="http://schemas.microsoft.com/office/powerpoint/2010/main" val="2918179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560"/>
            <a:ext cx="18283428" cy="998444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3" y="1"/>
            <a:ext cx="18287998" cy="2818425"/>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4" name="Picture 13">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7371036"/>
            <a:ext cx="18287998" cy="2422461"/>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4" name="TextBox 2"/>
          <p:cNvSpPr txBox="1"/>
          <p:nvPr/>
        </p:nvSpPr>
        <p:spPr>
          <a:xfrm>
            <a:off x="7886700" y="2329701"/>
            <a:ext cx="9192808" cy="5627598"/>
          </a:xfrm>
          <a:prstGeom prst="rect">
            <a:avLst/>
          </a:prstGeom>
        </p:spPr>
        <p:txBody>
          <a:bodyPr vert="horz" lIns="91440" tIns="45720" rIns="91440" bIns="45720" rtlCol="0" anchor="ctr">
            <a:normAutofit fontScale="92500" lnSpcReduction="10000"/>
          </a:bodyPr>
          <a:lstStyle/>
          <a:p>
            <a:pPr>
              <a:lnSpc>
                <a:spcPct val="90000"/>
              </a:lnSpc>
              <a:spcAft>
                <a:spcPts val="600"/>
              </a:spcAft>
            </a:pPr>
            <a:endParaRPr lang="en-US" sz="3600" dirty="0">
              <a:solidFill>
                <a:srgbClr val="FFFFFF"/>
              </a:solidFill>
              <a:latin typeface="Amaranth" panose="020B0604020202020204" charset="0"/>
            </a:endParaRPr>
          </a:p>
          <a:p>
            <a:pPr>
              <a:lnSpc>
                <a:spcPct val="90000"/>
              </a:lnSpc>
              <a:spcAft>
                <a:spcPts val="600"/>
              </a:spcAft>
            </a:pPr>
            <a:r>
              <a:rPr lang="en-US" sz="3600" u="sng" dirty="0">
                <a:solidFill>
                  <a:srgbClr val="FFFFFF"/>
                </a:solidFill>
                <a:latin typeface="Amaranth" panose="020B0604020202020204" charset="0"/>
              </a:rPr>
              <a:t>Bridging</a:t>
            </a:r>
          </a:p>
          <a:p>
            <a:pPr indent="-228600">
              <a:lnSpc>
                <a:spcPct val="90000"/>
              </a:lnSpc>
              <a:spcAft>
                <a:spcPts val="600"/>
              </a:spcAft>
              <a:buFont typeface="Arial" panose="020B0604020202020204" pitchFamily="34" charset="0"/>
              <a:buChar char="•"/>
            </a:pPr>
            <a:endParaRPr lang="en-US" sz="3600" dirty="0">
              <a:solidFill>
                <a:srgbClr val="FFFFFF"/>
              </a:solidFill>
              <a:latin typeface="Amaranth" panose="020B0604020202020204" charset="0"/>
            </a:endParaRPr>
          </a:p>
          <a:p>
            <a:pPr indent="-228600">
              <a:lnSpc>
                <a:spcPct val="90000"/>
              </a:lnSpc>
              <a:spcAft>
                <a:spcPts val="600"/>
              </a:spcAft>
              <a:buFont typeface="Arial" panose="020B0604020202020204" pitchFamily="34" charset="0"/>
              <a:buChar char="•"/>
            </a:pPr>
            <a:r>
              <a:rPr lang="en-US" sz="3600" dirty="0">
                <a:solidFill>
                  <a:srgbClr val="FFFFFF"/>
                </a:solidFill>
                <a:latin typeface="Amaranth" panose="020B0604020202020204" charset="0"/>
              </a:rPr>
              <a:t>This is when you come up with completely news options that meet the needs of both sides.</a:t>
            </a:r>
            <a:br>
              <a:rPr lang="en-US" sz="3600" dirty="0">
                <a:solidFill>
                  <a:srgbClr val="FFFFFF"/>
                </a:solidFill>
                <a:latin typeface="Amaranth" panose="020B0604020202020204" charset="0"/>
              </a:rPr>
            </a:br>
            <a:endParaRPr lang="en-US" sz="3600" dirty="0">
              <a:solidFill>
                <a:srgbClr val="FFFFFF"/>
              </a:solidFill>
              <a:latin typeface="Amaranth" panose="020B0604020202020204" charset="0"/>
            </a:endParaRPr>
          </a:p>
          <a:p>
            <a:pPr>
              <a:lnSpc>
                <a:spcPct val="90000"/>
              </a:lnSpc>
              <a:spcAft>
                <a:spcPts val="600"/>
              </a:spcAft>
            </a:pPr>
            <a:r>
              <a:rPr lang="en-US" sz="3600" dirty="0">
                <a:solidFill>
                  <a:srgbClr val="FFFFFF"/>
                </a:solidFill>
                <a:latin typeface="Amaranth" panose="020B0604020202020204" charset="0"/>
              </a:rPr>
              <a:t>e.g. the client may have asked for 20% you asked for 22%</a:t>
            </a:r>
          </a:p>
          <a:p>
            <a:pPr>
              <a:lnSpc>
                <a:spcPct val="90000"/>
              </a:lnSpc>
              <a:spcAft>
                <a:spcPts val="600"/>
              </a:spcAft>
            </a:pPr>
            <a:br>
              <a:rPr lang="en-US" sz="3600" dirty="0">
                <a:solidFill>
                  <a:srgbClr val="FFFFFF"/>
                </a:solidFill>
                <a:latin typeface="Amaranth" panose="020B0604020202020204" charset="0"/>
              </a:rPr>
            </a:br>
            <a:r>
              <a:rPr lang="en-US" sz="3600" dirty="0">
                <a:solidFill>
                  <a:srgbClr val="FFFFFF"/>
                </a:solidFill>
                <a:latin typeface="Amaranth" panose="020B0604020202020204" charset="0"/>
              </a:rPr>
              <a:t>As a bridge – you may suggest starting with 22%, but going down by 1% for each new role down to 18% for multiple roles in the future.</a:t>
            </a:r>
          </a:p>
          <a:p>
            <a:pPr indent="-228600">
              <a:lnSpc>
                <a:spcPct val="90000"/>
              </a:lnSpc>
              <a:spcAft>
                <a:spcPts val="600"/>
              </a:spcAft>
              <a:buFont typeface="Arial" panose="020B0604020202020204" pitchFamily="34" charset="0"/>
              <a:buChar char="•"/>
            </a:pPr>
            <a:endParaRPr lang="en-US" sz="2800" dirty="0">
              <a:solidFill>
                <a:srgbClr val="FFFFFF"/>
              </a:solidFill>
            </a:endParaRPr>
          </a:p>
        </p:txBody>
      </p:sp>
      <p:sp>
        <p:nvSpPr>
          <p:cNvPr id="16" name="Rectangle 15">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66681"/>
            <a:ext cx="18283428" cy="1220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8F0D80-C871-4EEC-97FD-71C28C885C8C}"/>
              </a:ext>
            </a:extLst>
          </p:cNvPr>
          <p:cNvPicPr>
            <a:picLocks noChangeAspect="1"/>
          </p:cNvPicPr>
          <p:nvPr/>
        </p:nvPicPr>
        <p:blipFill>
          <a:blip r:embed="rId3"/>
          <a:srcRect/>
          <a:stretch>
            <a:fillRect/>
          </a:stretch>
        </p:blipFill>
        <p:spPr>
          <a:xfrm>
            <a:off x="16091394" y="214935"/>
            <a:ext cx="1627531" cy="1627531"/>
          </a:xfrm>
          <a:prstGeom prst="rect">
            <a:avLst/>
          </a:prstGeom>
        </p:spPr>
      </p:pic>
    </p:spTree>
    <p:extLst>
      <p:ext uri="{BB962C8B-B14F-4D97-AF65-F5344CB8AC3E}">
        <p14:creationId xmlns:p14="http://schemas.microsoft.com/office/powerpoint/2010/main" val="4051705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261872" y="1399441"/>
            <a:ext cx="7331527" cy="2666129"/>
          </a:xfrm>
        </p:spPr>
        <p:txBody>
          <a:bodyPr anchor="b">
            <a:normAutofit/>
          </a:bodyPr>
          <a:lstStyle/>
          <a:p>
            <a:r>
              <a:rPr lang="en-GB" sz="6000">
                <a:latin typeface="Amaranth" panose="020B0604020202020204" charset="0"/>
              </a:rPr>
              <a:t>How do the webinars work?</a:t>
            </a:r>
          </a:p>
        </p:txBody>
      </p:sp>
      <p:sp>
        <p:nvSpPr>
          <p:cNvPr id="4" name="Content Placeholder 3"/>
          <p:cNvSpPr>
            <a:spLocks noGrp="1"/>
          </p:cNvSpPr>
          <p:nvPr>
            <p:ph idx="1"/>
          </p:nvPr>
        </p:nvSpPr>
        <p:spPr>
          <a:xfrm>
            <a:off x="1261872" y="4341795"/>
            <a:ext cx="7331527" cy="4814316"/>
          </a:xfrm>
        </p:spPr>
        <p:txBody>
          <a:bodyPr anchor="t">
            <a:normAutofit/>
          </a:bodyPr>
          <a:lstStyle/>
          <a:p>
            <a:pPr>
              <a:lnSpc>
                <a:spcPct val="90000"/>
              </a:lnSpc>
            </a:pPr>
            <a:r>
              <a:rPr lang="en-GB" sz="2100" dirty="0">
                <a:latin typeface="Amaranth" panose="020B0604020202020204" charset="0"/>
              </a:rPr>
              <a:t>1.5 hours of training content</a:t>
            </a:r>
          </a:p>
          <a:p>
            <a:pPr>
              <a:lnSpc>
                <a:spcPct val="90000"/>
              </a:lnSpc>
            </a:pPr>
            <a:r>
              <a:rPr lang="en-GB" sz="2100" dirty="0">
                <a:latin typeface="Amaranth" panose="020B0604020202020204" charset="0"/>
              </a:rPr>
              <a:t>Every month we will cover a different topic</a:t>
            </a:r>
          </a:p>
          <a:p>
            <a:pPr>
              <a:lnSpc>
                <a:spcPct val="90000"/>
              </a:lnSpc>
            </a:pPr>
            <a:r>
              <a:rPr lang="en-GB" sz="2100" dirty="0">
                <a:latin typeface="Amaranth" panose="020B0604020202020204" charset="0"/>
              </a:rPr>
              <a:t>We will have one comfort break of 5 minutes!</a:t>
            </a:r>
          </a:p>
          <a:p>
            <a:pPr>
              <a:lnSpc>
                <a:spcPct val="90000"/>
              </a:lnSpc>
            </a:pPr>
            <a:r>
              <a:rPr lang="en-GB" sz="2100" dirty="0">
                <a:latin typeface="Amaranth" panose="020B0604020202020204" charset="0"/>
              </a:rPr>
              <a:t>We will use the chat room, Miro boards and live discussion. There will be group work when appropriate and the numbers allow – so get involved!</a:t>
            </a:r>
          </a:p>
          <a:p>
            <a:pPr>
              <a:lnSpc>
                <a:spcPct val="90000"/>
              </a:lnSpc>
            </a:pPr>
            <a:r>
              <a:rPr lang="en-GB" sz="2100" dirty="0">
                <a:latin typeface="Amaranth" panose="020B0604020202020204" charset="0"/>
              </a:rPr>
              <a:t>We do need to see each others faces! Unless I explain otherwise e.g. if we have a lot of content to get through and we are running out of time</a:t>
            </a:r>
          </a:p>
          <a:p>
            <a:pPr>
              <a:lnSpc>
                <a:spcPct val="90000"/>
              </a:lnSpc>
            </a:pPr>
            <a:r>
              <a:rPr lang="en-GB" sz="2100" dirty="0">
                <a:latin typeface="Amaranth" panose="020B0604020202020204" charset="0"/>
              </a:rPr>
              <a:t>I will always ask you for questions</a:t>
            </a:r>
          </a:p>
          <a:p>
            <a:pPr>
              <a:lnSpc>
                <a:spcPct val="90000"/>
              </a:lnSpc>
            </a:pPr>
            <a:r>
              <a:rPr lang="en-GB" sz="2100" dirty="0">
                <a:latin typeface="Amaranth" panose="020B0604020202020204" charset="0"/>
              </a:rPr>
              <a:t>I will always ask for your full attention</a:t>
            </a:r>
          </a:p>
          <a:p>
            <a:pPr>
              <a:lnSpc>
                <a:spcPct val="90000"/>
              </a:lnSpc>
            </a:pPr>
            <a:r>
              <a:rPr lang="en-GB" sz="2100" dirty="0">
                <a:latin typeface="Amaranth" panose="020B0604020202020204" charset="0"/>
              </a:rPr>
              <a:t>You will always have mine</a:t>
            </a:r>
          </a:p>
          <a:p>
            <a:pPr>
              <a:lnSpc>
                <a:spcPct val="90000"/>
              </a:lnSpc>
            </a:pPr>
            <a:r>
              <a:rPr lang="en-GB" sz="2100" dirty="0">
                <a:latin typeface="Amaranth" panose="020B0604020202020204" charset="0"/>
              </a:rPr>
              <a:t>We will respect the confidentiality of our clients, candidates and colleagues </a:t>
            </a:r>
          </a:p>
        </p:txBody>
      </p:sp>
      <p:cxnSp>
        <p:nvCxnSpPr>
          <p:cNvPr id="73" name="Straight Connector 72">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57895" y="2125980"/>
            <a:ext cx="0" cy="60350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620" r="2060"/>
          <a:stretch/>
        </p:blipFill>
        <p:spPr bwMode="auto">
          <a:xfrm>
            <a:off x="10123717" y="860517"/>
            <a:ext cx="7654809" cy="85659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Diagram&#10;&#10;Description automatically generated"/>
          <p:cNvPicPr>
            <a:picLocks noChangeAspect="1"/>
          </p:cNvPicPr>
          <p:nvPr/>
        </p:nvPicPr>
        <p:blipFill>
          <a:blip r:embed="rId3"/>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2371429301"/>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422313" cy="10287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TextBox 4"/>
          <p:cNvSpPr txBox="1"/>
          <p:nvPr/>
        </p:nvSpPr>
        <p:spPr>
          <a:xfrm>
            <a:off x="9141157" y="1204432"/>
            <a:ext cx="7466964" cy="218107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solidFill>
                  <a:srgbClr val="000000"/>
                </a:solidFill>
                <a:latin typeface="+mj-lt"/>
                <a:ea typeface="+mj-ea"/>
                <a:cs typeface="+mj-cs"/>
              </a:rPr>
              <a:t>WHAT IS YOUR NEGOTIATION SITUATION?</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7928"/>
            <a:ext cx="7500657" cy="8101443"/>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p:cNvPicPr>
            <a:picLocks noChangeAspect="1"/>
          </p:cNvPicPr>
          <p:nvPr/>
        </p:nvPicPr>
        <p:blipFill rotWithShape="1">
          <a:blip r:embed="rId3">
            <a:alphaModFix/>
          </a:blip>
          <a:srcRect l="46258" r="-1" b="-1"/>
          <a:stretch/>
        </p:blipFill>
        <p:spPr>
          <a:xfrm>
            <a:off x="20" y="1360846"/>
            <a:ext cx="7257041" cy="759560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TextBox 6"/>
          <p:cNvSpPr txBox="1"/>
          <p:nvPr/>
        </p:nvSpPr>
        <p:spPr>
          <a:xfrm>
            <a:off x="9135861" y="3632523"/>
            <a:ext cx="7466367" cy="5458933"/>
          </a:xfrm>
          <a:prstGeom prst="rect">
            <a:avLst/>
          </a:prstGeom>
        </p:spPr>
        <p:txBody>
          <a:bodyPr vert="horz" lIns="91440" tIns="45720" rIns="91440" bIns="45720" rtlCol="0" anchor="ctr">
            <a:normAutofit/>
          </a:bodyPr>
          <a:lstStyle/>
          <a:p>
            <a:pPr>
              <a:lnSpc>
                <a:spcPct val="90000"/>
              </a:lnSpc>
              <a:spcAft>
                <a:spcPts val="600"/>
              </a:spcAft>
            </a:pPr>
            <a:r>
              <a:rPr lang="en-US" sz="3000" dirty="0">
                <a:solidFill>
                  <a:srgbClr val="000000"/>
                </a:solidFill>
              </a:rPr>
              <a:t>Discuss together – what is your negotiation situation?</a:t>
            </a:r>
            <a:br>
              <a:rPr lang="en-US" sz="3000" dirty="0">
                <a:solidFill>
                  <a:srgbClr val="000000"/>
                </a:solidFill>
              </a:rPr>
            </a:br>
            <a:br>
              <a:rPr lang="en-US" sz="3000" dirty="0">
                <a:solidFill>
                  <a:srgbClr val="000000"/>
                </a:solidFill>
              </a:rPr>
            </a:br>
            <a:r>
              <a:rPr lang="en-US" sz="3000" dirty="0">
                <a:solidFill>
                  <a:srgbClr val="000000"/>
                </a:solidFill>
              </a:rPr>
              <a:t>Can you think of examples of how you would expand the pie/ log roll/ bridge?</a:t>
            </a:r>
          </a:p>
          <a:p>
            <a:pPr indent="-228600">
              <a:lnSpc>
                <a:spcPct val="90000"/>
              </a:lnSpc>
              <a:spcAft>
                <a:spcPts val="600"/>
              </a:spcAft>
              <a:buFont typeface="Arial" panose="020B0604020202020204" pitchFamily="34" charset="0"/>
              <a:buChar char="•"/>
            </a:pPr>
            <a:endParaRPr lang="en-US" sz="3000" dirty="0">
              <a:solidFill>
                <a:srgbClr val="000000"/>
              </a:solidFill>
            </a:endParaRPr>
          </a:p>
        </p:txBody>
      </p:sp>
      <p:sp>
        <p:nvSpPr>
          <p:cNvPr id="3" name="AutoShape 3"/>
          <p:cNvSpPr/>
          <p:nvPr/>
        </p:nvSpPr>
        <p:spPr>
          <a:xfrm>
            <a:off x="16652356" y="0"/>
            <a:ext cx="1635644" cy="10287000"/>
          </a:xfrm>
          <a:prstGeom prst="rect">
            <a:avLst/>
          </a:prstGeom>
          <a:solidFill>
            <a:srgbClr val="3B3367"/>
          </a:solidFill>
        </p:spPr>
      </p:sp>
      <p:pic>
        <p:nvPicPr>
          <p:cNvPr id="7" name="Picture 4">
            <a:extLst>
              <a:ext uri="{FF2B5EF4-FFF2-40B4-BE49-F238E27FC236}">
                <a16:creationId xmlns:a16="http://schemas.microsoft.com/office/drawing/2014/main" id="{388E006A-E7FD-428A-B261-7B4B7F915AB8}"/>
              </a:ext>
            </a:extLst>
          </p:cNvPr>
          <p:cNvPicPr>
            <a:picLocks noChangeAspect="1"/>
          </p:cNvPicPr>
          <p:nvPr/>
        </p:nvPicPr>
        <p:blipFill>
          <a:blip r:embed="rId4"/>
          <a:srcRect/>
          <a:stretch>
            <a:fillRect/>
          </a:stretch>
        </p:blipFill>
        <p:spPr>
          <a:xfrm>
            <a:off x="15621000" y="7726787"/>
            <a:ext cx="2242515" cy="22425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422313" cy="10287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TextBox 3"/>
          <p:cNvSpPr txBox="1"/>
          <p:nvPr/>
        </p:nvSpPr>
        <p:spPr>
          <a:xfrm>
            <a:off x="9141157" y="1204432"/>
            <a:ext cx="7466964" cy="218107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solidFill>
                  <a:srgbClr val="000000"/>
                </a:solidFill>
                <a:latin typeface="+mj-lt"/>
                <a:ea typeface="+mj-ea"/>
                <a:cs typeface="+mj-cs"/>
              </a:rPr>
              <a:t>SHOW YOUR POSITION BY:</a:t>
            </a:r>
          </a:p>
        </p:txBody>
      </p:sp>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7928"/>
            <a:ext cx="7500657" cy="8101443"/>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Negotiation.png"/>
          <p:cNvPicPr>
            <a:picLocks noChangeAspect="1"/>
          </p:cNvPicPr>
          <p:nvPr/>
        </p:nvPicPr>
        <p:blipFill rotWithShape="1">
          <a:blip r:embed="rId3">
            <a:alphaModFix/>
            <a:extLst>
              <a:ext uri="{28A0092B-C50C-407E-A947-70E740481C1C}">
                <a14:useLocalDpi xmlns:a14="http://schemas.microsoft.com/office/drawing/2010/main" val="0"/>
              </a:ext>
            </a:extLst>
          </a:blip>
          <a:srcRect l="6906" r="13076" b="-2"/>
          <a:stretch/>
        </p:blipFill>
        <p:spPr>
          <a:xfrm>
            <a:off x="20" y="1360846"/>
            <a:ext cx="7257041" cy="759560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TextBox 6"/>
          <p:cNvSpPr txBox="1"/>
          <p:nvPr/>
        </p:nvSpPr>
        <p:spPr>
          <a:xfrm>
            <a:off x="9135861" y="3632523"/>
            <a:ext cx="7466367" cy="5458933"/>
          </a:xfrm>
          <a:prstGeom prst="rect">
            <a:avLst/>
          </a:prstGeom>
        </p:spPr>
        <p:txBody>
          <a:bodyPr vert="horz" lIns="91440" tIns="45720" rIns="91440" bIns="45720" rtlCol="0" anchor="ctr">
            <a:normAutofit/>
          </a:bodyPr>
          <a:lstStyle/>
          <a:p>
            <a:pPr marL="285750" lvl="0" indent="-228600">
              <a:lnSpc>
                <a:spcPct val="90000"/>
              </a:lnSpc>
              <a:spcAft>
                <a:spcPts val="600"/>
              </a:spcAft>
              <a:buFont typeface="Arial" panose="020B0604020202020204" pitchFamily="34" charset="0"/>
              <a:buChar char="•"/>
            </a:pPr>
            <a:r>
              <a:rPr lang="en-US" sz="2600">
                <a:solidFill>
                  <a:srgbClr val="000000"/>
                </a:solidFill>
              </a:rPr>
              <a:t>Acknowledge the other parties interested</a:t>
            </a:r>
          </a:p>
          <a:p>
            <a:pPr marL="285750" lvl="0" indent="-228600">
              <a:lnSpc>
                <a:spcPct val="90000"/>
              </a:lnSpc>
              <a:spcAft>
                <a:spcPts val="600"/>
              </a:spcAft>
              <a:buFont typeface="Arial" panose="020B0604020202020204" pitchFamily="34" charset="0"/>
              <a:buChar char="•"/>
            </a:pPr>
            <a:endParaRPr lang="en-US" sz="2600">
              <a:solidFill>
                <a:srgbClr val="000000"/>
              </a:solidFill>
            </a:endParaRPr>
          </a:p>
          <a:p>
            <a:pPr marL="285750" lvl="0" indent="-228600">
              <a:lnSpc>
                <a:spcPct val="90000"/>
              </a:lnSpc>
              <a:spcAft>
                <a:spcPts val="600"/>
              </a:spcAft>
              <a:buFont typeface="Arial" panose="020B0604020202020204" pitchFamily="34" charset="0"/>
              <a:buChar char="•"/>
            </a:pPr>
            <a:r>
              <a:rPr lang="en-US" sz="2600">
                <a:solidFill>
                  <a:srgbClr val="000000"/>
                </a:solidFill>
              </a:rPr>
              <a:t>Indicate a willingness to change your proposals</a:t>
            </a:r>
          </a:p>
          <a:p>
            <a:pPr marL="285750" lvl="0" indent="-228600">
              <a:lnSpc>
                <a:spcPct val="90000"/>
              </a:lnSpc>
              <a:spcAft>
                <a:spcPts val="600"/>
              </a:spcAft>
              <a:buFont typeface="Arial" panose="020B0604020202020204" pitchFamily="34" charset="0"/>
              <a:buChar char="•"/>
            </a:pPr>
            <a:endParaRPr lang="en-US" sz="2600">
              <a:solidFill>
                <a:srgbClr val="000000"/>
              </a:solidFill>
            </a:endParaRPr>
          </a:p>
          <a:p>
            <a:pPr marL="285750" lvl="0" indent="-228600">
              <a:lnSpc>
                <a:spcPct val="90000"/>
              </a:lnSpc>
              <a:spcAft>
                <a:spcPts val="600"/>
              </a:spcAft>
              <a:buFont typeface="Arial" panose="020B0604020202020204" pitchFamily="34" charset="0"/>
              <a:buChar char="•"/>
            </a:pPr>
            <a:r>
              <a:rPr lang="en-US" sz="2600">
                <a:solidFill>
                  <a:srgbClr val="000000"/>
                </a:solidFill>
              </a:rPr>
              <a:t>Demonstrate the desire to solve the problems</a:t>
            </a:r>
          </a:p>
          <a:p>
            <a:pPr marL="285750" lvl="0" indent="-228600">
              <a:lnSpc>
                <a:spcPct val="90000"/>
              </a:lnSpc>
              <a:spcAft>
                <a:spcPts val="600"/>
              </a:spcAft>
              <a:buFont typeface="Arial" panose="020B0604020202020204" pitchFamily="34" charset="0"/>
              <a:buChar char="•"/>
            </a:pPr>
            <a:endParaRPr lang="en-US" sz="2600">
              <a:solidFill>
                <a:srgbClr val="000000"/>
              </a:solidFill>
            </a:endParaRPr>
          </a:p>
          <a:p>
            <a:pPr marL="285750" lvl="0" indent="-228600">
              <a:lnSpc>
                <a:spcPct val="90000"/>
              </a:lnSpc>
              <a:spcAft>
                <a:spcPts val="600"/>
              </a:spcAft>
              <a:buFont typeface="Arial" panose="020B0604020202020204" pitchFamily="34" charset="0"/>
              <a:buChar char="•"/>
            </a:pPr>
            <a:r>
              <a:rPr lang="en-US" sz="2600">
                <a:solidFill>
                  <a:srgbClr val="000000"/>
                </a:solidFill>
              </a:rPr>
              <a:t>Maintain open communications</a:t>
            </a:r>
          </a:p>
          <a:p>
            <a:pPr marL="285750" lvl="0" indent="-228600">
              <a:lnSpc>
                <a:spcPct val="90000"/>
              </a:lnSpc>
              <a:spcAft>
                <a:spcPts val="600"/>
              </a:spcAft>
              <a:buFont typeface="Arial" panose="020B0604020202020204" pitchFamily="34" charset="0"/>
              <a:buChar char="•"/>
            </a:pPr>
            <a:endParaRPr lang="en-US" sz="2600">
              <a:solidFill>
                <a:srgbClr val="000000"/>
              </a:solidFill>
            </a:endParaRPr>
          </a:p>
          <a:p>
            <a:pPr marL="285750" lvl="0" indent="-228600">
              <a:lnSpc>
                <a:spcPct val="90000"/>
              </a:lnSpc>
              <a:spcAft>
                <a:spcPts val="600"/>
              </a:spcAft>
              <a:buFont typeface="Arial" panose="020B0604020202020204" pitchFamily="34" charset="0"/>
              <a:buChar char="•"/>
            </a:pPr>
            <a:r>
              <a:rPr lang="en-US" sz="2600">
                <a:solidFill>
                  <a:srgbClr val="000000"/>
                </a:solidFill>
              </a:rPr>
              <a:t>Reaffirm what is critically important</a:t>
            </a:r>
          </a:p>
          <a:p>
            <a:pPr marL="285750" lvl="0" indent="-228600">
              <a:lnSpc>
                <a:spcPct val="90000"/>
              </a:lnSpc>
              <a:spcAft>
                <a:spcPts val="600"/>
              </a:spcAft>
              <a:buFont typeface="Arial" panose="020B0604020202020204" pitchFamily="34" charset="0"/>
              <a:buChar char="•"/>
            </a:pPr>
            <a:endParaRPr lang="en-US" sz="2600">
              <a:solidFill>
                <a:srgbClr val="000000"/>
              </a:solidFill>
            </a:endParaRPr>
          </a:p>
          <a:p>
            <a:pPr marL="285750" lvl="0" indent="-228600">
              <a:lnSpc>
                <a:spcPct val="90000"/>
              </a:lnSpc>
              <a:spcAft>
                <a:spcPts val="600"/>
              </a:spcAft>
              <a:buFont typeface="Arial" panose="020B0604020202020204" pitchFamily="34" charset="0"/>
              <a:buChar char="•"/>
            </a:pPr>
            <a:r>
              <a:rPr lang="en-US" sz="2600">
                <a:solidFill>
                  <a:srgbClr val="000000"/>
                </a:solidFill>
              </a:rPr>
              <a:t>Re-examine any areas where you suspect you may not be considering the other party’s needs.</a:t>
            </a:r>
          </a:p>
        </p:txBody>
      </p:sp>
      <p:sp>
        <p:nvSpPr>
          <p:cNvPr id="4" name="AutoShape 4"/>
          <p:cNvSpPr/>
          <p:nvPr/>
        </p:nvSpPr>
        <p:spPr>
          <a:xfrm>
            <a:off x="16652356" y="0"/>
            <a:ext cx="1635644" cy="10287000"/>
          </a:xfrm>
          <a:prstGeom prst="rect">
            <a:avLst/>
          </a:prstGeom>
          <a:solidFill>
            <a:srgbClr val="FFFFFF"/>
          </a:solidFill>
        </p:spPr>
      </p:sp>
      <p:pic>
        <p:nvPicPr>
          <p:cNvPr id="8" name="Picture 4">
            <a:extLst>
              <a:ext uri="{FF2B5EF4-FFF2-40B4-BE49-F238E27FC236}">
                <a16:creationId xmlns:a16="http://schemas.microsoft.com/office/drawing/2014/main" id="{5AEC1680-2418-423E-9404-115ED0FBAB95}"/>
              </a:ext>
            </a:extLst>
          </p:cNvPr>
          <p:cNvPicPr>
            <a:picLocks noChangeAspect="1"/>
          </p:cNvPicPr>
          <p:nvPr/>
        </p:nvPicPr>
        <p:blipFill>
          <a:blip r:embed="rId4"/>
          <a:srcRect/>
          <a:stretch>
            <a:fillRect/>
          </a:stretch>
        </p:blipFill>
        <p:spPr>
          <a:xfrm>
            <a:off x="16091394" y="214935"/>
            <a:ext cx="1627531" cy="16275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4340" y="1284270"/>
            <a:ext cx="6840876" cy="16921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600" dirty="0">
                <a:latin typeface="+mj-lt"/>
                <a:ea typeface="+mj-ea"/>
                <a:cs typeface="+mj-cs"/>
              </a:rPr>
              <a:t>NEGOTIATION OF FEES</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25226"/>
            <a:ext cx="532796" cy="101019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97627" y="3135853"/>
            <a:ext cx="6446520" cy="41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
          <p:cNvSpPr txBox="1"/>
          <p:nvPr/>
        </p:nvSpPr>
        <p:spPr>
          <a:xfrm>
            <a:off x="886078" y="3495757"/>
            <a:ext cx="6839138" cy="596937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600" dirty="0"/>
              <a:t>Of course a big part of negotiation in recruitment is for fees. </a:t>
            </a:r>
          </a:p>
          <a:p>
            <a:pPr lvl="0" indent="-228600">
              <a:lnSpc>
                <a:spcPct val="90000"/>
              </a:lnSpc>
              <a:spcAft>
                <a:spcPts val="600"/>
              </a:spcAft>
              <a:buFont typeface="Arial" panose="020B0604020202020204" pitchFamily="34" charset="0"/>
              <a:buChar char="•"/>
            </a:pPr>
            <a:endParaRPr lang="en-US" sz="2600" dirty="0"/>
          </a:p>
          <a:p>
            <a:pPr lvl="0" indent="-228600">
              <a:lnSpc>
                <a:spcPct val="90000"/>
              </a:lnSpc>
              <a:spcAft>
                <a:spcPts val="600"/>
              </a:spcAft>
              <a:buFont typeface="Arial" panose="020B0604020202020204" pitchFamily="34" charset="0"/>
              <a:buChar char="•"/>
            </a:pPr>
            <a:r>
              <a:rPr lang="en-US" sz="2600" dirty="0"/>
              <a:t>Work to budget</a:t>
            </a:r>
          </a:p>
          <a:p>
            <a:pPr indent="-228600">
              <a:lnSpc>
                <a:spcPct val="90000"/>
              </a:lnSpc>
              <a:spcAft>
                <a:spcPts val="600"/>
              </a:spcAft>
              <a:buFont typeface="Arial" panose="020B0604020202020204" pitchFamily="34" charset="0"/>
              <a:buChar char="•"/>
            </a:pPr>
            <a:endParaRPr lang="en-US" sz="2600" dirty="0"/>
          </a:p>
          <a:p>
            <a:pPr lvl="0" indent="-228600">
              <a:lnSpc>
                <a:spcPct val="90000"/>
              </a:lnSpc>
              <a:spcAft>
                <a:spcPts val="600"/>
              </a:spcAft>
              <a:buFont typeface="Arial" panose="020B0604020202020204" pitchFamily="34" charset="0"/>
              <a:buChar char="•"/>
            </a:pPr>
            <a:r>
              <a:rPr lang="en-US" sz="2600" dirty="0"/>
              <a:t>Margin not mark up.</a:t>
            </a:r>
            <a:br>
              <a:rPr lang="en-US" sz="2600" dirty="0"/>
            </a:br>
            <a:br>
              <a:rPr lang="en-US" sz="2600" dirty="0"/>
            </a:br>
            <a:r>
              <a:rPr lang="en-US" sz="2600" dirty="0"/>
              <a:t>Ensure that we are always working to margin – it sounds less to client, but it’s more for us! </a:t>
            </a:r>
          </a:p>
          <a:p>
            <a:pPr lvl="0">
              <a:lnSpc>
                <a:spcPct val="90000"/>
              </a:lnSpc>
              <a:spcAft>
                <a:spcPts val="600"/>
              </a:spcAft>
            </a:pPr>
            <a:br>
              <a:rPr lang="en-US" sz="2600" dirty="0"/>
            </a:br>
            <a:r>
              <a:rPr lang="en-US" sz="2600" dirty="0"/>
              <a:t>Example: Candidate Pay pd £400  Client total charge pd £500, profit is £100, </a:t>
            </a:r>
          </a:p>
          <a:p>
            <a:pPr lvl="0" indent="-228600">
              <a:lnSpc>
                <a:spcPct val="90000"/>
              </a:lnSpc>
              <a:spcAft>
                <a:spcPts val="600"/>
              </a:spcAft>
              <a:buFont typeface="Arial" panose="020B0604020202020204" pitchFamily="34" charset="0"/>
              <a:buChar char="•"/>
            </a:pPr>
            <a:r>
              <a:rPr lang="en-US" sz="2600" dirty="0"/>
              <a:t>Margin up on this is 25%. Mark up on this is 20% </a:t>
            </a:r>
          </a:p>
          <a:p>
            <a:pPr indent="-228600">
              <a:lnSpc>
                <a:spcPct val="90000"/>
              </a:lnSpc>
              <a:spcAft>
                <a:spcPts val="600"/>
              </a:spcAft>
              <a:buFont typeface="Arial" panose="020B0604020202020204" pitchFamily="34" charset="0"/>
              <a:buChar char="•"/>
            </a:pPr>
            <a:endParaRPr lang="en-US" sz="2600" dirty="0"/>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046505" y="0"/>
            <a:ext cx="2241495" cy="1028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8715" y="770779"/>
            <a:ext cx="9014049" cy="87518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B852C4BF-DF4E-49BC-8166-364A03D5B7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64" r="22537" b="1"/>
          <a:stretch/>
        </p:blipFill>
        <p:spPr bwMode="auto">
          <a:xfrm>
            <a:off x="8966682" y="1199028"/>
            <a:ext cx="8138115" cy="7888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0DF74D7-E62D-4273-B966-A5F4E4FC8CCC}"/>
              </a:ext>
            </a:extLst>
          </p:cNvPr>
          <p:cNvPicPr>
            <a:picLocks noChangeAspect="1"/>
          </p:cNvPicPr>
          <p:nvPr/>
        </p:nvPicPr>
        <p:blipFill>
          <a:blip r:embed="rId3"/>
          <a:srcRect/>
          <a:stretch>
            <a:fillRect/>
          </a:stretch>
        </p:blipFill>
        <p:spPr>
          <a:xfrm>
            <a:off x="16075876" y="190500"/>
            <a:ext cx="1627531" cy="1627531"/>
          </a:xfrm>
          <a:prstGeom prst="rect">
            <a:avLst/>
          </a:prstGeom>
        </p:spPr>
      </p:pic>
    </p:spTree>
    <p:extLst>
      <p:ext uri="{BB962C8B-B14F-4D97-AF65-F5344CB8AC3E}">
        <p14:creationId xmlns:p14="http://schemas.microsoft.com/office/powerpoint/2010/main" val="398243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0" name="Picture 2" descr="See the source image">
            <a:extLst>
              <a:ext uri="{FF2B5EF4-FFF2-40B4-BE49-F238E27FC236}">
                <a16:creationId xmlns:a16="http://schemas.microsoft.com/office/drawing/2014/main" id="{B8D89A24-CE9A-4F0A-8CC1-D859DC6E7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7" r="10598" b="-1"/>
          <a:stretch/>
        </p:blipFill>
        <p:spPr bwMode="auto">
          <a:xfrm>
            <a:off x="20" y="10"/>
            <a:ext cx="14920603" cy="10286990"/>
          </a:xfrm>
          <a:prstGeom prst="rect">
            <a:avLst/>
          </a:prstGeom>
          <a:noFill/>
          <a:extLst>
            <a:ext uri="{909E8E84-426E-40DD-AFC4-6F175D3DCCD1}">
              <a14:hiddenFill xmlns:a14="http://schemas.microsoft.com/office/drawing/2010/main">
                <a:solidFill>
                  <a:srgbClr val="FFFFFF"/>
                </a:solidFill>
              </a14:hiddenFill>
            </a:ext>
          </a:extLst>
        </p:spPr>
      </p:pic>
      <p:sp>
        <p:nvSpPr>
          <p:cNvPr id="2054" name="Freeform: Shape 7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479073" y="0"/>
            <a:ext cx="7808927" cy="10287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5" name="Freeform: Shape 7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2339" y="0"/>
            <a:ext cx="7565661" cy="10287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77" name="Freeform: Shape 7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045519" y="0"/>
            <a:ext cx="3794585" cy="10287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TextBox 2"/>
          <p:cNvSpPr txBox="1"/>
          <p:nvPr/>
        </p:nvSpPr>
        <p:spPr>
          <a:xfrm>
            <a:off x="12194739" y="2016151"/>
            <a:ext cx="5938299" cy="6648286"/>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r>
              <a:rPr lang="en-US" sz="2400" dirty="0">
                <a:latin typeface="Amaranth" panose="020B0604020202020204" charset="0"/>
                <a:cs typeface="Amaranth" panose="020B0604020202020204" charset="0"/>
              </a:rPr>
              <a:t>Only move in small increments, why do we always move in 5%? How about 0.5% !?</a:t>
            </a:r>
          </a:p>
          <a:p>
            <a:pPr>
              <a:lnSpc>
                <a:spcPct val="90000"/>
              </a:lnSpc>
              <a:spcAft>
                <a:spcPts val="600"/>
              </a:spcAft>
            </a:pPr>
            <a:endParaRPr lang="en-US" sz="2400" dirty="0">
              <a:latin typeface="Amaranth" panose="020B0604020202020204" charset="0"/>
              <a:cs typeface="Amaranth" panose="020B0604020202020204" charset="0"/>
            </a:endParaRPr>
          </a:p>
          <a:p>
            <a:pPr lvl="0" indent="-228600">
              <a:lnSpc>
                <a:spcPct val="90000"/>
              </a:lnSpc>
              <a:spcAft>
                <a:spcPts val="600"/>
              </a:spcAft>
              <a:buFont typeface="Arial" panose="020B0604020202020204" pitchFamily="34" charset="0"/>
              <a:buChar char="•"/>
            </a:pPr>
            <a:r>
              <a:rPr lang="en-US" sz="2400" dirty="0">
                <a:latin typeface="Amaranth" panose="020B0604020202020204" charset="0"/>
                <a:cs typeface="Amaranth" panose="020B0604020202020204" charset="0"/>
              </a:rPr>
              <a:t>Work in £ not %, deduct £ of final invoice value rather than % as sounds more!</a:t>
            </a:r>
          </a:p>
          <a:p>
            <a:pPr lvl="0">
              <a:lnSpc>
                <a:spcPct val="90000"/>
              </a:lnSpc>
              <a:spcAft>
                <a:spcPts val="600"/>
              </a:spcAft>
            </a:pPr>
            <a:endParaRPr lang="en-US" sz="2400" dirty="0">
              <a:latin typeface="Amaranth" panose="020B0604020202020204" charset="0"/>
              <a:cs typeface="Amaranth" panose="020B0604020202020204" charset="0"/>
            </a:endParaRPr>
          </a:p>
          <a:p>
            <a:pPr lvl="0" indent="-228600">
              <a:lnSpc>
                <a:spcPct val="90000"/>
              </a:lnSpc>
              <a:spcAft>
                <a:spcPts val="600"/>
              </a:spcAft>
              <a:buFont typeface="Arial" panose="020B0604020202020204" pitchFamily="34" charset="0"/>
              <a:buChar char="•"/>
            </a:pPr>
            <a:r>
              <a:rPr lang="en-US" sz="2400" dirty="0">
                <a:latin typeface="Amaranth" panose="020B0604020202020204" charset="0"/>
                <a:cs typeface="Amaranth" panose="020B0604020202020204" charset="0"/>
              </a:rPr>
              <a:t>Example: Fee is £20,000 deduct £2000, sounds better than 10%</a:t>
            </a:r>
          </a:p>
          <a:p>
            <a:pPr lvl="0" indent="-228600">
              <a:lnSpc>
                <a:spcPct val="90000"/>
              </a:lnSpc>
              <a:spcAft>
                <a:spcPts val="600"/>
              </a:spcAft>
              <a:buFont typeface="Arial" panose="020B0604020202020204" pitchFamily="34" charset="0"/>
              <a:buChar char="•"/>
            </a:pPr>
            <a:endParaRPr lang="en-US" sz="2400" dirty="0">
              <a:latin typeface="Amaranth" panose="020B0604020202020204" charset="0"/>
              <a:cs typeface="Amaranth" panose="020B0604020202020204" charset="0"/>
            </a:endParaRPr>
          </a:p>
          <a:p>
            <a:pPr lvl="0" indent="-228600">
              <a:lnSpc>
                <a:spcPct val="90000"/>
              </a:lnSpc>
              <a:spcAft>
                <a:spcPts val="600"/>
              </a:spcAft>
              <a:buFont typeface="Arial" panose="020B0604020202020204" pitchFamily="34" charset="0"/>
              <a:buChar char="•"/>
            </a:pPr>
            <a:r>
              <a:rPr lang="en-US" sz="2400" dirty="0">
                <a:latin typeface="Amaranth" panose="020B0604020202020204" charset="0"/>
                <a:cs typeface="Amaranth" panose="020B0604020202020204" charset="0"/>
              </a:rPr>
              <a:t>Work on a sliding scale</a:t>
            </a:r>
          </a:p>
          <a:p>
            <a:pPr>
              <a:lnSpc>
                <a:spcPct val="90000"/>
              </a:lnSpc>
              <a:spcAft>
                <a:spcPts val="600"/>
              </a:spcAft>
            </a:pPr>
            <a:r>
              <a:rPr lang="en-US" sz="2400" dirty="0">
                <a:latin typeface="Amaranth" panose="020B0604020202020204" charset="0"/>
                <a:cs typeface="Amaranth" panose="020B0604020202020204" charset="0"/>
              </a:rPr>
              <a:t>Example: </a:t>
            </a:r>
          </a:p>
          <a:p>
            <a:pPr>
              <a:lnSpc>
                <a:spcPct val="90000"/>
              </a:lnSpc>
              <a:spcAft>
                <a:spcPts val="600"/>
              </a:spcAft>
            </a:pPr>
            <a:r>
              <a:rPr lang="en-US" sz="2400" dirty="0">
                <a:latin typeface="Amaranth" panose="020B0604020202020204" charset="0"/>
                <a:cs typeface="Amaranth" panose="020B0604020202020204" charset="0"/>
              </a:rPr>
              <a:t>First job at 30%</a:t>
            </a:r>
          </a:p>
          <a:p>
            <a:pPr>
              <a:lnSpc>
                <a:spcPct val="90000"/>
              </a:lnSpc>
              <a:spcAft>
                <a:spcPts val="600"/>
              </a:spcAft>
            </a:pPr>
            <a:r>
              <a:rPr lang="en-US" sz="2400" dirty="0">
                <a:latin typeface="Amaranth" panose="020B0604020202020204" charset="0"/>
                <a:cs typeface="Amaranth" panose="020B0604020202020204" charset="0"/>
              </a:rPr>
              <a:t>Second job at 25%</a:t>
            </a:r>
          </a:p>
          <a:p>
            <a:pPr>
              <a:lnSpc>
                <a:spcPct val="90000"/>
              </a:lnSpc>
              <a:spcAft>
                <a:spcPts val="600"/>
              </a:spcAft>
            </a:pPr>
            <a:r>
              <a:rPr lang="en-US" sz="2400" dirty="0">
                <a:latin typeface="Amaranth" panose="020B0604020202020204" charset="0"/>
                <a:cs typeface="Amaranth" panose="020B0604020202020204" charset="0"/>
              </a:rPr>
              <a:t>Third job a at 20%</a:t>
            </a:r>
          </a:p>
          <a:p>
            <a:pPr>
              <a:lnSpc>
                <a:spcPct val="90000"/>
              </a:lnSpc>
              <a:spcAft>
                <a:spcPts val="600"/>
              </a:spcAft>
            </a:pPr>
            <a:r>
              <a:rPr lang="en-US" sz="2400" dirty="0">
                <a:latin typeface="Amaranth" panose="020B0604020202020204" charset="0"/>
              </a:rPr>
              <a:t>Fourth job at 20%</a:t>
            </a:r>
          </a:p>
          <a:p>
            <a:pPr indent="-228600">
              <a:lnSpc>
                <a:spcPct val="90000"/>
              </a:lnSpc>
              <a:spcAft>
                <a:spcPts val="600"/>
              </a:spcAft>
              <a:buFont typeface="Arial" panose="020B0604020202020204" pitchFamily="34" charset="0"/>
              <a:buChar char="•"/>
            </a:pPr>
            <a:endParaRPr lang="en-US" sz="1400" dirty="0"/>
          </a:p>
        </p:txBody>
      </p:sp>
      <p:pic>
        <p:nvPicPr>
          <p:cNvPr id="7" name="Picture 4">
            <a:extLst>
              <a:ext uri="{FF2B5EF4-FFF2-40B4-BE49-F238E27FC236}">
                <a16:creationId xmlns:a16="http://schemas.microsoft.com/office/drawing/2014/main" id="{903E53A9-FC35-4BBD-BD56-335123BF98AA}"/>
              </a:ext>
            </a:extLst>
          </p:cNvPr>
          <p:cNvPicPr>
            <a:picLocks noChangeAspect="1"/>
          </p:cNvPicPr>
          <p:nvPr/>
        </p:nvPicPr>
        <p:blipFill>
          <a:blip r:embed="rId3"/>
          <a:srcRect/>
          <a:stretch>
            <a:fillRect/>
          </a:stretch>
        </p:blipFill>
        <p:spPr>
          <a:xfrm>
            <a:off x="16075876" y="190500"/>
            <a:ext cx="1627531" cy="1627531"/>
          </a:xfrm>
          <a:prstGeom prst="rect">
            <a:avLst/>
          </a:prstGeom>
        </p:spPr>
      </p:pic>
    </p:spTree>
    <p:extLst>
      <p:ext uri="{BB962C8B-B14F-4D97-AF65-F5344CB8AC3E}">
        <p14:creationId xmlns:p14="http://schemas.microsoft.com/office/powerpoint/2010/main" val="111685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23165"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7" cy="10287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TextBox 5"/>
          <p:cNvSpPr txBox="1"/>
          <p:nvPr/>
        </p:nvSpPr>
        <p:spPr>
          <a:xfrm>
            <a:off x="960118" y="3080461"/>
            <a:ext cx="5503742" cy="414014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LIM</a:t>
            </a:r>
          </a:p>
        </p:txBody>
      </p:sp>
      <p:sp>
        <p:nvSpPr>
          <p:cNvPr id="2" name="TextBox 2"/>
          <p:cNvSpPr txBox="1"/>
          <p:nvPr/>
        </p:nvSpPr>
        <p:spPr>
          <a:xfrm>
            <a:off x="9135861" y="1714500"/>
            <a:ext cx="7959126" cy="7334250"/>
          </a:xfrm>
          <a:prstGeom prst="rect">
            <a:avLst/>
          </a:prstGeom>
        </p:spPr>
        <p:txBody>
          <a:bodyPr vert="horz" lIns="91440" tIns="45720" rIns="91440" bIns="45720" rtlCol="0" anchor="ctr">
            <a:normAutofit lnSpcReduction="10000"/>
          </a:bodyPr>
          <a:lstStyle/>
          <a:p>
            <a:pPr>
              <a:lnSpc>
                <a:spcPct val="90000"/>
              </a:lnSpc>
              <a:spcAft>
                <a:spcPts val="600"/>
              </a:spcAft>
            </a:pPr>
            <a:r>
              <a:rPr lang="en-US" sz="3100" dirty="0">
                <a:solidFill>
                  <a:srgbClr val="000000"/>
                </a:solidFill>
                <a:latin typeface="Amaranth" panose="020B0604020202020204" charset="0"/>
              </a:rPr>
              <a:t>Like –  This is your top line, </a:t>
            </a:r>
            <a:r>
              <a:rPr lang="en-US" sz="3100" dirty="0" err="1">
                <a:solidFill>
                  <a:srgbClr val="000000"/>
                </a:solidFill>
                <a:latin typeface="Amaranth" panose="020B0604020202020204" charset="0"/>
              </a:rPr>
              <a:t>i.e</a:t>
            </a:r>
            <a:r>
              <a:rPr lang="en-US" sz="3100" dirty="0">
                <a:solidFill>
                  <a:srgbClr val="000000"/>
                </a:solidFill>
                <a:latin typeface="Amaranth" panose="020B0604020202020204" charset="0"/>
              </a:rPr>
              <a:t> the outcome you’d ‘like’ to achieve.</a:t>
            </a:r>
          </a:p>
          <a:p>
            <a:pPr>
              <a:lnSpc>
                <a:spcPct val="90000"/>
              </a:lnSpc>
              <a:spcAft>
                <a:spcPts val="600"/>
              </a:spcAft>
            </a:pPr>
            <a:r>
              <a:rPr lang="en-US" sz="3100" dirty="0" err="1">
                <a:solidFill>
                  <a:srgbClr val="000000"/>
                </a:solidFill>
                <a:latin typeface="Amaranth" panose="020B0604020202020204" charset="0"/>
              </a:rPr>
              <a:t>e.g</a:t>
            </a:r>
            <a:r>
              <a:rPr lang="en-US" sz="3100" dirty="0">
                <a:solidFill>
                  <a:srgbClr val="000000"/>
                </a:solidFill>
                <a:latin typeface="Amaranth" panose="020B0604020202020204" charset="0"/>
              </a:rPr>
              <a:t> Fees paid at full Terms of business rates</a:t>
            </a:r>
          </a:p>
          <a:p>
            <a:pPr>
              <a:lnSpc>
                <a:spcPct val="90000"/>
              </a:lnSpc>
              <a:spcAft>
                <a:spcPts val="600"/>
              </a:spcAft>
            </a:pPr>
            <a:br>
              <a:rPr lang="en-US" sz="3100" dirty="0">
                <a:solidFill>
                  <a:srgbClr val="000000"/>
                </a:solidFill>
                <a:latin typeface="Amaranth" panose="020B0604020202020204" charset="0"/>
              </a:rPr>
            </a:br>
            <a:r>
              <a:rPr lang="en-US" sz="3100" dirty="0">
                <a:solidFill>
                  <a:srgbClr val="000000"/>
                </a:solidFill>
                <a:latin typeface="Amaranth" panose="020B0604020202020204" charset="0"/>
              </a:rPr>
              <a:t>Intend – This is a realistic outcome you actually ‘intend’ to achieve in a kind of ‘aim for the stars and reach for the moon’ type scenario.</a:t>
            </a:r>
          </a:p>
          <a:p>
            <a:pPr>
              <a:lnSpc>
                <a:spcPct val="90000"/>
              </a:lnSpc>
              <a:spcAft>
                <a:spcPts val="600"/>
              </a:spcAft>
            </a:pPr>
            <a:r>
              <a:rPr lang="en-US" sz="3100" dirty="0" err="1">
                <a:solidFill>
                  <a:srgbClr val="000000"/>
                </a:solidFill>
                <a:latin typeface="Amaranth" panose="020B0604020202020204" charset="0"/>
              </a:rPr>
              <a:t>e.g</a:t>
            </a:r>
            <a:r>
              <a:rPr lang="en-US" sz="3100" dirty="0">
                <a:solidFill>
                  <a:srgbClr val="000000"/>
                </a:solidFill>
                <a:latin typeface="Amaranth" panose="020B0604020202020204" charset="0"/>
              </a:rPr>
              <a:t> £500 of final invoice and exclusivity</a:t>
            </a:r>
          </a:p>
          <a:p>
            <a:pPr>
              <a:lnSpc>
                <a:spcPct val="90000"/>
              </a:lnSpc>
              <a:spcAft>
                <a:spcPts val="600"/>
              </a:spcAft>
            </a:pPr>
            <a:br>
              <a:rPr lang="en-US" sz="3100" dirty="0">
                <a:solidFill>
                  <a:srgbClr val="000000"/>
                </a:solidFill>
                <a:latin typeface="Amaranth" panose="020B0604020202020204" charset="0"/>
              </a:rPr>
            </a:br>
            <a:r>
              <a:rPr lang="en-US" sz="3100" dirty="0">
                <a:solidFill>
                  <a:srgbClr val="000000"/>
                </a:solidFill>
                <a:latin typeface="Amaranth" panose="020B0604020202020204" charset="0"/>
              </a:rPr>
              <a:t>Must – This is your actual bottom line that you can not go beyond.  It may be due to it being non profitable to go beyond this, or it may be outside of your personal authority limits.</a:t>
            </a:r>
          </a:p>
          <a:p>
            <a:pPr>
              <a:lnSpc>
                <a:spcPct val="90000"/>
              </a:lnSpc>
              <a:spcAft>
                <a:spcPts val="600"/>
              </a:spcAft>
            </a:pPr>
            <a:r>
              <a:rPr lang="en-US" sz="3100" dirty="0" err="1">
                <a:solidFill>
                  <a:srgbClr val="000000"/>
                </a:solidFill>
                <a:latin typeface="Amaranth" panose="020B0604020202020204" charset="0"/>
              </a:rPr>
              <a:t>e.g</a:t>
            </a:r>
            <a:r>
              <a:rPr lang="en-US" sz="3100" dirty="0">
                <a:solidFill>
                  <a:srgbClr val="000000"/>
                </a:solidFill>
                <a:latin typeface="Amaranth" panose="020B0604020202020204" charset="0"/>
              </a:rPr>
              <a:t> £500 of final invoice and 1 week exclusivity</a:t>
            </a:r>
          </a:p>
          <a:p>
            <a:pPr lvl="0" indent="-228600">
              <a:lnSpc>
                <a:spcPct val="90000"/>
              </a:lnSpc>
              <a:spcAft>
                <a:spcPts val="600"/>
              </a:spcAft>
              <a:buFont typeface="Arial" panose="020B0604020202020204" pitchFamily="34" charset="0"/>
              <a:buChar char="•"/>
            </a:pPr>
            <a:endParaRPr lang="en-US" sz="3100" dirty="0">
              <a:solidFill>
                <a:srgbClr val="000000"/>
              </a:solidFill>
            </a:endParaRPr>
          </a:p>
        </p:txBody>
      </p:sp>
      <p:sp>
        <p:nvSpPr>
          <p:cNvPr id="5" name="TextBox 5"/>
          <p:cNvSpPr txBox="1"/>
          <p:nvPr/>
        </p:nvSpPr>
        <p:spPr>
          <a:xfrm rot="-5400000">
            <a:off x="-2657030" y="4983199"/>
            <a:ext cx="6342760" cy="320601"/>
          </a:xfrm>
          <a:prstGeom prst="rect">
            <a:avLst/>
          </a:prstGeom>
        </p:spPr>
        <p:txBody>
          <a:bodyPr lIns="0" tIns="0" rIns="0" bIns="0" rtlCol="0" anchor="t">
            <a:spAutoFit/>
          </a:bodyPr>
          <a:lstStyle/>
          <a:p>
            <a:pPr algn="ctr">
              <a:lnSpc>
                <a:spcPts val="2520"/>
              </a:lnSpc>
              <a:spcAft>
                <a:spcPts val="600"/>
              </a:spcAft>
            </a:pPr>
            <a:r>
              <a:rPr lang="en-US" sz="2100">
                <a:solidFill>
                  <a:srgbClr val="FFFFFF"/>
                </a:solidFill>
                <a:latin typeface="Amaranth"/>
              </a:rPr>
              <a:t>TheRecruitmentTrainer.co.uk</a:t>
            </a:r>
          </a:p>
        </p:txBody>
      </p:sp>
      <p:pic>
        <p:nvPicPr>
          <p:cNvPr id="7" name="Picture 4">
            <a:extLst>
              <a:ext uri="{FF2B5EF4-FFF2-40B4-BE49-F238E27FC236}">
                <a16:creationId xmlns:a16="http://schemas.microsoft.com/office/drawing/2014/main" id="{B4D11EC4-F958-4F54-AD70-D8AB6CF5ED6A}"/>
              </a:ext>
            </a:extLst>
          </p:cNvPr>
          <p:cNvPicPr>
            <a:picLocks noChangeAspect="1"/>
          </p:cNvPicPr>
          <p:nvPr/>
        </p:nvPicPr>
        <p:blipFill>
          <a:blip r:embed="rId3"/>
          <a:srcRect/>
          <a:stretch>
            <a:fillRect/>
          </a:stretch>
        </p:blipFill>
        <p:spPr>
          <a:xfrm>
            <a:off x="16075876" y="190500"/>
            <a:ext cx="1627531" cy="1627531"/>
          </a:xfrm>
          <a:prstGeom prst="rect">
            <a:avLst/>
          </a:prstGeom>
        </p:spPr>
      </p:pic>
    </p:spTree>
    <p:extLst>
      <p:ext uri="{BB962C8B-B14F-4D97-AF65-F5344CB8AC3E}">
        <p14:creationId xmlns:p14="http://schemas.microsoft.com/office/powerpoint/2010/main" val="40854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261872" y="1399441"/>
            <a:ext cx="7331527" cy="266612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a:latin typeface="+mj-lt"/>
                <a:ea typeface="+mj-ea"/>
                <a:cs typeface="+mj-cs"/>
              </a:rPr>
              <a:t>PSL</a:t>
            </a:r>
          </a:p>
        </p:txBody>
      </p:sp>
      <p:cxnSp>
        <p:nvCxnSpPr>
          <p:cNvPr id="17" name="Straight Connector 16">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57895" y="2125980"/>
            <a:ext cx="0" cy="60350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4">
            <a:extLst>
              <a:ext uri="{FF2B5EF4-FFF2-40B4-BE49-F238E27FC236}">
                <a16:creationId xmlns:a16="http://schemas.microsoft.com/office/drawing/2014/main" id="{CBC81734-A38F-4B8F-BC24-BC5493CFBF7A}"/>
              </a:ext>
            </a:extLst>
          </p:cNvPr>
          <p:cNvPicPr>
            <a:picLocks noChangeAspect="1"/>
          </p:cNvPicPr>
          <p:nvPr/>
        </p:nvPicPr>
        <p:blipFill rotWithShape="1">
          <a:blip r:embed="rId2"/>
          <a:srcRect l="8383" r="2254"/>
          <a:stretch/>
        </p:blipFill>
        <p:spPr>
          <a:xfrm>
            <a:off x="10123717" y="860517"/>
            <a:ext cx="7654809" cy="8565967"/>
          </a:xfrm>
          <a:prstGeom prst="rect">
            <a:avLst/>
          </a:prstGeom>
        </p:spPr>
      </p:pic>
      <p:graphicFrame>
        <p:nvGraphicFramePr>
          <p:cNvPr id="10" name="TextBox 4">
            <a:extLst>
              <a:ext uri="{FF2B5EF4-FFF2-40B4-BE49-F238E27FC236}">
                <a16:creationId xmlns:a16="http://schemas.microsoft.com/office/drawing/2014/main" id="{CEFF36E3-8661-444C-992F-DEF4DD508FF2}"/>
              </a:ext>
            </a:extLst>
          </p:cNvPr>
          <p:cNvGraphicFramePr/>
          <p:nvPr>
            <p:extLst>
              <p:ext uri="{D42A27DB-BD31-4B8C-83A1-F6EECF244321}">
                <p14:modId xmlns:p14="http://schemas.microsoft.com/office/powerpoint/2010/main" val="1444235998"/>
              </p:ext>
            </p:extLst>
          </p:nvPr>
        </p:nvGraphicFramePr>
        <p:xfrm>
          <a:off x="1261872" y="4341795"/>
          <a:ext cx="7331527" cy="4814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5">
            <a:extLst>
              <a:ext uri="{FF2B5EF4-FFF2-40B4-BE49-F238E27FC236}">
                <a16:creationId xmlns:a16="http://schemas.microsoft.com/office/drawing/2014/main" id="{09D306B8-4ABD-4E36-AD7E-FE473ACF3894}"/>
              </a:ext>
            </a:extLst>
          </p:cNvPr>
          <p:cNvGrpSpPr>
            <a:grpSpLocks noChangeAspect="1"/>
          </p:cNvGrpSpPr>
          <p:nvPr/>
        </p:nvGrpSpPr>
        <p:grpSpPr>
          <a:xfrm>
            <a:off x="3138307" y="453515"/>
            <a:ext cx="5453767" cy="3750168"/>
            <a:chOff x="0" y="0"/>
            <a:chExt cx="6159500" cy="4235450"/>
          </a:xfrm>
        </p:grpSpPr>
        <p:sp>
          <p:nvSpPr>
            <p:cNvPr id="12" name="Freeform 6">
              <a:extLst>
                <a:ext uri="{FF2B5EF4-FFF2-40B4-BE49-F238E27FC236}">
                  <a16:creationId xmlns:a16="http://schemas.microsoft.com/office/drawing/2014/main" id="{44F7D2C3-AE91-495F-B241-D719E5C2AAFD}"/>
                </a:ext>
              </a:extLst>
            </p:cNvPr>
            <p:cNvSpPr/>
            <p:nvPr/>
          </p:nvSpPr>
          <p:spPr>
            <a:xfrm>
              <a:off x="0" y="0"/>
              <a:ext cx="6159500" cy="4235450"/>
            </a:xfrm>
            <a:custGeom>
              <a:avLst/>
              <a:gdLst/>
              <a:ahLst/>
              <a:cxnLst/>
              <a:rect l="l" t="t" r="r" b="b"/>
              <a:pathLst>
                <a:path w="6159500" h="4235450">
                  <a:moveTo>
                    <a:pt x="6159500" y="4235450"/>
                  </a:moveTo>
                  <a:lnTo>
                    <a:pt x="0" y="3696970"/>
                  </a:lnTo>
                  <a:lnTo>
                    <a:pt x="0" y="0"/>
                  </a:lnTo>
                  <a:lnTo>
                    <a:pt x="6159500" y="538480"/>
                  </a:lnTo>
                  <a:close/>
                </a:path>
              </a:pathLst>
            </a:custGeom>
            <a:blipFill>
              <a:blip r:embed="rId8"/>
              <a:stretch>
                <a:fillRect l="-1507" r="-1507"/>
              </a:stretch>
            </a:blipFill>
          </p:spPr>
        </p:sp>
      </p:gr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9183427" y="1409700"/>
            <a:ext cx="7658100" cy="148352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dirty="0">
                <a:solidFill>
                  <a:schemeClr val="tx1"/>
                </a:solidFill>
                <a:latin typeface="Amaranth" panose="020B0604020202020204" charset="0"/>
                <a:ea typeface="+mj-ea"/>
                <a:cs typeface="+mj-cs"/>
              </a:rPr>
              <a:t>WHAT IS YOUR PREFERRED METHOD OF NEGOTIATION?</a:t>
            </a:r>
          </a:p>
        </p:txBody>
      </p:sp>
      <p:pic>
        <p:nvPicPr>
          <p:cNvPr id="9" name="Picture 4">
            <a:extLst>
              <a:ext uri="{FF2B5EF4-FFF2-40B4-BE49-F238E27FC236}">
                <a16:creationId xmlns:a16="http://schemas.microsoft.com/office/drawing/2014/main" id="{425D6A39-99E2-40A7-8D29-47E0B4B0505C}"/>
              </a:ext>
            </a:extLst>
          </p:cNvPr>
          <p:cNvPicPr>
            <a:picLocks noChangeAspect="1"/>
          </p:cNvPicPr>
          <p:nvPr/>
        </p:nvPicPr>
        <p:blipFill rotWithShape="1">
          <a:blip r:embed="rId2"/>
          <a:srcRect t="14080" r="1" b="17261"/>
          <a:stretch/>
        </p:blipFill>
        <p:spPr>
          <a:xfrm>
            <a:off x="20" y="10"/>
            <a:ext cx="9157684" cy="6287609"/>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2" name="Picture 2"/>
          <p:cNvPicPr>
            <a:picLocks noChangeAspect="1"/>
          </p:cNvPicPr>
          <p:nvPr/>
        </p:nvPicPr>
        <p:blipFill rotWithShape="1">
          <a:blip r:embed="rId3"/>
          <a:srcRect b="16151"/>
          <a:stretch/>
        </p:blipFill>
        <p:spPr>
          <a:xfrm>
            <a:off x="693630" y="6456627"/>
            <a:ext cx="8121174" cy="3830373"/>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6" name="TextBox 6"/>
          <p:cNvSpPr txBox="1"/>
          <p:nvPr/>
        </p:nvSpPr>
        <p:spPr>
          <a:xfrm>
            <a:off x="9372598" y="4686307"/>
            <a:ext cx="7658100" cy="457913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000" dirty="0">
                <a:latin typeface="Amaranth" panose="020B0604020202020204" charset="0"/>
              </a:rPr>
              <a:t>What will work for you?</a:t>
            </a:r>
            <a:br>
              <a:rPr lang="en-US" sz="3000" dirty="0">
                <a:latin typeface="Amaranth" panose="020B0604020202020204" charset="0"/>
              </a:rPr>
            </a:br>
            <a:br>
              <a:rPr lang="en-US" sz="3000" dirty="0">
                <a:latin typeface="Amaranth" panose="020B0604020202020204" charset="0"/>
              </a:rPr>
            </a:br>
            <a:r>
              <a:rPr lang="en-US" sz="3000" dirty="0">
                <a:latin typeface="Amaranth" panose="020B0604020202020204" charset="0"/>
              </a:rPr>
              <a:t>Share with the group! </a:t>
            </a:r>
          </a:p>
          <a:p>
            <a:pPr indent="-228600">
              <a:lnSpc>
                <a:spcPct val="90000"/>
              </a:lnSpc>
              <a:spcAft>
                <a:spcPts val="600"/>
              </a:spcAft>
              <a:buFont typeface="Arial" panose="020B0604020202020204" pitchFamily="34" charset="0"/>
              <a:buChar char="•"/>
            </a:pPr>
            <a:endParaRPr lang="en-US" sz="3000" dirty="0"/>
          </a:p>
        </p:txBody>
      </p:sp>
      <p:sp>
        <p:nvSpPr>
          <p:cNvPr id="3" name="AutoShape 3"/>
          <p:cNvSpPr/>
          <p:nvPr/>
        </p:nvSpPr>
        <p:spPr>
          <a:xfrm>
            <a:off x="16652356" y="0"/>
            <a:ext cx="1635644" cy="10287000"/>
          </a:xfrm>
          <a:prstGeom prst="rect">
            <a:avLst/>
          </a:prstGeom>
          <a:solidFill>
            <a:srgbClr val="3B3367"/>
          </a:solidFill>
        </p:spPr>
      </p:sp>
    </p:spTree>
    <p:extLst>
      <p:ext uri="{BB962C8B-B14F-4D97-AF65-F5344CB8AC3E}">
        <p14:creationId xmlns:p14="http://schemas.microsoft.com/office/powerpoint/2010/main" val="164658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F983B648-9860-407F-BED9-93B57623E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20" y="6619182"/>
            <a:ext cx="4510087" cy="3609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1143574" y="3614479"/>
            <a:ext cx="4851505" cy="4759123"/>
          </a:xfrm>
          <a:prstGeom prst="rect">
            <a:avLst/>
          </a:prstGeom>
        </p:spPr>
        <p:txBody>
          <a:bodyPr wrap="square" lIns="0" tIns="0" rIns="0" bIns="0" rtlCol="0" anchor="t">
            <a:spAutoFit/>
          </a:bodyPr>
          <a:lstStyle/>
          <a:p>
            <a:pPr>
              <a:lnSpc>
                <a:spcPts val="3360"/>
              </a:lnSpc>
              <a:spcBef>
                <a:spcPct val="0"/>
              </a:spcBef>
            </a:pPr>
            <a:r>
              <a:rPr lang="en-US" sz="2400" dirty="0">
                <a:solidFill>
                  <a:schemeClr val="tx2"/>
                </a:solidFill>
                <a:latin typeface="Amaranth"/>
              </a:rPr>
              <a:t>Your actions are to think about – </a:t>
            </a:r>
          </a:p>
          <a:p>
            <a:pPr>
              <a:lnSpc>
                <a:spcPts val="3360"/>
              </a:lnSpc>
              <a:spcBef>
                <a:spcPct val="0"/>
              </a:spcBef>
            </a:pPr>
            <a:endParaRPr lang="en-US" sz="2400" dirty="0">
              <a:solidFill>
                <a:schemeClr val="tx2"/>
              </a:solidFill>
              <a:latin typeface="Amaranth"/>
            </a:endParaRP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What will you try and use after this session?</a:t>
            </a: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What is your 1 commitment? Write it on your action plan</a:t>
            </a: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Module 6 Action plan will be added to the members area, with the recording of this session</a:t>
            </a:r>
          </a:p>
          <a:p>
            <a:pPr marL="342900" indent="-342900">
              <a:lnSpc>
                <a:spcPts val="3360"/>
              </a:lnSpc>
              <a:spcBef>
                <a:spcPct val="0"/>
              </a:spcBef>
              <a:buFont typeface="Arial" panose="020B0604020202020204" pitchFamily="34" charset="0"/>
              <a:buChar char="•"/>
            </a:pPr>
            <a:endParaRPr lang="en-US" sz="2400" dirty="0">
              <a:solidFill>
                <a:schemeClr val="tx2"/>
              </a:solidFill>
              <a:latin typeface="Amaranth"/>
            </a:endParaRPr>
          </a:p>
          <a:p>
            <a:pPr>
              <a:lnSpc>
                <a:spcPts val="3360"/>
              </a:lnSpc>
              <a:spcBef>
                <a:spcPct val="0"/>
              </a:spcBef>
            </a:pPr>
            <a:endParaRPr lang="en-US" sz="2400" dirty="0">
              <a:solidFill>
                <a:srgbClr val="FFFFFF"/>
              </a:solidFill>
              <a:latin typeface="Amaranth"/>
            </a:endParaRPr>
          </a:p>
        </p:txBody>
      </p:sp>
      <p:sp>
        <p:nvSpPr>
          <p:cNvPr id="6" name="TextBox 6"/>
          <p:cNvSpPr txBox="1"/>
          <p:nvPr/>
        </p:nvSpPr>
        <p:spPr>
          <a:xfrm>
            <a:off x="1331581" y="8343900"/>
            <a:ext cx="3828256" cy="872034"/>
          </a:xfrm>
          <a:prstGeom prst="rect">
            <a:avLst/>
          </a:prstGeom>
        </p:spPr>
        <p:txBody>
          <a:bodyPr lIns="0" tIns="0" rIns="0" bIns="0" rtlCol="0" anchor="t">
            <a:spAutoFit/>
          </a:bodyPr>
          <a:lstStyle/>
          <a:p>
            <a:pPr>
              <a:lnSpc>
                <a:spcPts val="3360"/>
              </a:lnSpc>
              <a:spcBef>
                <a:spcPct val="0"/>
              </a:spcBef>
            </a:pPr>
            <a:endParaRPr lang="en-US" sz="2400" dirty="0">
              <a:solidFill>
                <a:srgbClr val="FFFFFF"/>
              </a:solidFill>
              <a:latin typeface="Amaranth"/>
            </a:endParaRPr>
          </a:p>
          <a:p>
            <a:pPr>
              <a:lnSpc>
                <a:spcPts val="3360"/>
              </a:lnSpc>
              <a:spcBef>
                <a:spcPct val="0"/>
              </a:spcBef>
            </a:pPr>
            <a:endParaRPr lang="en-US" sz="2400" dirty="0">
              <a:solidFill>
                <a:srgbClr val="FFFFFF"/>
              </a:solidFill>
              <a:latin typeface="Amaranth"/>
            </a:endParaRPr>
          </a:p>
        </p:txBody>
      </p:sp>
      <p:graphicFrame>
        <p:nvGraphicFramePr>
          <p:cNvPr id="5131" name="TextBox 3">
            <a:extLst>
              <a:ext uri="{FF2B5EF4-FFF2-40B4-BE49-F238E27FC236}">
                <a16:creationId xmlns:a16="http://schemas.microsoft.com/office/drawing/2014/main" id="{6D93F5BD-976D-4DFB-9B79-C9C900C20000}"/>
              </a:ext>
            </a:extLst>
          </p:cNvPr>
          <p:cNvGraphicFramePr/>
          <p:nvPr>
            <p:extLst>
              <p:ext uri="{D42A27DB-BD31-4B8C-83A1-F6EECF244321}">
                <p14:modId xmlns:p14="http://schemas.microsoft.com/office/powerpoint/2010/main" val="1344550206"/>
              </p:ext>
            </p:extLst>
          </p:nvPr>
        </p:nvGraphicFramePr>
        <p:xfrm>
          <a:off x="8909243" y="533400"/>
          <a:ext cx="8357612" cy="8631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See the source image">
            <a:extLst>
              <a:ext uri="{FF2B5EF4-FFF2-40B4-BE49-F238E27FC236}">
                <a16:creationId xmlns:a16="http://schemas.microsoft.com/office/drawing/2014/main" id="{4B26EA6D-D9CA-464D-9A8B-F9CDC726CF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41021"/>
            <a:ext cx="5981700" cy="3126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p:cNvPicPr>
          <p:nvPr/>
        </p:nvPicPr>
        <p:blipFill>
          <a:blip r:embed="rId9"/>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20286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B3A3484-F0F9-416A-8025-F464A6877C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4"/>
          <a:stretch/>
        </p:blipFill>
        <p:spPr bwMode="auto">
          <a:xfrm>
            <a:off x="21" y="10"/>
            <a:ext cx="11734780" cy="102869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p:nvPr/>
        </p:nvSpPr>
        <p:spPr>
          <a:xfrm>
            <a:off x="12070078" y="961497"/>
            <a:ext cx="5450619" cy="238263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Amaranth Bold" panose="020B0604020202020204" charset="0"/>
                <a:ea typeface="+mj-ea"/>
                <a:cs typeface="Amaranth Bold" panose="020B0604020202020204" charset="0"/>
              </a:rPr>
              <a:t>Objectives for this session:</a:t>
            </a:r>
          </a:p>
        </p:txBody>
      </p:sp>
      <p:sp>
        <p:nvSpPr>
          <p:cNvPr id="6" name="TextBox 6"/>
          <p:cNvSpPr txBox="1"/>
          <p:nvPr/>
        </p:nvSpPr>
        <p:spPr>
          <a:xfrm>
            <a:off x="12070078" y="4084093"/>
            <a:ext cx="5450621" cy="4050093"/>
          </a:xfrm>
          <a:prstGeom prst="rect">
            <a:avLst/>
          </a:prstGeom>
        </p:spPr>
        <p:txBody>
          <a:bodyPr vert="horz" lIns="91440" tIns="45720" rIns="91440" bIns="45720" rtlCol="0">
            <a:normAutofit fontScale="25000" lnSpcReduction="20000"/>
          </a:bodyPr>
          <a:lstStyle/>
          <a:p>
            <a:pPr marL="528320" lvl="1" indent="-264160" algn="just">
              <a:lnSpc>
                <a:spcPts val="4480"/>
              </a:lnSpc>
              <a:buFont typeface="Arial"/>
              <a:buChar char="•"/>
            </a:pPr>
            <a:r>
              <a:rPr lang="en-US" sz="9600" dirty="0">
                <a:solidFill>
                  <a:srgbClr val="1B1B1B"/>
                </a:solidFill>
                <a:latin typeface="Amaranth"/>
              </a:rPr>
              <a:t>Understand there is always an opportunity for negotiation</a:t>
            </a:r>
          </a:p>
          <a:p>
            <a:pPr marL="264160" lvl="1" algn="just">
              <a:lnSpc>
                <a:spcPts val="4480"/>
              </a:lnSpc>
            </a:pPr>
            <a:endParaRPr lang="en-US" sz="9600" dirty="0">
              <a:solidFill>
                <a:srgbClr val="1B1B1B"/>
              </a:solidFill>
              <a:latin typeface="Amaranth"/>
            </a:endParaRPr>
          </a:p>
          <a:p>
            <a:pPr marL="528320" lvl="1" indent="-264160" algn="just">
              <a:lnSpc>
                <a:spcPts val="4480"/>
              </a:lnSpc>
              <a:buFont typeface="Arial"/>
              <a:buChar char="•"/>
            </a:pPr>
            <a:r>
              <a:rPr lang="en-US" sz="9600" dirty="0">
                <a:solidFill>
                  <a:srgbClr val="1B1B1B"/>
                </a:solidFill>
                <a:latin typeface="Amaranth"/>
              </a:rPr>
              <a:t>Use different negotiation techniques and know the structure for best results</a:t>
            </a:r>
          </a:p>
          <a:p>
            <a:pPr algn="just">
              <a:lnSpc>
                <a:spcPts val="4480"/>
              </a:lnSpc>
            </a:pPr>
            <a:endParaRPr lang="en-US" sz="9600" dirty="0">
              <a:solidFill>
                <a:srgbClr val="1B1B1B"/>
              </a:solidFill>
              <a:latin typeface="Amaranth"/>
            </a:endParaRPr>
          </a:p>
          <a:p>
            <a:pPr marL="528320" lvl="1" indent="-264160" algn="just">
              <a:lnSpc>
                <a:spcPts val="4480"/>
              </a:lnSpc>
              <a:buFont typeface="Arial"/>
              <a:buChar char="•"/>
            </a:pPr>
            <a:r>
              <a:rPr lang="en-US" sz="9600" dirty="0">
                <a:solidFill>
                  <a:srgbClr val="1B1B1B"/>
                </a:solidFill>
                <a:latin typeface="Amaranth"/>
              </a:rPr>
              <a:t>Be able to make business decisions based on the needs of the business and individual</a:t>
            </a:r>
          </a:p>
          <a:p>
            <a:pPr algn="just">
              <a:lnSpc>
                <a:spcPts val="4480"/>
              </a:lnSpc>
            </a:pPr>
            <a:endParaRPr lang="en-US" sz="9600" dirty="0">
              <a:solidFill>
                <a:srgbClr val="1B1B1B"/>
              </a:solidFill>
              <a:latin typeface="Amaranth"/>
            </a:endParaRPr>
          </a:p>
          <a:p>
            <a:pPr marL="528320" lvl="1" indent="-264160" algn="just">
              <a:lnSpc>
                <a:spcPts val="4480"/>
              </a:lnSpc>
              <a:buFont typeface="Arial"/>
              <a:buChar char="•"/>
            </a:pPr>
            <a:r>
              <a:rPr lang="en-US" sz="9600" dirty="0">
                <a:solidFill>
                  <a:srgbClr val="1B1B1B"/>
                </a:solidFill>
                <a:latin typeface="Amaranth"/>
              </a:rPr>
              <a:t>Be able to tie it back to planning – goals / why you are here</a:t>
            </a:r>
          </a:p>
          <a:p>
            <a:pPr marL="428625" indent="-228600">
              <a:lnSpc>
                <a:spcPct val="90000"/>
              </a:lnSpc>
              <a:buFont typeface="Arial" panose="020B0604020202020204" pitchFamily="34" charset="0"/>
              <a:buChar char="•"/>
            </a:pPr>
            <a:endParaRPr lang="en-US" sz="3000" dirty="0"/>
          </a:p>
          <a:p>
            <a:pPr indent="-228600">
              <a:lnSpc>
                <a:spcPct val="90000"/>
              </a:lnSpc>
              <a:spcAft>
                <a:spcPts val="600"/>
              </a:spcAft>
              <a:buFont typeface="Arial" panose="020B0604020202020204" pitchFamily="34" charset="0"/>
              <a:buChar char="•"/>
            </a:pPr>
            <a:endParaRPr lang="en-US" sz="3000" dirty="0"/>
          </a:p>
          <a:p>
            <a:pPr indent="-228600">
              <a:lnSpc>
                <a:spcPct val="90000"/>
              </a:lnSpc>
              <a:spcAft>
                <a:spcPts val="600"/>
              </a:spcAft>
              <a:buFont typeface="Arial" panose="020B0604020202020204" pitchFamily="34" charset="0"/>
              <a:buChar char="•"/>
            </a:pPr>
            <a:endParaRPr lang="en-US" sz="3000" dirty="0"/>
          </a:p>
        </p:txBody>
      </p:sp>
      <p:pic>
        <p:nvPicPr>
          <p:cNvPr id="5" name="Picture 5"/>
          <p:cNvPicPr>
            <a:picLocks noChangeAspect="1"/>
          </p:cNvPicPr>
          <p:nvPr/>
        </p:nvPicPr>
        <p:blipFill>
          <a:blip r:embed="rId3"/>
          <a:srcRect/>
          <a:stretch>
            <a:fillRect/>
          </a:stretch>
        </p:blipFill>
        <p:spPr>
          <a:xfrm>
            <a:off x="16228442" y="221534"/>
            <a:ext cx="1627532" cy="1627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B4B713AF-6E1F-4A1B-96C6-BAEAF06A90CB}"/>
              </a:ext>
            </a:extLst>
          </p:cNvPr>
          <p:cNvSpPr/>
          <p:nvPr/>
        </p:nvSpPr>
        <p:spPr>
          <a:xfrm>
            <a:off x="12877800" y="0"/>
            <a:ext cx="5088824" cy="10287000"/>
          </a:xfrm>
          <a:prstGeom prst="rect">
            <a:avLst/>
          </a:prstGeom>
          <a:solidFill>
            <a:srgbClr val="91B43E"/>
          </a:solidFill>
        </p:spPr>
      </p:sp>
      <p:sp>
        <p:nvSpPr>
          <p:cNvPr id="3" name="Title 2">
            <a:extLst>
              <a:ext uri="{FF2B5EF4-FFF2-40B4-BE49-F238E27FC236}">
                <a16:creationId xmlns:a16="http://schemas.microsoft.com/office/drawing/2014/main" id="{05332B41-C417-4259-87E6-980CE926A0DB}"/>
              </a:ext>
            </a:extLst>
          </p:cNvPr>
          <p:cNvSpPr>
            <a:spLocks noGrp="1"/>
          </p:cNvSpPr>
          <p:nvPr>
            <p:ph type="title"/>
          </p:nvPr>
        </p:nvSpPr>
        <p:spPr>
          <a:xfrm>
            <a:off x="13643106" y="2247900"/>
            <a:ext cx="3920808" cy="6378405"/>
          </a:xfrm>
        </p:spPr>
        <p:txBody>
          <a:bodyPr vert="horz" lIns="91440" tIns="45720" rIns="91440" bIns="45720" rtlCol="0" anchor="ctr">
            <a:normAutofit fontScale="90000"/>
          </a:bodyPr>
          <a:lstStyle/>
          <a:p>
            <a:pPr algn="l">
              <a:lnSpc>
                <a:spcPct val="90000"/>
              </a:lnSpc>
            </a:pPr>
            <a:r>
              <a:rPr lang="en-US" sz="3400" dirty="0">
                <a:latin typeface="Amaranth Bold" panose="020B0604020202020204" charset="0"/>
              </a:rPr>
              <a:t>By the end of this session you will be able to:</a:t>
            </a:r>
            <a:br>
              <a:rPr lang="en-US" sz="3400" dirty="0">
                <a:latin typeface="Amaranth Bold" panose="020B0604020202020204" charset="0"/>
              </a:rPr>
            </a:br>
            <a:br>
              <a:rPr lang="en-US" sz="3400" dirty="0">
                <a:latin typeface="Amaranth Bold" panose="020B0604020202020204" charset="0"/>
              </a:rPr>
            </a:br>
            <a:r>
              <a:rPr lang="en-US" sz="3400" dirty="0">
                <a:latin typeface="Amaranth" panose="020B0604020202020204" charset="0"/>
              </a:rPr>
              <a:t>E</a:t>
            </a:r>
            <a:r>
              <a:rPr lang="en-US" sz="3400" dirty="0">
                <a:latin typeface="Amaranth" panose="020B0604020202020204" charset="0"/>
                <a:cs typeface="Amaranth" panose="020B0604020202020204" charset="0"/>
              </a:rPr>
              <a:t>nter into negotiations confidently and with a plan!</a:t>
            </a:r>
            <a:br>
              <a:rPr lang="en-US" sz="3400" dirty="0">
                <a:latin typeface="Amaranth" panose="020B0604020202020204" charset="0"/>
                <a:cs typeface="Amaranth" panose="020B0604020202020204" charset="0"/>
              </a:rPr>
            </a:br>
            <a:br>
              <a:rPr lang="en-US" sz="3400" dirty="0">
                <a:latin typeface="Amaranth" panose="020B0604020202020204" charset="0"/>
                <a:cs typeface="Amaranth" panose="020B0604020202020204" charset="0"/>
              </a:rPr>
            </a:br>
            <a:r>
              <a:rPr lang="en-US" sz="3400" dirty="0">
                <a:latin typeface="Amaranth" panose="020B0604020202020204" charset="0"/>
                <a:cs typeface="Amaranth" panose="020B0604020202020204" charset="0"/>
              </a:rPr>
              <a:t>Use different techniques with both clients and candidates</a:t>
            </a:r>
            <a:br>
              <a:rPr lang="en-US" sz="3400" dirty="0">
                <a:latin typeface="Amaranth" panose="020B0604020202020204" charset="0"/>
                <a:cs typeface="Amaranth" panose="020B0604020202020204" charset="0"/>
              </a:rPr>
            </a:br>
            <a:br>
              <a:rPr lang="en-US" sz="3400" dirty="0">
                <a:latin typeface="Amaranth" panose="020B0604020202020204" charset="0"/>
                <a:cs typeface="Amaranth" panose="020B0604020202020204" charset="0"/>
              </a:rPr>
            </a:br>
            <a:r>
              <a:rPr lang="en-US" sz="3400" dirty="0">
                <a:latin typeface="Amaranth" panose="020B0604020202020204" charset="0"/>
                <a:cs typeface="Amaranth" panose="020B0604020202020204" charset="0"/>
              </a:rPr>
              <a:t>feel confident in and able to apply techniques when negotiating terms</a:t>
            </a:r>
            <a:br>
              <a:rPr lang="en-US" sz="3400" dirty="0">
                <a:latin typeface="Amaranth Bold" panose="020B0604020202020204" charset="0"/>
              </a:rPr>
            </a:br>
            <a:br>
              <a:rPr lang="en-US" sz="3400" dirty="0">
                <a:latin typeface="Amaranth Bold" panose="020B0604020202020204" charset="0"/>
              </a:rPr>
            </a:br>
            <a:br>
              <a:rPr lang="en-US" sz="3400" dirty="0">
                <a:latin typeface="Amaranth Bold" panose="020B0604020202020204" charset="0"/>
              </a:rPr>
            </a:br>
            <a:br>
              <a:rPr lang="en-US" sz="3400" dirty="0">
                <a:latin typeface="Amaranth Bold" panose="020B0604020202020204" charset="0"/>
              </a:rPr>
            </a:br>
            <a:br>
              <a:rPr lang="en-US" sz="3400" dirty="0">
                <a:latin typeface="Amaranth Bold" panose="020B0604020202020204" charset="0"/>
              </a:rPr>
            </a:br>
            <a:br>
              <a:rPr lang="en-US" sz="3400" dirty="0">
                <a:solidFill>
                  <a:srgbClr val="FFFFFF"/>
                </a:solidFill>
              </a:rPr>
            </a:br>
            <a:br>
              <a:rPr lang="en-US" sz="3400" dirty="0">
                <a:solidFill>
                  <a:srgbClr val="FFFFFF"/>
                </a:solidFill>
              </a:rPr>
            </a:br>
            <a:endParaRPr lang="en-US" sz="3400" dirty="0">
              <a:solidFill>
                <a:srgbClr val="FFFFFF"/>
              </a:solidFill>
              <a:latin typeface="Amaranth" panose="020B0604020202020204" charset="0"/>
            </a:endParaRPr>
          </a:p>
        </p:txBody>
      </p:sp>
      <p:pic>
        <p:nvPicPr>
          <p:cNvPr id="2050" name="Picture 2" descr="Image result for outcome image">
            <a:extLst>
              <a:ext uri="{FF2B5EF4-FFF2-40B4-BE49-F238E27FC236}">
                <a16:creationId xmlns:a16="http://schemas.microsoft.com/office/drawing/2014/main" id="{1B3F65CF-1907-41DF-B73B-C778AD9507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991"/>
          <a:stretch/>
        </p:blipFill>
        <p:spPr bwMode="auto">
          <a:xfrm>
            <a:off x="1464376" y="1413807"/>
            <a:ext cx="10744833" cy="721249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7846C2DB-7031-4604-88A7-298A4E7AE659}"/>
              </a:ext>
            </a:extLst>
          </p:cNvPr>
          <p:cNvPicPr>
            <a:picLocks noChangeAspect="1"/>
          </p:cNvPicPr>
          <p:nvPr/>
        </p:nvPicPr>
        <p:blipFill>
          <a:blip r:embed="rId3"/>
          <a:srcRect/>
          <a:stretch>
            <a:fillRect/>
          </a:stretch>
        </p:blipFill>
        <p:spPr>
          <a:xfrm>
            <a:off x="16200047" y="8317333"/>
            <a:ext cx="1627532" cy="1627532"/>
          </a:xfrm>
          <a:prstGeom prst="rect">
            <a:avLst/>
          </a:prstGeom>
        </p:spPr>
      </p:pic>
    </p:spTree>
    <p:extLst>
      <p:ext uri="{BB962C8B-B14F-4D97-AF65-F5344CB8AC3E}">
        <p14:creationId xmlns:p14="http://schemas.microsoft.com/office/powerpoint/2010/main" val="343375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9F5DD8-9C56-4C18-8DF4-D0E736F42034}"/>
              </a:ext>
            </a:extLst>
          </p:cNvPr>
          <p:cNvPicPr>
            <a:picLocks noChangeAspect="1"/>
          </p:cNvPicPr>
          <p:nvPr/>
        </p:nvPicPr>
        <p:blipFill rotWithShape="1">
          <a:blip r:embed="rId2">
            <a:alphaModFix/>
          </a:blip>
          <a:srcRect l="22832" r="14933"/>
          <a:stretch/>
        </p:blipFill>
        <p:spPr>
          <a:xfrm>
            <a:off x="8696314" y="10"/>
            <a:ext cx="9591228" cy="10286990"/>
          </a:xfrm>
          <a:prstGeom prst="rect">
            <a:avLst/>
          </a:prstGeom>
        </p:spPr>
      </p:pic>
      <p:sp>
        <p:nvSpPr>
          <p:cNvPr id="6" name="TextBox 5"/>
          <p:cNvSpPr txBox="1"/>
          <p:nvPr/>
        </p:nvSpPr>
        <p:spPr>
          <a:xfrm>
            <a:off x="1207497" y="1197667"/>
            <a:ext cx="7205454" cy="1967496"/>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8000" dirty="0">
                <a:solidFill>
                  <a:srgbClr val="000000"/>
                </a:solidFill>
                <a:latin typeface="Amaranth" panose="020B0604020202020204" charset="0"/>
                <a:ea typeface="+mj-ea"/>
                <a:cs typeface="+mj-cs"/>
              </a:rPr>
              <a:t>What can we negotiate? </a:t>
            </a:r>
          </a:p>
        </p:txBody>
      </p:sp>
      <p:sp>
        <p:nvSpPr>
          <p:cNvPr id="5" name="TextBox 5"/>
          <p:cNvSpPr txBox="1"/>
          <p:nvPr/>
        </p:nvSpPr>
        <p:spPr>
          <a:xfrm rot="-5400000">
            <a:off x="-2657030" y="4983199"/>
            <a:ext cx="6342760" cy="320601"/>
          </a:xfrm>
          <a:prstGeom prst="rect">
            <a:avLst/>
          </a:prstGeom>
        </p:spPr>
        <p:txBody>
          <a:bodyPr lIns="0" tIns="0" rIns="0" bIns="0" rtlCol="0" anchor="t">
            <a:spAutoFit/>
          </a:bodyPr>
          <a:lstStyle/>
          <a:p>
            <a:pPr algn="ctr">
              <a:lnSpc>
                <a:spcPts val="2520"/>
              </a:lnSpc>
              <a:spcAft>
                <a:spcPts val="600"/>
              </a:spcAft>
            </a:pPr>
            <a:r>
              <a:rPr lang="en-US" sz="2100">
                <a:solidFill>
                  <a:srgbClr val="FFFFFF"/>
                </a:solidFill>
                <a:latin typeface="Amaranth"/>
              </a:rPr>
              <a:t>TheRecruitmentTrainer.co.uk</a:t>
            </a:r>
          </a:p>
        </p:txBody>
      </p:sp>
      <p:pic>
        <p:nvPicPr>
          <p:cNvPr id="7" name="Picture 4">
            <a:extLst>
              <a:ext uri="{FF2B5EF4-FFF2-40B4-BE49-F238E27FC236}">
                <a16:creationId xmlns:a16="http://schemas.microsoft.com/office/drawing/2014/main" id="{CB49B1BF-2F9D-49EB-86F5-16003F6E325C}"/>
              </a:ext>
            </a:extLst>
          </p:cNvPr>
          <p:cNvPicPr>
            <a:picLocks noChangeAspect="1"/>
          </p:cNvPicPr>
          <p:nvPr/>
        </p:nvPicPr>
        <p:blipFill>
          <a:blip r:embed="rId3"/>
          <a:srcRect/>
          <a:stretch>
            <a:fillRect/>
          </a:stretch>
        </p:blipFill>
        <p:spPr>
          <a:xfrm>
            <a:off x="16091394" y="214935"/>
            <a:ext cx="1627531" cy="1627531"/>
          </a:xfrm>
          <a:prstGeom prst="rect">
            <a:avLst/>
          </a:prstGeom>
        </p:spPr>
      </p:pic>
      <p:graphicFrame>
        <p:nvGraphicFramePr>
          <p:cNvPr id="8" name="Content Placeholder 5">
            <a:extLst>
              <a:ext uri="{FF2B5EF4-FFF2-40B4-BE49-F238E27FC236}">
                <a16:creationId xmlns:a16="http://schemas.microsoft.com/office/drawing/2014/main" id="{1CF7ED54-71AA-4A67-944F-C64592AC75F1}"/>
              </a:ext>
            </a:extLst>
          </p:cNvPr>
          <p:cNvGraphicFramePr>
            <a:graphicFrameLocks/>
          </p:cNvGraphicFramePr>
          <p:nvPr>
            <p:extLst>
              <p:ext uri="{D42A27DB-BD31-4B8C-83A1-F6EECF244321}">
                <p14:modId xmlns:p14="http://schemas.microsoft.com/office/powerpoint/2010/main" val="1353411475"/>
              </p:ext>
            </p:extLst>
          </p:nvPr>
        </p:nvGraphicFramePr>
        <p:xfrm>
          <a:off x="5410200" y="571500"/>
          <a:ext cx="13268325" cy="914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743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0083" y="880282"/>
            <a:ext cx="4802049" cy="5081246"/>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6000" kern="1200">
                <a:solidFill>
                  <a:srgbClr val="FFFFFF"/>
                </a:solidFill>
                <a:latin typeface="+mj-lt"/>
                <a:ea typeface="+mj-ea"/>
                <a:cs typeface="+mj-cs"/>
              </a:rPr>
              <a:t>WHAT ARE THE COMMON MISTAKES?</a:t>
            </a:r>
          </a:p>
        </p:txBody>
      </p:sp>
      <p:sp>
        <p:nvSpPr>
          <p:cNvPr id="2" name="TextBox 2"/>
          <p:cNvSpPr txBox="1"/>
          <p:nvPr/>
        </p:nvSpPr>
        <p:spPr>
          <a:xfrm>
            <a:off x="7215388" y="974220"/>
            <a:ext cx="9833021" cy="8319070"/>
          </a:xfrm>
          <a:prstGeom prst="rect">
            <a:avLst/>
          </a:prstGeom>
        </p:spPr>
        <p:txBody>
          <a:bodyPr vert="horz" lIns="91440" tIns="45720" rIns="91440" bIns="45720" rtlCol="0" anchor="ctr">
            <a:normAutofit/>
          </a:bodyPr>
          <a:lstStyle/>
          <a:p>
            <a:pPr marL="285750" lvl="0" indent="-228600">
              <a:lnSpc>
                <a:spcPct val="90000"/>
              </a:lnSpc>
              <a:spcAft>
                <a:spcPts val="600"/>
              </a:spcAft>
              <a:buFont typeface="Arial" panose="020B0604020202020204" pitchFamily="34" charset="0"/>
              <a:buChar char="•"/>
            </a:pPr>
            <a:r>
              <a:rPr lang="en-US" sz="3000" dirty="0"/>
              <a:t>Setting fees too low</a:t>
            </a:r>
          </a:p>
          <a:p>
            <a:pPr marL="285750" lvl="0" indent="-228600">
              <a:lnSpc>
                <a:spcPct val="90000"/>
              </a:lnSpc>
              <a:spcAft>
                <a:spcPts val="600"/>
              </a:spcAft>
              <a:buFont typeface="Arial" panose="020B0604020202020204" pitchFamily="34" charset="0"/>
              <a:buChar char="•"/>
            </a:pPr>
            <a:r>
              <a:rPr lang="en-US" sz="3000" dirty="0"/>
              <a:t>Offering a discount without being asked</a:t>
            </a:r>
          </a:p>
          <a:p>
            <a:pPr marL="285750" lvl="0" indent="-228600">
              <a:lnSpc>
                <a:spcPct val="90000"/>
              </a:lnSpc>
              <a:spcAft>
                <a:spcPts val="600"/>
              </a:spcAft>
              <a:buFont typeface="Arial" panose="020B0604020202020204" pitchFamily="34" charset="0"/>
              <a:buChar char="•"/>
            </a:pPr>
            <a:r>
              <a:rPr lang="en-US" sz="3000" dirty="0"/>
              <a:t>Not dealing with the decision maker</a:t>
            </a:r>
          </a:p>
          <a:p>
            <a:pPr marL="285750" lvl="0" indent="-228600">
              <a:lnSpc>
                <a:spcPct val="90000"/>
              </a:lnSpc>
              <a:spcAft>
                <a:spcPts val="600"/>
              </a:spcAft>
              <a:buFont typeface="Arial" panose="020B0604020202020204" pitchFamily="34" charset="0"/>
              <a:buChar char="•"/>
            </a:pPr>
            <a:r>
              <a:rPr lang="en-US" sz="3000" dirty="0"/>
              <a:t>Not meeting a client face to face</a:t>
            </a:r>
          </a:p>
          <a:p>
            <a:pPr marL="285750" lvl="0" indent="-228600">
              <a:lnSpc>
                <a:spcPct val="90000"/>
              </a:lnSpc>
              <a:spcAft>
                <a:spcPts val="600"/>
              </a:spcAft>
              <a:buFont typeface="Arial" panose="020B0604020202020204" pitchFamily="34" charset="0"/>
              <a:buChar char="•"/>
            </a:pPr>
            <a:r>
              <a:rPr lang="en-US" sz="3000" dirty="0"/>
              <a:t>Discussing price too early before you have established creditability and need</a:t>
            </a:r>
          </a:p>
          <a:p>
            <a:pPr marL="285750" lvl="0" indent="-228600">
              <a:lnSpc>
                <a:spcPct val="90000"/>
              </a:lnSpc>
              <a:spcAft>
                <a:spcPts val="600"/>
              </a:spcAft>
              <a:buFont typeface="Arial" panose="020B0604020202020204" pitchFamily="34" charset="0"/>
              <a:buChar char="•"/>
            </a:pPr>
            <a:r>
              <a:rPr lang="en-US" sz="3000" dirty="0"/>
              <a:t>Not being confident enough </a:t>
            </a:r>
          </a:p>
          <a:p>
            <a:pPr marL="285750" lvl="0" indent="-228600">
              <a:lnSpc>
                <a:spcPct val="90000"/>
              </a:lnSpc>
              <a:spcAft>
                <a:spcPts val="600"/>
              </a:spcAft>
              <a:buFont typeface="Arial" panose="020B0604020202020204" pitchFamily="34" charset="0"/>
              <a:buChar char="•"/>
            </a:pPr>
            <a:r>
              <a:rPr lang="en-US" sz="3000" dirty="0"/>
              <a:t>Using language which implies you are willing to negotiate</a:t>
            </a:r>
          </a:p>
          <a:p>
            <a:pPr marL="285750" lvl="0" indent="-228600">
              <a:lnSpc>
                <a:spcPct val="90000"/>
              </a:lnSpc>
              <a:spcAft>
                <a:spcPts val="600"/>
              </a:spcAft>
              <a:buFont typeface="Arial" panose="020B0604020202020204" pitchFamily="34" charset="0"/>
              <a:buChar char="•"/>
            </a:pPr>
            <a:r>
              <a:rPr lang="en-US" sz="3000" dirty="0" err="1"/>
              <a:t>Apologising</a:t>
            </a:r>
            <a:r>
              <a:rPr lang="en-US" sz="3000" dirty="0"/>
              <a:t> for your price</a:t>
            </a:r>
          </a:p>
          <a:p>
            <a:pPr marL="285750" lvl="0" indent="-228600">
              <a:lnSpc>
                <a:spcPct val="90000"/>
              </a:lnSpc>
              <a:spcAft>
                <a:spcPts val="600"/>
              </a:spcAft>
              <a:buFont typeface="Arial" panose="020B0604020202020204" pitchFamily="34" charset="0"/>
              <a:buChar char="•"/>
            </a:pPr>
            <a:r>
              <a:rPr lang="en-US" sz="3000" dirty="0"/>
              <a:t>Backing down too easily – not knowing when to say ‘No’</a:t>
            </a:r>
          </a:p>
          <a:p>
            <a:pPr marL="285750" lvl="0" indent="-228600">
              <a:lnSpc>
                <a:spcPct val="90000"/>
              </a:lnSpc>
              <a:spcAft>
                <a:spcPts val="600"/>
              </a:spcAft>
              <a:buFont typeface="Arial" panose="020B0604020202020204" pitchFamily="34" charset="0"/>
              <a:buChar char="•"/>
            </a:pPr>
            <a:r>
              <a:rPr lang="en-US" sz="3000" dirty="0"/>
              <a:t>Failing to help your clients perceive the value you provide</a:t>
            </a:r>
          </a:p>
        </p:txBody>
      </p:sp>
      <p:sp>
        <p:nvSpPr>
          <p:cNvPr id="5" name="TextBox 5"/>
          <p:cNvSpPr txBox="1"/>
          <p:nvPr/>
        </p:nvSpPr>
        <p:spPr>
          <a:xfrm rot="-5400000">
            <a:off x="-2657030" y="4983199"/>
            <a:ext cx="6342760" cy="320601"/>
          </a:xfrm>
          <a:prstGeom prst="rect">
            <a:avLst/>
          </a:prstGeom>
        </p:spPr>
        <p:txBody>
          <a:bodyPr lIns="0" tIns="0" rIns="0" bIns="0" rtlCol="0" anchor="t">
            <a:spAutoFit/>
          </a:bodyPr>
          <a:lstStyle/>
          <a:p>
            <a:pPr algn="ctr">
              <a:lnSpc>
                <a:spcPts val="2520"/>
              </a:lnSpc>
              <a:spcAft>
                <a:spcPts val="600"/>
              </a:spcAft>
            </a:pPr>
            <a:r>
              <a:rPr lang="en-US" sz="2100">
                <a:solidFill>
                  <a:srgbClr val="FFFFFF"/>
                </a:solidFill>
                <a:latin typeface="Amaranth"/>
              </a:rPr>
              <a:t>TheRecruitmentTrainer.co.uk</a:t>
            </a:r>
          </a:p>
        </p:txBody>
      </p:sp>
      <p:pic>
        <p:nvPicPr>
          <p:cNvPr id="7" name="Picture 4">
            <a:extLst>
              <a:ext uri="{FF2B5EF4-FFF2-40B4-BE49-F238E27FC236}">
                <a16:creationId xmlns:a16="http://schemas.microsoft.com/office/drawing/2014/main" id="{BEE1E3DC-419C-4A7B-8A91-3295CECF27C8}"/>
              </a:ext>
            </a:extLst>
          </p:cNvPr>
          <p:cNvPicPr>
            <a:picLocks noChangeAspect="1"/>
          </p:cNvPicPr>
          <p:nvPr/>
        </p:nvPicPr>
        <p:blipFill>
          <a:blip r:embed="rId2"/>
          <a:srcRect/>
          <a:stretch>
            <a:fillRect/>
          </a:stretch>
        </p:blipFill>
        <p:spPr>
          <a:xfrm>
            <a:off x="16091394" y="214935"/>
            <a:ext cx="1627531" cy="1627531"/>
          </a:xfrm>
          <a:prstGeom prst="rect">
            <a:avLst/>
          </a:prstGeom>
        </p:spPr>
      </p:pic>
    </p:spTree>
    <p:extLst>
      <p:ext uri="{BB962C8B-B14F-4D97-AF65-F5344CB8AC3E}">
        <p14:creationId xmlns:p14="http://schemas.microsoft.com/office/powerpoint/2010/main" val="275400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6440" r="21114"/>
          <a:stretch/>
        </p:blipFill>
        <p:spPr>
          <a:xfrm>
            <a:off x="8696314" y="10"/>
            <a:ext cx="9591228" cy="10286990"/>
          </a:xfrm>
          <a:prstGeom prst="rect">
            <a:avLst/>
          </a:prstGeom>
        </p:spPr>
      </p:pic>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8288000" cy="10287000"/>
          </a:xfrm>
          <a:prstGeom prst="rect">
            <a:avLst/>
          </a:prstGeom>
        </p:spPr>
      </p:pic>
      <p:sp>
        <p:nvSpPr>
          <p:cNvPr id="8" name="TextBox 8"/>
          <p:cNvSpPr txBox="1"/>
          <p:nvPr/>
        </p:nvSpPr>
        <p:spPr>
          <a:xfrm>
            <a:off x="1207497" y="1197667"/>
            <a:ext cx="7205454" cy="196749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rgbClr val="000000"/>
                </a:solidFill>
                <a:latin typeface="+mj-lt"/>
                <a:ea typeface="+mj-ea"/>
                <a:cs typeface="+mj-cs"/>
              </a:rPr>
              <a:t>WHAT IS AVAILABLE TO US &amp; THE CLIENT</a:t>
            </a:r>
          </a:p>
        </p:txBody>
      </p:sp>
      <p:sp>
        <p:nvSpPr>
          <p:cNvPr id="3" name="TextBox 3"/>
          <p:cNvSpPr txBox="1"/>
          <p:nvPr/>
        </p:nvSpPr>
        <p:spPr>
          <a:xfrm>
            <a:off x="1207495" y="3408214"/>
            <a:ext cx="7060205" cy="568324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3000" dirty="0">
              <a:solidFill>
                <a:srgbClr val="000000"/>
              </a:solidFill>
            </a:endParaRPr>
          </a:p>
          <a:p>
            <a:pPr marL="528321" lvl="1" indent="-228600">
              <a:lnSpc>
                <a:spcPct val="90000"/>
              </a:lnSpc>
              <a:spcAft>
                <a:spcPts val="600"/>
              </a:spcAft>
              <a:buFont typeface="Arial" panose="020B0604020202020204" pitchFamily="34" charset="0"/>
              <a:buChar char="•"/>
            </a:pPr>
            <a:r>
              <a:rPr lang="en-US" sz="3000" dirty="0">
                <a:solidFill>
                  <a:srgbClr val="000000"/>
                </a:solidFill>
              </a:rPr>
              <a:t>What can we offer?</a:t>
            </a:r>
          </a:p>
          <a:p>
            <a:pPr marL="528321" lvl="1" indent="-228600">
              <a:lnSpc>
                <a:spcPct val="90000"/>
              </a:lnSpc>
              <a:spcAft>
                <a:spcPts val="600"/>
              </a:spcAft>
              <a:buFont typeface="Arial" panose="020B0604020202020204" pitchFamily="34" charset="0"/>
              <a:buChar char="•"/>
            </a:pPr>
            <a:endParaRPr lang="en-US" sz="3000" dirty="0">
              <a:solidFill>
                <a:srgbClr val="000000"/>
              </a:solidFill>
            </a:endParaRPr>
          </a:p>
          <a:p>
            <a:pPr marL="528321" lvl="1" indent="-228600">
              <a:lnSpc>
                <a:spcPct val="90000"/>
              </a:lnSpc>
              <a:spcAft>
                <a:spcPts val="600"/>
              </a:spcAft>
              <a:buFont typeface="Arial" panose="020B0604020202020204" pitchFamily="34" charset="0"/>
              <a:buChar char="•"/>
            </a:pPr>
            <a:r>
              <a:rPr lang="en-US" sz="3000" dirty="0">
                <a:solidFill>
                  <a:srgbClr val="000000"/>
                </a:solidFill>
              </a:rPr>
              <a:t>What can the client offer?</a:t>
            </a:r>
          </a:p>
          <a:p>
            <a:pPr marL="528321" lvl="1" indent="-228600">
              <a:lnSpc>
                <a:spcPct val="90000"/>
              </a:lnSpc>
              <a:spcAft>
                <a:spcPts val="600"/>
              </a:spcAft>
              <a:buFont typeface="Arial" panose="020B0604020202020204" pitchFamily="34" charset="0"/>
              <a:buChar char="•"/>
            </a:pPr>
            <a:endParaRPr lang="en-US" sz="3000" dirty="0">
              <a:solidFill>
                <a:srgbClr val="000000"/>
              </a:solidFill>
            </a:endParaRPr>
          </a:p>
          <a:p>
            <a:pPr marL="299721" lvl="1">
              <a:lnSpc>
                <a:spcPct val="90000"/>
              </a:lnSpc>
              <a:spcAft>
                <a:spcPts val="600"/>
              </a:spcAft>
            </a:pPr>
            <a:r>
              <a:rPr lang="en-US" sz="3000" dirty="0">
                <a:solidFill>
                  <a:srgbClr val="000000"/>
                </a:solidFill>
              </a:rPr>
              <a:t>Discuss in your groups -  5 minutes</a:t>
            </a:r>
          </a:p>
          <a:p>
            <a:pPr indent="-228600">
              <a:lnSpc>
                <a:spcPct val="90000"/>
              </a:lnSpc>
              <a:spcAft>
                <a:spcPts val="600"/>
              </a:spcAft>
              <a:buFont typeface="Arial" panose="020B0604020202020204" pitchFamily="34" charset="0"/>
              <a:buChar char="•"/>
            </a:pPr>
            <a:endParaRPr lang="en-US" sz="3000" dirty="0">
              <a:solidFill>
                <a:srgbClr val="000000"/>
              </a:solidFill>
            </a:endParaRPr>
          </a:p>
          <a:p>
            <a:pPr indent="-228600">
              <a:lnSpc>
                <a:spcPct val="90000"/>
              </a:lnSpc>
              <a:spcAft>
                <a:spcPts val="600"/>
              </a:spcAft>
              <a:buFont typeface="Arial" panose="020B0604020202020204" pitchFamily="34" charset="0"/>
              <a:buChar char="•"/>
            </a:pPr>
            <a:endParaRPr lang="en-US" sz="3000" dirty="0">
              <a:solidFill>
                <a:srgbClr val="000000"/>
              </a:solidFill>
            </a:endParaRPr>
          </a:p>
        </p:txBody>
      </p:sp>
      <p:sp>
        <p:nvSpPr>
          <p:cNvPr id="2" name="AutoShape 2"/>
          <p:cNvSpPr/>
          <p:nvPr/>
        </p:nvSpPr>
        <p:spPr>
          <a:xfrm>
            <a:off x="12376555" y="8820954"/>
            <a:ext cx="5911445" cy="1466046"/>
          </a:xfrm>
          <a:prstGeom prst="rect">
            <a:avLst/>
          </a:prstGeom>
          <a:solidFill>
            <a:srgbClr val="FFFFFF"/>
          </a:solidFill>
        </p:spPr>
      </p:sp>
      <p:pic>
        <p:nvPicPr>
          <p:cNvPr id="10" name="Picture 4">
            <a:extLst>
              <a:ext uri="{FF2B5EF4-FFF2-40B4-BE49-F238E27FC236}">
                <a16:creationId xmlns:a16="http://schemas.microsoft.com/office/drawing/2014/main" id="{4DDF3124-85FC-4C56-A1B0-A481D7797EC7}"/>
              </a:ext>
            </a:extLst>
          </p:cNvPr>
          <p:cNvPicPr>
            <a:picLocks noChangeAspect="1"/>
          </p:cNvPicPr>
          <p:nvPr/>
        </p:nvPicPr>
        <p:blipFill>
          <a:blip r:embed="rId4"/>
          <a:srcRect/>
          <a:stretch>
            <a:fillRect/>
          </a:stretch>
        </p:blipFill>
        <p:spPr>
          <a:xfrm>
            <a:off x="16091394" y="214935"/>
            <a:ext cx="1627531" cy="162753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5"/>
          <p:cNvSpPr txBox="1"/>
          <p:nvPr/>
        </p:nvSpPr>
        <p:spPr>
          <a:xfrm>
            <a:off x="1261872" y="1399441"/>
            <a:ext cx="7331527" cy="266612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a:latin typeface="+mj-lt"/>
                <a:ea typeface="+mj-ea"/>
                <a:cs typeface="+mj-cs"/>
              </a:rPr>
              <a:t>THERE IS ALWAYS AN OPPORTUNITY TO NEGOTIATE</a:t>
            </a:r>
          </a:p>
        </p:txBody>
      </p:sp>
      <p:sp>
        <p:nvSpPr>
          <p:cNvPr id="5" name="Content Placeholder 2"/>
          <p:cNvSpPr txBox="1">
            <a:spLocks/>
          </p:cNvSpPr>
          <p:nvPr/>
        </p:nvSpPr>
        <p:spPr>
          <a:xfrm>
            <a:off x="1261872" y="4341795"/>
            <a:ext cx="7331527" cy="481431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3000"/>
              <a:t>What can we negotiate?</a:t>
            </a:r>
            <a:br>
              <a:rPr lang="en-US" sz="3000"/>
            </a:br>
            <a:endParaRPr lang="en-US" sz="3000"/>
          </a:p>
          <a:p>
            <a:pPr marL="285750" indent="-228600">
              <a:lnSpc>
                <a:spcPct val="90000"/>
              </a:lnSpc>
            </a:pPr>
            <a:r>
              <a:rPr lang="en-US" sz="3000"/>
              <a:t>Budgets</a:t>
            </a:r>
          </a:p>
          <a:p>
            <a:pPr marL="285750" indent="-228600">
              <a:lnSpc>
                <a:spcPct val="90000"/>
              </a:lnSpc>
            </a:pPr>
            <a:r>
              <a:rPr lang="en-US" sz="3000"/>
              <a:t>Pay</a:t>
            </a:r>
          </a:p>
          <a:p>
            <a:pPr marL="285750" indent="-228600">
              <a:lnSpc>
                <a:spcPct val="90000"/>
              </a:lnSpc>
            </a:pPr>
            <a:r>
              <a:rPr lang="en-US" sz="3000"/>
              <a:t>Start date</a:t>
            </a:r>
          </a:p>
          <a:p>
            <a:pPr marL="285750" indent="-228600">
              <a:lnSpc>
                <a:spcPct val="90000"/>
              </a:lnSpc>
            </a:pPr>
            <a:r>
              <a:rPr lang="en-US" sz="3000"/>
              <a:t>End date</a:t>
            </a:r>
          </a:p>
          <a:p>
            <a:pPr marL="285750" indent="-228600">
              <a:lnSpc>
                <a:spcPct val="90000"/>
              </a:lnSpc>
            </a:pPr>
            <a:r>
              <a:rPr lang="en-US" sz="3000"/>
              <a:t>Interview day and times</a:t>
            </a:r>
          </a:p>
        </p:txBody>
      </p:sp>
      <p:cxnSp>
        <p:nvCxnSpPr>
          <p:cNvPr id="19" name="Straight Connector 18">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57895" y="2125980"/>
            <a:ext cx="0" cy="60350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4">
            <a:extLst>
              <a:ext uri="{FF2B5EF4-FFF2-40B4-BE49-F238E27FC236}">
                <a16:creationId xmlns:a16="http://schemas.microsoft.com/office/drawing/2014/main" id="{C9080A59-D412-4181-B87A-E205622F78B9}"/>
              </a:ext>
            </a:extLst>
          </p:cNvPr>
          <p:cNvPicPr>
            <a:picLocks noChangeAspect="1"/>
          </p:cNvPicPr>
          <p:nvPr/>
        </p:nvPicPr>
        <p:blipFill rotWithShape="1">
          <a:blip r:embed="rId2"/>
          <a:srcRect l="8383" r="2254"/>
          <a:stretch/>
        </p:blipFill>
        <p:spPr>
          <a:xfrm>
            <a:off x="10123717" y="860517"/>
            <a:ext cx="7654809" cy="8565967"/>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8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id="{8489D6CA-ECEC-4E47-9769-0FB02E67F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FDF3537D-7D15-42A9-B483-CBB707B13D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3428" cy="10293570"/>
          </a:xfrm>
          <a:prstGeom prst="rect">
            <a:avLst/>
          </a:prstGeom>
        </p:spPr>
      </p:pic>
      <p:sp>
        <p:nvSpPr>
          <p:cNvPr id="23" name="Rectangle 22">
            <a:extLst>
              <a:ext uri="{FF2B5EF4-FFF2-40B4-BE49-F238E27FC236}">
                <a16:creationId xmlns:a16="http://schemas.microsoft.com/office/drawing/2014/main" id="{58D235B8-3D10-493F-88AC-84BB404C1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2789E38E-B75E-42F0-AE25-A84216AF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3766" y="1665000"/>
            <a:ext cx="15293610" cy="6943852"/>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TextBox 5"/>
          <p:cNvSpPr txBox="1"/>
          <p:nvPr/>
        </p:nvSpPr>
        <p:spPr>
          <a:xfrm>
            <a:off x="1778254" y="5268391"/>
            <a:ext cx="14701623" cy="2825312"/>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7200" kern="1200">
                <a:solidFill>
                  <a:schemeClr val="tx1"/>
                </a:solidFill>
                <a:latin typeface="+mj-lt"/>
                <a:ea typeface="+mj-ea"/>
                <a:cs typeface="+mj-cs"/>
              </a:rPr>
              <a:t>LEWICKI &amp; HAIM NEGOTIATI0N MATRIX</a:t>
            </a:r>
          </a:p>
        </p:txBody>
      </p:sp>
      <p:pic>
        <p:nvPicPr>
          <p:cNvPr id="7" name="Picture 4" descr="Diagram&#10;&#10;Description automatically generated">
            <a:extLst>
              <a:ext uri="{FF2B5EF4-FFF2-40B4-BE49-F238E27FC236}">
                <a16:creationId xmlns:a16="http://schemas.microsoft.com/office/drawing/2014/main" id="{654A8A9F-77CF-42B0-B309-D14C38C622B9}"/>
              </a:ext>
            </a:extLst>
          </p:cNvPr>
          <p:cNvPicPr>
            <a:picLocks noChangeAspect="1"/>
          </p:cNvPicPr>
          <p:nvPr/>
        </p:nvPicPr>
        <p:blipFill>
          <a:blip r:embed="rId3"/>
          <a:srcRect/>
          <a:stretch>
            <a:fillRect/>
          </a:stretch>
        </p:blipFill>
        <p:spPr>
          <a:xfrm>
            <a:off x="16120045" y="8420100"/>
            <a:ext cx="1627531" cy="1627531"/>
          </a:xfrm>
          <a:prstGeom prst="rect">
            <a:avLst/>
          </a:prstGeom>
        </p:spPr>
      </p:pic>
    </p:spTree>
    <p:extLst>
      <p:ext uri="{BB962C8B-B14F-4D97-AF65-F5344CB8AC3E}">
        <p14:creationId xmlns:p14="http://schemas.microsoft.com/office/powerpoint/2010/main" val="3497546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1383</Words>
  <Application>Microsoft Office PowerPoint</Application>
  <PresentationFormat>Custom</PresentationFormat>
  <Paragraphs>157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Amaranth</vt:lpstr>
      <vt:lpstr>Calibri</vt:lpstr>
      <vt:lpstr>Meiryo</vt:lpstr>
      <vt:lpstr>Arial</vt:lpstr>
      <vt:lpstr>Amaranth Bold</vt:lpstr>
      <vt:lpstr>Office Theme</vt:lpstr>
      <vt:lpstr>PowerPoint Presentation</vt:lpstr>
      <vt:lpstr>How do the webinars work?</vt:lpstr>
      <vt:lpstr>PowerPoint Presentation</vt:lpstr>
      <vt:lpstr>By the end of this session you will be able to:  Enter into negotiations confidently and with a plan!  Use different techniques with both clients and candidates  feel confident in and able to apply techniques when negotiating terms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Braid</dc:creator>
  <cp:lastModifiedBy>Ali Braid</cp:lastModifiedBy>
  <cp:revision>12</cp:revision>
  <dcterms:created xsi:type="dcterms:W3CDTF">2021-02-02T17:02:31Z</dcterms:created>
  <dcterms:modified xsi:type="dcterms:W3CDTF">2021-02-25T19:11:15Z</dcterms:modified>
</cp:coreProperties>
</file>