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81" r:id="rId3"/>
    <p:sldId id="282" r:id="rId4"/>
    <p:sldId id="298" r:id="rId5"/>
    <p:sldId id="318" r:id="rId6"/>
    <p:sldId id="289" r:id="rId7"/>
    <p:sldId id="331" r:id="rId8"/>
    <p:sldId id="332" r:id="rId9"/>
    <p:sldId id="333" r:id="rId10"/>
    <p:sldId id="334" r:id="rId11"/>
    <p:sldId id="319" r:id="rId12"/>
    <p:sldId id="302" r:id="rId13"/>
    <p:sldId id="297" r:id="rId14"/>
    <p:sldId id="310" r:id="rId15"/>
    <p:sldId id="330" r:id="rId16"/>
    <p:sldId id="320" r:id="rId17"/>
    <p:sldId id="321" r:id="rId18"/>
    <p:sldId id="322" r:id="rId19"/>
    <p:sldId id="323" r:id="rId20"/>
    <p:sldId id="325" r:id="rId21"/>
    <p:sldId id="326" r:id="rId22"/>
    <p:sldId id="327" r:id="rId23"/>
    <p:sldId id="276" r:id="rId24"/>
    <p:sldId id="328" r:id="rId25"/>
    <p:sldId id="278" r:id="rId26"/>
    <p:sldId id="279" r:id="rId27"/>
    <p:sldId id="335" r:id="rId28"/>
    <p:sldId id="293" r:id="rId29"/>
    <p:sldId id="277" r:id="rId30"/>
    <p:sldId id="329" r:id="rId31"/>
    <p:sldId id="267" r:id="rId32"/>
    <p:sldId id="274" r:id="rId33"/>
  </p:sldIdLst>
  <p:sldSz cx="18288000" cy="10287000"/>
  <p:notesSz cx="6858000" cy="9144000"/>
  <p:embeddedFontLst>
    <p:embeddedFont>
      <p:font typeface="Amaranth" panose="020B0604020202020204" charset="0"/>
      <p:regular r:id="rId35"/>
    </p:embeddedFont>
    <p:embeddedFont>
      <p:font typeface="Amaranth Bold" panose="020B0604020202020204" charset="0"/>
      <p:regular r:id="rId36"/>
    </p:embeddedFont>
    <p:embeddedFont>
      <p:font typeface="Calibri" panose="020F0502020204030204" pitchFamily="34" charset="0"/>
      <p:regular r:id="rId37"/>
      <p:bold r:id="rId38"/>
      <p:italic r:id="rId39"/>
      <p:boldItalic r:id="rId40"/>
    </p:embeddedFont>
    <p:embeddedFont>
      <p:font typeface="Meiryo" panose="020B0604030504040204" pitchFamily="34" charset="-128"/>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C05876-AA0B-4C34-A487-3B39E4E2CC29}">
          <p14:sldIdLst>
            <p14:sldId id="256"/>
            <p14:sldId id="281"/>
            <p14:sldId id="282"/>
            <p14:sldId id="298"/>
            <p14:sldId id="318"/>
            <p14:sldId id="289"/>
            <p14:sldId id="331"/>
            <p14:sldId id="332"/>
            <p14:sldId id="333"/>
            <p14:sldId id="334"/>
            <p14:sldId id="319"/>
          </p14:sldIdLst>
        </p14:section>
        <p14:section name="Untitled Section" id="{F629BC25-F4EA-40E9-B0DD-075C91FAC504}">
          <p14:sldIdLst>
            <p14:sldId id="302"/>
            <p14:sldId id="297"/>
            <p14:sldId id="310"/>
            <p14:sldId id="330"/>
            <p14:sldId id="320"/>
            <p14:sldId id="321"/>
            <p14:sldId id="322"/>
            <p14:sldId id="323"/>
            <p14:sldId id="325"/>
            <p14:sldId id="326"/>
            <p14:sldId id="327"/>
            <p14:sldId id="276"/>
            <p14:sldId id="328"/>
            <p14:sldId id="278"/>
            <p14:sldId id="279"/>
            <p14:sldId id="335"/>
            <p14:sldId id="293"/>
            <p14:sldId id="277"/>
            <p14:sldId id="329"/>
            <p14:sldId id="267"/>
            <p14:sldId id="274"/>
          </p14:sldIdLst>
        </p14:section>
      </p14:sectionLst>
    </p:ex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40"/>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52AE7-45C5-42A0-992F-2ECA5512742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32D9F8FE-C447-4F60-BF19-74AB5616F57D}">
      <dgm:prSet phldrT="[Text]"/>
      <dgm:spPr/>
      <dgm:t>
        <a:bodyPr/>
        <a:lstStyle/>
        <a:p>
          <a:r>
            <a:rPr lang="en-GB"/>
            <a:t>Candidate  contact</a:t>
          </a:r>
        </a:p>
      </dgm:t>
    </dgm:pt>
    <dgm:pt modelId="{E2248F71-4C75-4990-B95E-118C54F24524}" type="parTrans" cxnId="{76ABAC39-7C52-4FC6-8A22-B396B699F53A}">
      <dgm:prSet/>
      <dgm:spPr/>
      <dgm:t>
        <a:bodyPr/>
        <a:lstStyle/>
        <a:p>
          <a:endParaRPr lang="en-GB"/>
        </a:p>
      </dgm:t>
    </dgm:pt>
    <dgm:pt modelId="{EF601E2D-495F-46AE-B839-895BAC7E8F96}" type="sibTrans" cxnId="{76ABAC39-7C52-4FC6-8A22-B396B699F53A}">
      <dgm:prSet/>
      <dgm:spPr/>
      <dgm:t>
        <a:bodyPr/>
        <a:lstStyle/>
        <a:p>
          <a:endParaRPr lang="en-GB"/>
        </a:p>
      </dgm:t>
    </dgm:pt>
    <dgm:pt modelId="{3F14B295-0966-4843-90FB-EDB315C59CFA}">
      <dgm:prSet phldrT="[Text]"/>
      <dgm:spPr/>
      <dgm:t>
        <a:bodyPr/>
        <a:lstStyle/>
        <a:p>
          <a:r>
            <a:rPr lang="en-GB"/>
            <a:t>Business development with client</a:t>
          </a:r>
        </a:p>
      </dgm:t>
    </dgm:pt>
    <dgm:pt modelId="{C37682BD-4C12-4055-A883-0FF2882C8C1D}" type="parTrans" cxnId="{F24A9792-B92E-4031-8F36-8AB3E4EF2226}">
      <dgm:prSet/>
      <dgm:spPr/>
      <dgm:t>
        <a:bodyPr/>
        <a:lstStyle/>
        <a:p>
          <a:endParaRPr lang="en-GB"/>
        </a:p>
      </dgm:t>
    </dgm:pt>
    <dgm:pt modelId="{10213F8E-D856-4674-8371-EBB00C192C6E}" type="sibTrans" cxnId="{F24A9792-B92E-4031-8F36-8AB3E4EF2226}">
      <dgm:prSet/>
      <dgm:spPr/>
      <dgm:t>
        <a:bodyPr/>
        <a:lstStyle/>
        <a:p>
          <a:endParaRPr lang="en-GB"/>
        </a:p>
      </dgm:t>
    </dgm:pt>
    <dgm:pt modelId="{A7ED00B3-2654-46D8-B2FD-561B71B969D0}">
      <dgm:prSet phldrT="[Text]"/>
      <dgm:spPr/>
      <dgm:t>
        <a:bodyPr/>
        <a:lstStyle/>
        <a:p>
          <a:r>
            <a:rPr lang="en-GB"/>
            <a:t>Instructed by the client- get job spec</a:t>
          </a:r>
        </a:p>
      </dgm:t>
    </dgm:pt>
    <dgm:pt modelId="{7B3FE098-F66A-404B-9783-78FD88313647}" type="parTrans" cxnId="{6A126842-1E76-430F-9915-4F570F7475C8}">
      <dgm:prSet/>
      <dgm:spPr/>
      <dgm:t>
        <a:bodyPr/>
        <a:lstStyle/>
        <a:p>
          <a:endParaRPr lang="en-GB"/>
        </a:p>
      </dgm:t>
    </dgm:pt>
    <dgm:pt modelId="{D3627137-B161-4088-9AA5-F6521C352B6D}" type="sibTrans" cxnId="{6A126842-1E76-430F-9915-4F570F7475C8}">
      <dgm:prSet/>
      <dgm:spPr/>
      <dgm:t>
        <a:bodyPr/>
        <a:lstStyle/>
        <a:p>
          <a:endParaRPr lang="en-GB"/>
        </a:p>
      </dgm:t>
    </dgm:pt>
    <dgm:pt modelId="{9FE81497-73C1-481D-A80B-7A3E4C5B5273}">
      <dgm:prSet phldrT="[Text]"/>
      <dgm:spPr/>
      <dgm:t>
        <a:bodyPr/>
        <a:lstStyle/>
        <a:p>
          <a:r>
            <a:rPr lang="en-GB"/>
            <a:t>search/headhunt</a:t>
          </a:r>
        </a:p>
      </dgm:t>
    </dgm:pt>
    <dgm:pt modelId="{EC4B7B8E-D59F-40FE-90EC-725F7FC24479}" type="parTrans" cxnId="{398D643D-67C9-47A2-B13C-1AFF5D2E15ED}">
      <dgm:prSet/>
      <dgm:spPr/>
      <dgm:t>
        <a:bodyPr/>
        <a:lstStyle/>
        <a:p>
          <a:endParaRPr lang="en-GB"/>
        </a:p>
      </dgm:t>
    </dgm:pt>
    <dgm:pt modelId="{F27AB54E-CFEB-421F-BC0E-0C1201FE569E}" type="sibTrans" cxnId="{398D643D-67C9-47A2-B13C-1AFF5D2E15ED}">
      <dgm:prSet/>
      <dgm:spPr/>
      <dgm:t>
        <a:bodyPr/>
        <a:lstStyle/>
        <a:p>
          <a:endParaRPr lang="en-GB"/>
        </a:p>
      </dgm:t>
    </dgm:pt>
    <dgm:pt modelId="{95E0C003-01B2-465B-A85C-46B7294412C3}">
      <dgm:prSet phldrT="[Text]"/>
      <dgm:spPr/>
      <dgm:t>
        <a:bodyPr/>
        <a:lstStyle/>
        <a:p>
          <a:r>
            <a:rPr lang="en-GB"/>
            <a:t>set up interviews</a:t>
          </a:r>
        </a:p>
      </dgm:t>
    </dgm:pt>
    <dgm:pt modelId="{8AC4A00F-60BD-401F-8C56-D75E88BA037C}" type="parTrans" cxnId="{96F837C8-4499-4D40-A8DF-5DA07D07B7AE}">
      <dgm:prSet/>
      <dgm:spPr/>
      <dgm:t>
        <a:bodyPr/>
        <a:lstStyle/>
        <a:p>
          <a:endParaRPr lang="en-GB"/>
        </a:p>
      </dgm:t>
    </dgm:pt>
    <dgm:pt modelId="{2CB75BCA-E2B7-451E-8674-DDFA7D260162}" type="sibTrans" cxnId="{96F837C8-4499-4D40-A8DF-5DA07D07B7AE}">
      <dgm:prSet/>
      <dgm:spPr/>
      <dgm:t>
        <a:bodyPr/>
        <a:lstStyle/>
        <a:p>
          <a:endParaRPr lang="en-GB"/>
        </a:p>
      </dgm:t>
    </dgm:pt>
    <dgm:pt modelId="{4AF8495D-02C6-4E80-9BC1-FAFC5518282A}">
      <dgm:prSet phldrT="[Text]"/>
      <dgm:spPr/>
      <dgm:t>
        <a:bodyPr/>
        <a:lstStyle/>
        <a:p>
          <a:r>
            <a:rPr lang="en-GB" dirty="0"/>
            <a:t>Get an offer/liaise between client and cand</a:t>
          </a:r>
        </a:p>
      </dgm:t>
    </dgm:pt>
    <dgm:pt modelId="{13105761-D800-4780-AC4F-722D87DBC284}" type="parTrans" cxnId="{9A8B0A43-7000-4FA3-9CBF-F99D3FB9EC63}">
      <dgm:prSet/>
      <dgm:spPr/>
      <dgm:t>
        <a:bodyPr/>
        <a:lstStyle/>
        <a:p>
          <a:endParaRPr lang="en-GB"/>
        </a:p>
      </dgm:t>
    </dgm:pt>
    <dgm:pt modelId="{648B6C42-C720-4415-A8A2-C9E1B04EA121}" type="sibTrans" cxnId="{9A8B0A43-7000-4FA3-9CBF-F99D3FB9EC63}">
      <dgm:prSet/>
      <dgm:spPr/>
      <dgm:t>
        <a:bodyPr/>
        <a:lstStyle/>
        <a:p>
          <a:endParaRPr lang="en-GB"/>
        </a:p>
      </dgm:t>
    </dgm:pt>
    <dgm:pt modelId="{D6A32CFB-A60F-4979-A5D5-9C20B0466E43}">
      <dgm:prSet/>
      <dgm:spPr/>
      <dgm:t>
        <a:bodyPr/>
        <a:lstStyle/>
        <a:p>
          <a:r>
            <a:rPr lang="en-GB"/>
            <a:t>Feedback</a:t>
          </a:r>
        </a:p>
      </dgm:t>
    </dgm:pt>
    <dgm:pt modelId="{B241F0D3-20A2-4882-BD28-8F21D2E9D937}" type="parTrans" cxnId="{94E4C45C-B5C6-4CA4-A51D-CC1BAFE12D89}">
      <dgm:prSet/>
      <dgm:spPr/>
      <dgm:t>
        <a:bodyPr/>
        <a:lstStyle/>
        <a:p>
          <a:endParaRPr lang="en-GB"/>
        </a:p>
      </dgm:t>
    </dgm:pt>
    <dgm:pt modelId="{62072A67-7755-48F1-816A-C88365AF1949}" type="sibTrans" cxnId="{94E4C45C-B5C6-4CA4-A51D-CC1BAFE12D89}">
      <dgm:prSet/>
      <dgm:spPr/>
      <dgm:t>
        <a:bodyPr/>
        <a:lstStyle/>
        <a:p>
          <a:endParaRPr lang="en-GB"/>
        </a:p>
      </dgm:t>
    </dgm:pt>
    <dgm:pt modelId="{410396AA-82EE-4601-8E46-581AF9EF36F3}" type="pres">
      <dgm:prSet presAssocID="{82E52AE7-45C5-42A0-992F-2ECA5512742E}" presName="cycle" presStyleCnt="0">
        <dgm:presLayoutVars>
          <dgm:dir/>
          <dgm:resizeHandles val="exact"/>
        </dgm:presLayoutVars>
      </dgm:prSet>
      <dgm:spPr/>
    </dgm:pt>
    <dgm:pt modelId="{9824A419-B0DC-4C23-B137-AB92B58FE3EA}" type="pres">
      <dgm:prSet presAssocID="{32D9F8FE-C447-4F60-BF19-74AB5616F57D}" presName="node" presStyleLbl="node1" presStyleIdx="0" presStyleCnt="7" custRadScaleRad="99046" custRadScaleInc="1075">
        <dgm:presLayoutVars>
          <dgm:bulletEnabled val="1"/>
        </dgm:presLayoutVars>
      </dgm:prSet>
      <dgm:spPr/>
    </dgm:pt>
    <dgm:pt modelId="{9A91A04A-8C81-47BB-BD06-2C36E2329B82}" type="pres">
      <dgm:prSet presAssocID="{EF601E2D-495F-46AE-B839-895BAC7E8F96}" presName="sibTrans" presStyleLbl="sibTrans2D1" presStyleIdx="0" presStyleCnt="7"/>
      <dgm:spPr/>
    </dgm:pt>
    <dgm:pt modelId="{9FF7CD05-19E0-4239-AD1A-9573D2A97871}" type="pres">
      <dgm:prSet presAssocID="{EF601E2D-495F-46AE-B839-895BAC7E8F96}" presName="connectorText" presStyleLbl="sibTrans2D1" presStyleIdx="0" presStyleCnt="7"/>
      <dgm:spPr/>
    </dgm:pt>
    <dgm:pt modelId="{5109D935-626E-4E16-A10F-134F24F6049B}" type="pres">
      <dgm:prSet presAssocID="{3F14B295-0966-4843-90FB-EDB315C59CFA}" presName="node" presStyleLbl="node1" presStyleIdx="1" presStyleCnt="7" custRadScaleRad="98416" custRadScaleInc="4557">
        <dgm:presLayoutVars>
          <dgm:bulletEnabled val="1"/>
        </dgm:presLayoutVars>
      </dgm:prSet>
      <dgm:spPr/>
    </dgm:pt>
    <dgm:pt modelId="{3C000D9B-D61C-435F-A7C6-F06C8D69279D}" type="pres">
      <dgm:prSet presAssocID="{10213F8E-D856-4674-8371-EBB00C192C6E}" presName="sibTrans" presStyleLbl="sibTrans2D1" presStyleIdx="1" presStyleCnt="7"/>
      <dgm:spPr/>
    </dgm:pt>
    <dgm:pt modelId="{42382E09-46FC-49BC-B0EA-7427D0D441FF}" type="pres">
      <dgm:prSet presAssocID="{10213F8E-D856-4674-8371-EBB00C192C6E}" presName="connectorText" presStyleLbl="sibTrans2D1" presStyleIdx="1" presStyleCnt="7"/>
      <dgm:spPr/>
    </dgm:pt>
    <dgm:pt modelId="{D2021D2E-8DD9-45F2-ACAB-0BFD580D48BB}" type="pres">
      <dgm:prSet presAssocID="{A7ED00B3-2654-46D8-B2FD-561B71B969D0}" presName="node" presStyleLbl="node1" presStyleIdx="2" presStyleCnt="7">
        <dgm:presLayoutVars>
          <dgm:bulletEnabled val="1"/>
        </dgm:presLayoutVars>
      </dgm:prSet>
      <dgm:spPr/>
    </dgm:pt>
    <dgm:pt modelId="{FB96657B-1DF7-408C-848D-EF6F9C8E4BEA}" type="pres">
      <dgm:prSet presAssocID="{D3627137-B161-4088-9AA5-F6521C352B6D}" presName="sibTrans" presStyleLbl="sibTrans2D1" presStyleIdx="2" presStyleCnt="7"/>
      <dgm:spPr/>
    </dgm:pt>
    <dgm:pt modelId="{C07325EA-1E21-4C11-92F7-5F9E27B5E3A5}" type="pres">
      <dgm:prSet presAssocID="{D3627137-B161-4088-9AA5-F6521C352B6D}" presName="connectorText" presStyleLbl="sibTrans2D1" presStyleIdx="2" presStyleCnt="7"/>
      <dgm:spPr/>
    </dgm:pt>
    <dgm:pt modelId="{48E0B0B2-D223-450E-9501-0093B30CBCF3}" type="pres">
      <dgm:prSet presAssocID="{9FE81497-73C1-481D-A80B-7A3E4C5B5273}" presName="node" presStyleLbl="node1" presStyleIdx="3" presStyleCnt="7">
        <dgm:presLayoutVars>
          <dgm:bulletEnabled val="1"/>
        </dgm:presLayoutVars>
      </dgm:prSet>
      <dgm:spPr/>
    </dgm:pt>
    <dgm:pt modelId="{86272912-09A5-418C-B24B-AA376DF58AF1}" type="pres">
      <dgm:prSet presAssocID="{F27AB54E-CFEB-421F-BC0E-0C1201FE569E}" presName="sibTrans" presStyleLbl="sibTrans2D1" presStyleIdx="3" presStyleCnt="7"/>
      <dgm:spPr/>
    </dgm:pt>
    <dgm:pt modelId="{40B22CCC-4A06-4481-B089-47E3935EB28D}" type="pres">
      <dgm:prSet presAssocID="{F27AB54E-CFEB-421F-BC0E-0C1201FE569E}" presName="connectorText" presStyleLbl="sibTrans2D1" presStyleIdx="3" presStyleCnt="7"/>
      <dgm:spPr/>
    </dgm:pt>
    <dgm:pt modelId="{F8D81DB2-DFBB-4F73-A3FA-CA8DD5878D86}" type="pres">
      <dgm:prSet presAssocID="{95E0C003-01B2-465B-A85C-46B7294412C3}" presName="node" presStyleLbl="node1" presStyleIdx="4" presStyleCnt="7">
        <dgm:presLayoutVars>
          <dgm:bulletEnabled val="1"/>
        </dgm:presLayoutVars>
      </dgm:prSet>
      <dgm:spPr/>
    </dgm:pt>
    <dgm:pt modelId="{500284B5-F6BB-4D42-BD09-CC15DC5844C5}" type="pres">
      <dgm:prSet presAssocID="{2CB75BCA-E2B7-451E-8674-DDFA7D260162}" presName="sibTrans" presStyleLbl="sibTrans2D1" presStyleIdx="4" presStyleCnt="7"/>
      <dgm:spPr/>
    </dgm:pt>
    <dgm:pt modelId="{495AE44D-2C45-4F09-AE6C-4D5BBE0CEBDF}" type="pres">
      <dgm:prSet presAssocID="{2CB75BCA-E2B7-451E-8674-DDFA7D260162}" presName="connectorText" presStyleLbl="sibTrans2D1" presStyleIdx="4" presStyleCnt="7"/>
      <dgm:spPr/>
    </dgm:pt>
    <dgm:pt modelId="{FEF896B8-0063-4D1F-BEC9-DBEAA6BEFFBA}" type="pres">
      <dgm:prSet presAssocID="{D6A32CFB-A60F-4979-A5D5-9C20B0466E43}" presName="node" presStyleLbl="node1" presStyleIdx="5" presStyleCnt="7">
        <dgm:presLayoutVars>
          <dgm:bulletEnabled val="1"/>
        </dgm:presLayoutVars>
      </dgm:prSet>
      <dgm:spPr/>
    </dgm:pt>
    <dgm:pt modelId="{5D1F569F-501B-49E0-973B-B6FF625630AC}" type="pres">
      <dgm:prSet presAssocID="{62072A67-7755-48F1-816A-C88365AF1949}" presName="sibTrans" presStyleLbl="sibTrans2D1" presStyleIdx="5" presStyleCnt="7"/>
      <dgm:spPr/>
    </dgm:pt>
    <dgm:pt modelId="{B6B355BF-87FB-491B-AA44-A293CDA7DEC4}" type="pres">
      <dgm:prSet presAssocID="{62072A67-7755-48F1-816A-C88365AF1949}" presName="connectorText" presStyleLbl="sibTrans2D1" presStyleIdx="5" presStyleCnt="7"/>
      <dgm:spPr/>
    </dgm:pt>
    <dgm:pt modelId="{52DA1B42-8FA8-4157-95F2-568B3689E070}" type="pres">
      <dgm:prSet presAssocID="{4AF8495D-02C6-4E80-9BC1-FAFC5518282A}" presName="node" presStyleLbl="node1" presStyleIdx="6" presStyleCnt="7">
        <dgm:presLayoutVars>
          <dgm:bulletEnabled val="1"/>
        </dgm:presLayoutVars>
      </dgm:prSet>
      <dgm:spPr/>
    </dgm:pt>
    <dgm:pt modelId="{59D29069-06A1-4E2E-9BF9-51334195EEA6}" type="pres">
      <dgm:prSet presAssocID="{648B6C42-C720-4415-A8A2-C9E1B04EA121}" presName="sibTrans" presStyleLbl="sibTrans2D1" presStyleIdx="6" presStyleCnt="7"/>
      <dgm:spPr/>
    </dgm:pt>
    <dgm:pt modelId="{FD7637B7-DC31-4DE6-AC0A-DFBC382AD376}" type="pres">
      <dgm:prSet presAssocID="{648B6C42-C720-4415-A8A2-C9E1B04EA121}" presName="connectorText" presStyleLbl="sibTrans2D1" presStyleIdx="6" presStyleCnt="7"/>
      <dgm:spPr/>
    </dgm:pt>
  </dgm:ptLst>
  <dgm:cxnLst>
    <dgm:cxn modelId="{78960419-07DA-41F2-BFAE-636776A0375C}" type="presOf" srcId="{F27AB54E-CFEB-421F-BC0E-0C1201FE569E}" destId="{86272912-09A5-418C-B24B-AA376DF58AF1}" srcOrd="0" destOrd="0" presId="urn:microsoft.com/office/officeart/2005/8/layout/cycle2"/>
    <dgm:cxn modelId="{152A5F24-E2BB-48EF-BF6B-216FBF5EC5AB}" type="presOf" srcId="{9FE81497-73C1-481D-A80B-7A3E4C5B5273}" destId="{48E0B0B2-D223-450E-9501-0093B30CBCF3}" srcOrd="0" destOrd="0" presId="urn:microsoft.com/office/officeart/2005/8/layout/cycle2"/>
    <dgm:cxn modelId="{9FADBD26-1B86-4ECB-9A9F-B493585C95AE}" type="presOf" srcId="{648B6C42-C720-4415-A8A2-C9E1B04EA121}" destId="{59D29069-06A1-4E2E-9BF9-51334195EEA6}" srcOrd="0" destOrd="0" presId="urn:microsoft.com/office/officeart/2005/8/layout/cycle2"/>
    <dgm:cxn modelId="{4AE2A028-A996-432E-8E84-8D932A77C252}" type="presOf" srcId="{10213F8E-D856-4674-8371-EBB00C192C6E}" destId="{3C000D9B-D61C-435F-A7C6-F06C8D69279D}" srcOrd="0" destOrd="0" presId="urn:microsoft.com/office/officeart/2005/8/layout/cycle2"/>
    <dgm:cxn modelId="{D807A739-C66B-4DCD-A5C3-7EF65AACFE0D}" type="presOf" srcId="{D6A32CFB-A60F-4979-A5D5-9C20B0466E43}" destId="{FEF896B8-0063-4D1F-BEC9-DBEAA6BEFFBA}" srcOrd="0" destOrd="0" presId="urn:microsoft.com/office/officeart/2005/8/layout/cycle2"/>
    <dgm:cxn modelId="{76ABAC39-7C52-4FC6-8A22-B396B699F53A}" srcId="{82E52AE7-45C5-42A0-992F-2ECA5512742E}" destId="{32D9F8FE-C447-4F60-BF19-74AB5616F57D}" srcOrd="0" destOrd="0" parTransId="{E2248F71-4C75-4990-B95E-118C54F24524}" sibTransId="{EF601E2D-495F-46AE-B839-895BAC7E8F96}"/>
    <dgm:cxn modelId="{398D643D-67C9-47A2-B13C-1AFF5D2E15ED}" srcId="{82E52AE7-45C5-42A0-992F-2ECA5512742E}" destId="{9FE81497-73C1-481D-A80B-7A3E4C5B5273}" srcOrd="3" destOrd="0" parTransId="{EC4B7B8E-D59F-40FE-90EC-725F7FC24479}" sibTransId="{F27AB54E-CFEB-421F-BC0E-0C1201FE569E}"/>
    <dgm:cxn modelId="{94E4C45C-B5C6-4CA4-A51D-CC1BAFE12D89}" srcId="{82E52AE7-45C5-42A0-992F-2ECA5512742E}" destId="{D6A32CFB-A60F-4979-A5D5-9C20B0466E43}" srcOrd="5" destOrd="0" parTransId="{B241F0D3-20A2-4882-BD28-8F21D2E9D937}" sibTransId="{62072A67-7755-48F1-816A-C88365AF1949}"/>
    <dgm:cxn modelId="{52E1B05F-413A-404B-B058-F4A04C136F35}" type="presOf" srcId="{4AF8495D-02C6-4E80-9BC1-FAFC5518282A}" destId="{52DA1B42-8FA8-4157-95F2-568B3689E070}" srcOrd="0" destOrd="0" presId="urn:microsoft.com/office/officeart/2005/8/layout/cycle2"/>
    <dgm:cxn modelId="{65E82041-1749-4ED0-BB0A-1FDF1E2D4861}" type="presOf" srcId="{D3627137-B161-4088-9AA5-F6521C352B6D}" destId="{FB96657B-1DF7-408C-848D-EF6F9C8E4BEA}" srcOrd="0" destOrd="0" presId="urn:microsoft.com/office/officeart/2005/8/layout/cycle2"/>
    <dgm:cxn modelId="{6A126842-1E76-430F-9915-4F570F7475C8}" srcId="{82E52AE7-45C5-42A0-992F-2ECA5512742E}" destId="{A7ED00B3-2654-46D8-B2FD-561B71B969D0}" srcOrd="2" destOrd="0" parTransId="{7B3FE098-F66A-404B-9783-78FD88313647}" sibTransId="{D3627137-B161-4088-9AA5-F6521C352B6D}"/>
    <dgm:cxn modelId="{9A8B0A43-7000-4FA3-9CBF-F99D3FB9EC63}" srcId="{82E52AE7-45C5-42A0-992F-2ECA5512742E}" destId="{4AF8495D-02C6-4E80-9BC1-FAFC5518282A}" srcOrd="6" destOrd="0" parTransId="{13105761-D800-4780-AC4F-722D87DBC284}" sibTransId="{648B6C42-C720-4415-A8A2-C9E1B04EA121}"/>
    <dgm:cxn modelId="{4C28EE44-A867-412F-9E0D-8D98C2DCDB52}" type="presOf" srcId="{62072A67-7755-48F1-816A-C88365AF1949}" destId="{B6B355BF-87FB-491B-AA44-A293CDA7DEC4}" srcOrd="1" destOrd="0" presId="urn:microsoft.com/office/officeart/2005/8/layout/cycle2"/>
    <dgm:cxn modelId="{F2122266-BA25-470D-9E2C-E6A133484100}" type="presOf" srcId="{95E0C003-01B2-465B-A85C-46B7294412C3}" destId="{F8D81DB2-DFBB-4F73-A3FA-CA8DD5878D86}" srcOrd="0" destOrd="0" presId="urn:microsoft.com/office/officeart/2005/8/layout/cycle2"/>
    <dgm:cxn modelId="{0FC74D6B-64EE-46D3-AD06-3764DEA19E4B}" type="presOf" srcId="{32D9F8FE-C447-4F60-BF19-74AB5616F57D}" destId="{9824A419-B0DC-4C23-B137-AB92B58FE3EA}" srcOrd="0" destOrd="0" presId="urn:microsoft.com/office/officeart/2005/8/layout/cycle2"/>
    <dgm:cxn modelId="{E2EA466E-6EA0-4CD1-9718-FCA87057124D}" type="presOf" srcId="{D3627137-B161-4088-9AA5-F6521C352B6D}" destId="{C07325EA-1E21-4C11-92F7-5F9E27B5E3A5}" srcOrd="1" destOrd="0" presId="urn:microsoft.com/office/officeart/2005/8/layout/cycle2"/>
    <dgm:cxn modelId="{58E4A24F-29A1-4ED9-A5D7-3DA88BD96BEE}" type="presOf" srcId="{10213F8E-D856-4674-8371-EBB00C192C6E}" destId="{42382E09-46FC-49BC-B0EA-7427D0D441FF}" srcOrd="1" destOrd="0" presId="urn:microsoft.com/office/officeart/2005/8/layout/cycle2"/>
    <dgm:cxn modelId="{74974B72-75FA-41CA-9493-D0CC4FF7F702}" type="presOf" srcId="{EF601E2D-495F-46AE-B839-895BAC7E8F96}" destId="{9FF7CD05-19E0-4239-AD1A-9573D2A97871}" srcOrd="1" destOrd="0" presId="urn:microsoft.com/office/officeart/2005/8/layout/cycle2"/>
    <dgm:cxn modelId="{7173125A-8EA2-4E6C-BEFD-712D3E588B7E}" type="presOf" srcId="{62072A67-7755-48F1-816A-C88365AF1949}" destId="{5D1F569F-501B-49E0-973B-B6FF625630AC}" srcOrd="0" destOrd="0" presId="urn:microsoft.com/office/officeart/2005/8/layout/cycle2"/>
    <dgm:cxn modelId="{EED14188-829F-42D3-9432-A22A1F2FFBA3}" type="presOf" srcId="{3F14B295-0966-4843-90FB-EDB315C59CFA}" destId="{5109D935-626E-4E16-A10F-134F24F6049B}" srcOrd="0" destOrd="0" presId="urn:microsoft.com/office/officeart/2005/8/layout/cycle2"/>
    <dgm:cxn modelId="{515E4592-3BFC-41C9-9983-1CC5BB6F20B8}" type="presOf" srcId="{EF601E2D-495F-46AE-B839-895BAC7E8F96}" destId="{9A91A04A-8C81-47BB-BD06-2C36E2329B82}" srcOrd="0" destOrd="0" presId="urn:microsoft.com/office/officeart/2005/8/layout/cycle2"/>
    <dgm:cxn modelId="{F24A9792-B92E-4031-8F36-8AB3E4EF2226}" srcId="{82E52AE7-45C5-42A0-992F-2ECA5512742E}" destId="{3F14B295-0966-4843-90FB-EDB315C59CFA}" srcOrd="1" destOrd="0" parTransId="{C37682BD-4C12-4055-A883-0FF2882C8C1D}" sibTransId="{10213F8E-D856-4674-8371-EBB00C192C6E}"/>
    <dgm:cxn modelId="{CC0EC09A-078A-4148-A7D2-747F28F2962D}" type="presOf" srcId="{F27AB54E-CFEB-421F-BC0E-0C1201FE569E}" destId="{40B22CCC-4A06-4481-B089-47E3935EB28D}" srcOrd="1" destOrd="0" presId="urn:microsoft.com/office/officeart/2005/8/layout/cycle2"/>
    <dgm:cxn modelId="{0D33359B-3D94-4736-B26B-C868E3B80497}" type="presOf" srcId="{648B6C42-C720-4415-A8A2-C9E1B04EA121}" destId="{FD7637B7-DC31-4DE6-AC0A-DFBC382AD376}" srcOrd="1" destOrd="0" presId="urn:microsoft.com/office/officeart/2005/8/layout/cycle2"/>
    <dgm:cxn modelId="{05B7A2A8-2D12-42D0-B42B-735492C2B585}" type="presOf" srcId="{2CB75BCA-E2B7-451E-8674-DDFA7D260162}" destId="{495AE44D-2C45-4F09-AE6C-4D5BBE0CEBDF}" srcOrd="1" destOrd="0" presId="urn:microsoft.com/office/officeart/2005/8/layout/cycle2"/>
    <dgm:cxn modelId="{96F837C8-4499-4D40-A8DF-5DA07D07B7AE}" srcId="{82E52AE7-45C5-42A0-992F-2ECA5512742E}" destId="{95E0C003-01B2-465B-A85C-46B7294412C3}" srcOrd="4" destOrd="0" parTransId="{8AC4A00F-60BD-401F-8C56-D75E88BA037C}" sibTransId="{2CB75BCA-E2B7-451E-8674-DDFA7D260162}"/>
    <dgm:cxn modelId="{5E5777D9-5DC0-4697-883D-00A2A6CCC58F}" type="presOf" srcId="{A7ED00B3-2654-46D8-B2FD-561B71B969D0}" destId="{D2021D2E-8DD9-45F2-ACAB-0BFD580D48BB}" srcOrd="0" destOrd="0" presId="urn:microsoft.com/office/officeart/2005/8/layout/cycle2"/>
    <dgm:cxn modelId="{317A4DEF-798C-46C8-863F-19FC50A03B7A}" type="presOf" srcId="{2CB75BCA-E2B7-451E-8674-DDFA7D260162}" destId="{500284B5-F6BB-4D42-BD09-CC15DC5844C5}" srcOrd="0" destOrd="0" presId="urn:microsoft.com/office/officeart/2005/8/layout/cycle2"/>
    <dgm:cxn modelId="{551B99FC-6878-4207-B9E6-EAE8AE465D56}" type="presOf" srcId="{82E52AE7-45C5-42A0-992F-2ECA5512742E}" destId="{410396AA-82EE-4601-8E46-581AF9EF36F3}" srcOrd="0" destOrd="0" presId="urn:microsoft.com/office/officeart/2005/8/layout/cycle2"/>
    <dgm:cxn modelId="{42889C3D-9453-4DC9-8413-9A5E73EBFBE7}" type="presParOf" srcId="{410396AA-82EE-4601-8E46-581AF9EF36F3}" destId="{9824A419-B0DC-4C23-B137-AB92B58FE3EA}" srcOrd="0" destOrd="0" presId="urn:microsoft.com/office/officeart/2005/8/layout/cycle2"/>
    <dgm:cxn modelId="{4ABA4888-CD21-4DC3-A242-CC63F933543A}" type="presParOf" srcId="{410396AA-82EE-4601-8E46-581AF9EF36F3}" destId="{9A91A04A-8C81-47BB-BD06-2C36E2329B82}" srcOrd="1" destOrd="0" presId="urn:microsoft.com/office/officeart/2005/8/layout/cycle2"/>
    <dgm:cxn modelId="{ADBBDBD2-697F-463D-8D70-58E7EA2D5F3B}" type="presParOf" srcId="{9A91A04A-8C81-47BB-BD06-2C36E2329B82}" destId="{9FF7CD05-19E0-4239-AD1A-9573D2A97871}" srcOrd="0" destOrd="0" presId="urn:microsoft.com/office/officeart/2005/8/layout/cycle2"/>
    <dgm:cxn modelId="{3933711F-30EC-479A-9446-A7B5EC280A14}" type="presParOf" srcId="{410396AA-82EE-4601-8E46-581AF9EF36F3}" destId="{5109D935-626E-4E16-A10F-134F24F6049B}" srcOrd="2" destOrd="0" presId="urn:microsoft.com/office/officeart/2005/8/layout/cycle2"/>
    <dgm:cxn modelId="{43C0CF82-053D-435A-B2F9-62EE7274CA74}" type="presParOf" srcId="{410396AA-82EE-4601-8E46-581AF9EF36F3}" destId="{3C000D9B-D61C-435F-A7C6-F06C8D69279D}" srcOrd="3" destOrd="0" presId="urn:microsoft.com/office/officeart/2005/8/layout/cycle2"/>
    <dgm:cxn modelId="{DA2FD723-842B-478C-91E1-1E8EDEE093A4}" type="presParOf" srcId="{3C000D9B-D61C-435F-A7C6-F06C8D69279D}" destId="{42382E09-46FC-49BC-B0EA-7427D0D441FF}" srcOrd="0" destOrd="0" presId="urn:microsoft.com/office/officeart/2005/8/layout/cycle2"/>
    <dgm:cxn modelId="{F1D2E7F5-44DF-4C6D-B88D-7F845B3686FD}" type="presParOf" srcId="{410396AA-82EE-4601-8E46-581AF9EF36F3}" destId="{D2021D2E-8DD9-45F2-ACAB-0BFD580D48BB}" srcOrd="4" destOrd="0" presId="urn:microsoft.com/office/officeart/2005/8/layout/cycle2"/>
    <dgm:cxn modelId="{E728067B-476B-444F-84A0-AD28F29A8854}" type="presParOf" srcId="{410396AA-82EE-4601-8E46-581AF9EF36F3}" destId="{FB96657B-1DF7-408C-848D-EF6F9C8E4BEA}" srcOrd="5" destOrd="0" presId="urn:microsoft.com/office/officeart/2005/8/layout/cycle2"/>
    <dgm:cxn modelId="{43293D25-5741-4913-84B1-9BA29026AABB}" type="presParOf" srcId="{FB96657B-1DF7-408C-848D-EF6F9C8E4BEA}" destId="{C07325EA-1E21-4C11-92F7-5F9E27B5E3A5}" srcOrd="0" destOrd="0" presId="urn:microsoft.com/office/officeart/2005/8/layout/cycle2"/>
    <dgm:cxn modelId="{64FF1B0C-2146-4F22-AE33-4E0B1B080888}" type="presParOf" srcId="{410396AA-82EE-4601-8E46-581AF9EF36F3}" destId="{48E0B0B2-D223-450E-9501-0093B30CBCF3}" srcOrd="6" destOrd="0" presId="urn:microsoft.com/office/officeart/2005/8/layout/cycle2"/>
    <dgm:cxn modelId="{9FBFF71A-F204-4E46-9405-76F9529ACC48}" type="presParOf" srcId="{410396AA-82EE-4601-8E46-581AF9EF36F3}" destId="{86272912-09A5-418C-B24B-AA376DF58AF1}" srcOrd="7" destOrd="0" presId="urn:microsoft.com/office/officeart/2005/8/layout/cycle2"/>
    <dgm:cxn modelId="{2B08BD66-BBEC-4E3A-8794-67161D840BBA}" type="presParOf" srcId="{86272912-09A5-418C-B24B-AA376DF58AF1}" destId="{40B22CCC-4A06-4481-B089-47E3935EB28D}" srcOrd="0" destOrd="0" presId="urn:microsoft.com/office/officeart/2005/8/layout/cycle2"/>
    <dgm:cxn modelId="{A7531842-87A2-413D-8399-0DA525F75E52}" type="presParOf" srcId="{410396AA-82EE-4601-8E46-581AF9EF36F3}" destId="{F8D81DB2-DFBB-4F73-A3FA-CA8DD5878D86}" srcOrd="8" destOrd="0" presId="urn:microsoft.com/office/officeart/2005/8/layout/cycle2"/>
    <dgm:cxn modelId="{835751B2-57E4-4B75-8942-4C5D27148795}" type="presParOf" srcId="{410396AA-82EE-4601-8E46-581AF9EF36F3}" destId="{500284B5-F6BB-4D42-BD09-CC15DC5844C5}" srcOrd="9" destOrd="0" presId="urn:microsoft.com/office/officeart/2005/8/layout/cycle2"/>
    <dgm:cxn modelId="{E327144E-9D3C-464B-9C05-89421D191EFA}" type="presParOf" srcId="{500284B5-F6BB-4D42-BD09-CC15DC5844C5}" destId="{495AE44D-2C45-4F09-AE6C-4D5BBE0CEBDF}" srcOrd="0" destOrd="0" presId="urn:microsoft.com/office/officeart/2005/8/layout/cycle2"/>
    <dgm:cxn modelId="{F4BE4135-87D2-4E62-B140-DD2D37B3D297}" type="presParOf" srcId="{410396AA-82EE-4601-8E46-581AF9EF36F3}" destId="{FEF896B8-0063-4D1F-BEC9-DBEAA6BEFFBA}" srcOrd="10" destOrd="0" presId="urn:microsoft.com/office/officeart/2005/8/layout/cycle2"/>
    <dgm:cxn modelId="{D7E362F2-8195-4FC4-91DF-193D103E8C0F}" type="presParOf" srcId="{410396AA-82EE-4601-8E46-581AF9EF36F3}" destId="{5D1F569F-501B-49E0-973B-B6FF625630AC}" srcOrd="11" destOrd="0" presId="urn:microsoft.com/office/officeart/2005/8/layout/cycle2"/>
    <dgm:cxn modelId="{79880420-0B3A-479B-8DF5-81E0AE8F5C9C}" type="presParOf" srcId="{5D1F569F-501B-49E0-973B-B6FF625630AC}" destId="{B6B355BF-87FB-491B-AA44-A293CDA7DEC4}" srcOrd="0" destOrd="0" presId="urn:microsoft.com/office/officeart/2005/8/layout/cycle2"/>
    <dgm:cxn modelId="{A1B617F7-1878-4ACE-8556-FFF9AA54679B}" type="presParOf" srcId="{410396AA-82EE-4601-8E46-581AF9EF36F3}" destId="{52DA1B42-8FA8-4157-95F2-568B3689E070}" srcOrd="12" destOrd="0" presId="urn:microsoft.com/office/officeart/2005/8/layout/cycle2"/>
    <dgm:cxn modelId="{9A8E7D9C-2815-4A81-A8E8-97FF8D9AF395}" type="presParOf" srcId="{410396AA-82EE-4601-8E46-581AF9EF36F3}" destId="{59D29069-06A1-4E2E-9BF9-51334195EEA6}" srcOrd="13" destOrd="0" presId="urn:microsoft.com/office/officeart/2005/8/layout/cycle2"/>
    <dgm:cxn modelId="{BD747AEF-44F9-4CFD-85B0-CF85C3D283A6}" type="presParOf" srcId="{59D29069-06A1-4E2E-9BF9-51334195EEA6}" destId="{FD7637B7-DC31-4DE6-AC0A-DFBC382AD376}"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A152B-02FF-467C-8092-C11F458A61BE}"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7A74520-82E0-48EB-9C9A-0A992C66D664}">
      <dgm:prSet/>
      <dgm:spPr/>
      <dgm:t>
        <a:bodyPr/>
        <a:lstStyle/>
        <a:p>
          <a:pPr>
            <a:lnSpc>
              <a:spcPct val="100000"/>
            </a:lnSpc>
          </a:pPr>
          <a:r>
            <a:rPr lang="en-GB"/>
            <a:t>Complete a 7P wheel on an existing client</a:t>
          </a:r>
          <a:endParaRPr lang="en-US"/>
        </a:p>
      </dgm:t>
    </dgm:pt>
    <dgm:pt modelId="{C8481417-773C-43D6-9856-D93B5F6934BA}" type="parTrans" cxnId="{77CCC224-CACB-4B03-96F1-9877E5891FFF}">
      <dgm:prSet/>
      <dgm:spPr/>
      <dgm:t>
        <a:bodyPr/>
        <a:lstStyle/>
        <a:p>
          <a:endParaRPr lang="en-US"/>
        </a:p>
      </dgm:t>
    </dgm:pt>
    <dgm:pt modelId="{D01E4290-222F-449B-B9AF-115ECC1A819A}" type="sibTrans" cxnId="{77CCC224-CACB-4B03-96F1-9877E5891FFF}">
      <dgm:prSet/>
      <dgm:spPr/>
      <dgm:t>
        <a:bodyPr/>
        <a:lstStyle/>
        <a:p>
          <a:endParaRPr lang="en-US"/>
        </a:p>
      </dgm:t>
    </dgm:pt>
    <dgm:pt modelId="{6E77F545-0CBC-4B73-BE52-048821E704E8}">
      <dgm:prSet/>
      <dgm:spPr/>
      <dgm:t>
        <a:bodyPr/>
        <a:lstStyle/>
        <a:p>
          <a:pPr>
            <a:lnSpc>
              <a:spcPct val="100000"/>
            </a:lnSpc>
          </a:pPr>
          <a:r>
            <a:rPr lang="en-GB"/>
            <a:t>Example, if you are a 3 with your Promoter, what action do you need to take to increase it to a 5?</a:t>
          </a:r>
          <a:endParaRPr lang="en-US"/>
        </a:p>
      </dgm:t>
    </dgm:pt>
    <dgm:pt modelId="{0BD47B49-DD6D-4BA7-A4F1-77DA82C95CE5}" type="parTrans" cxnId="{909E1652-FCE7-4979-A8C1-E162A823E845}">
      <dgm:prSet/>
      <dgm:spPr/>
      <dgm:t>
        <a:bodyPr/>
        <a:lstStyle/>
        <a:p>
          <a:endParaRPr lang="en-US"/>
        </a:p>
      </dgm:t>
    </dgm:pt>
    <dgm:pt modelId="{78A6A1A1-4B34-409F-A187-747FC437C512}" type="sibTrans" cxnId="{909E1652-FCE7-4979-A8C1-E162A823E845}">
      <dgm:prSet/>
      <dgm:spPr/>
      <dgm:t>
        <a:bodyPr/>
        <a:lstStyle/>
        <a:p>
          <a:endParaRPr lang="en-US"/>
        </a:p>
      </dgm:t>
    </dgm:pt>
    <dgm:pt modelId="{03030085-58F4-4CC3-B99A-086A2E2E2035}">
      <dgm:prSet/>
      <dgm:spPr/>
      <dgm:t>
        <a:bodyPr/>
        <a:lstStyle/>
        <a:p>
          <a:pPr>
            <a:lnSpc>
              <a:spcPct val="100000"/>
            </a:lnSpc>
          </a:pPr>
          <a:r>
            <a:rPr lang="en-GB" dirty="0"/>
            <a:t>Look for small wins rather than huge leaps in score – remember it takes time to build a relationship</a:t>
          </a:r>
          <a:endParaRPr lang="en-US" dirty="0"/>
        </a:p>
      </dgm:t>
    </dgm:pt>
    <dgm:pt modelId="{925EBC81-2C57-4B8C-AF2A-1E4F2AAB84D2}" type="parTrans" cxnId="{495B8F34-8033-4A5F-BB53-366B63195D0F}">
      <dgm:prSet/>
      <dgm:spPr/>
      <dgm:t>
        <a:bodyPr/>
        <a:lstStyle/>
        <a:p>
          <a:endParaRPr lang="en-US"/>
        </a:p>
      </dgm:t>
    </dgm:pt>
    <dgm:pt modelId="{53116152-0C22-4D1A-BF2B-C450B20D63FC}" type="sibTrans" cxnId="{495B8F34-8033-4A5F-BB53-366B63195D0F}">
      <dgm:prSet/>
      <dgm:spPr/>
      <dgm:t>
        <a:bodyPr/>
        <a:lstStyle/>
        <a:p>
          <a:endParaRPr lang="en-US"/>
        </a:p>
      </dgm:t>
    </dgm:pt>
    <dgm:pt modelId="{7F0517E4-270B-4B86-B044-93BF630D239D}">
      <dgm:prSet/>
      <dgm:spPr/>
      <dgm:t>
        <a:bodyPr/>
        <a:lstStyle/>
        <a:p>
          <a:pPr>
            <a:lnSpc>
              <a:spcPct val="100000"/>
            </a:lnSpc>
          </a:pPr>
          <a:r>
            <a:rPr lang="en-GB"/>
            <a:t>Mark yourself honestly and for each P, write an action that you are going to take that will increase the score for each P</a:t>
          </a:r>
          <a:endParaRPr lang="en-US" dirty="0"/>
        </a:p>
      </dgm:t>
    </dgm:pt>
    <dgm:pt modelId="{6C5D6A54-8046-4F3F-B24E-78025427576B}" type="parTrans" cxnId="{E6D0544C-A37F-4C5E-BA30-BD597FA19A60}">
      <dgm:prSet/>
      <dgm:spPr/>
      <dgm:t>
        <a:bodyPr/>
        <a:lstStyle/>
        <a:p>
          <a:endParaRPr lang="en-GB"/>
        </a:p>
      </dgm:t>
    </dgm:pt>
    <dgm:pt modelId="{70A9B964-E93B-4F94-8E84-B441ACEE74C1}" type="sibTrans" cxnId="{E6D0544C-A37F-4C5E-BA30-BD597FA19A60}">
      <dgm:prSet/>
      <dgm:spPr/>
      <dgm:t>
        <a:bodyPr/>
        <a:lstStyle/>
        <a:p>
          <a:endParaRPr lang="en-GB"/>
        </a:p>
      </dgm:t>
    </dgm:pt>
    <dgm:pt modelId="{0D02FB40-3B08-44F0-BF40-4AE454744B7C}" type="pres">
      <dgm:prSet presAssocID="{52BA152B-02FF-467C-8092-C11F458A61BE}" presName="linear" presStyleCnt="0">
        <dgm:presLayoutVars>
          <dgm:animLvl val="lvl"/>
          <dgm:resizeHandles val="exact"/>
        </dgm:presLayoutVars>
      </dgm:prSet>
      <dgm:spPr/>
    </dgm:pt>
    <dgm:pt modelId="{EE7FD2EF-CAD1-45EE-9C42-1B10A21FEBF5}" type="pres">
      <dgm:prSet presAssocID="{47A74520-82E0-48EB-9C9A-0A992C66D664}" presName="parentText" presStyleLbl="node1" presStyleIdx="0" presStyleCnt="4">
        <dgm:presLayoutVars>
          <dgm:chMax val="0"/>
          <dgm:bulletEnabled val="1"/>
        </dgm:presLayoutVars>
      </dgm:prSet>
      <dgm:spPr/>
    </dgm:pt>
    <dgm:pt modelId="{E1540EEB-37AC-4E6E-88FE-347395389A9C}" type="pres">
      <dgm:prSet presAssocID="{D01E4290-222F-449B-B9AF-115ECC1A819A}" presName="spacer" presStyleCnt="0"/>
      <dgm:spPr/>
    </dgm:pt>
    <dgm:pt modelId="{94CD7D36-4FC7-49FD-AEAC-BDA995DD1D30}" type="pres">
      <dgm:prSet presAssocID="{7F0517E4-270B-4B86-B044-93BF630D239D}" presName="parentText" presStyleLbl="node1" presStyleIdx="1" presStyleCnt="4">
        <dgm:presLayoutVars>
          <dgm:chMax val="0"/>
          <dgm:bulletEnabled val="1"/>
        </dgm:presLayoutVars>
      </dgm:prSet>
      <dgm:spPr/>
    </dgm:pt>
    <dgm:pt modelId="{9A7BB471-4BC2-4271-B029-F3181DA2D8CB}" type="pres">
      <dgm:prSet presAssocID="{70A9B964-E93B-4F94-8E84-B441ACEE74C1}" presName="spacer" presStyleCnt="0"/>
      <dgm:spPr/>
    </dgm:pt>
    <dgm:pt modelId="{E9C63ACC-CA6F-4DA0-AAAB-B5569049F4A3}" type="pres">
      <dgm:prSet presAssocID="{6E77F545-0CBC-4B73-BE52-048821E704E8}" presName="parentText" presStyleLbl="node1" presStyleIdx="2" presStyleCnt="4">
        <dgm:presLayoutVars>
          <dgm:chMax val="0"/>
          <dgm:bulletEnabled val="1"/>
        </dgm:presLayoutVars>
      </dgm:prSet>
      <dgm:spPr/>
    </dgm:pt>
    <dgm:pt modelId="{B35FBBD9-9B6B-406A-BFCA-B7A60CF76211}" type="pres">
      <dgm:prSet presAssocID="{78A6A1A1-4B34-409F-A187-747FC437C512}" presName="spacer" presStyleCnt="0"/>
      <dgm:spPr/>
    </dgm:pt>
    <dgm:pt modelId="{A97DB31E-D914-47C6-8888-D7DE833F7A02}" type="pres">
      <dgm:prSet presAssocID="{03030085-58F4-4CC3-B99A-086A2E2E2035}" presName="parentText" presStyleLbl="node1" presStyleIdx="3" presStyleCnt="4">
        <dgm:presLayoutVars>
          <dgm:chMax val="0"/>
          <dgm:bulletEnabled val="1"/>
        </dgm:presLayoutVars>
      </dgm:prSet>
      <dgm:spPr/>
    </dgm:pt>
  </dgm:ptLst>
  <dgm:cxnLst>
    <dgm:cxn modelId="{29E6CA0E-4131-4EF9-B750-FB29339F1F87}" type="presOf" srcId="{03030085-58F4-4CC3-B99A-086A2E2E2035}" destId="{A97DB31E-D914-47C6-8888-D7DE833F7A02}" srcOrd="0" destOrd="0" presId="urn:microsoft.com/office/officeart/2005/8/layout/vList2"/>
    <dgm:cxn modelId="{0FBBE80E-CD78-4FB2-84F6-74845536083E}" type="presOf" srcId="{52BA152B-02FF-467C-8092-C11F458A61BE}" destId="{0D02FB40-3B08-44F0-BF40-4AE454744B7C}" srcOrd="0" destOrd="0" presId="urn:microsoft.com/office/officeart/2005/8/layout/vList2"/>
    <dgm:cxn modelId="{77CCC224-CACB-4B03-96F1-9877E5891FFF}" srcId="{52BA152B-02FF-467C-8092-C11F458A61BE}" destId="{47A74520-82E0-48EB-9C9A-0A992C66D664}" srcOrd="0" destOrd="0" parTransId="{C8481417-773C-43D6-9856-D93B5F6934BA}" sibTransId="{D01E4290-222F-449B-B9AF-115ECC1A819A}"/>
    <dgm:cxn modelId="{495B8F34-8033-4A5F-BB53-366B63195D0F}" srcId="{52BA152B-02FF-467C-8092-C11F458A61BE}" destId="{03030085-58F4-4CC3-B99A-086A2E2E2035}" srcOrd="3" destOrd="0" parTransId="{925EBC81-2C57-4B8C-AF2A-1E4F2AAB84D2}" sibTransId="{53116152-0C22-4D1A-BF2B-C450B20D63FC}"/>
    <dgm:cxn modelId="{E6D0544C-A37F-4C5E-BA30-BD597FA19A60}" srcId="{52BA152B-02FF-467C-8092-C11F458A61BE}" destId="{7F0517E4-270B-4B86-B044-93BF630D239D}" srcOrd="1" destOrd="0" parTransId="{6C5D6A54-8046-4F3F-B24E-78025427576B}" sibTransId="{70A9B964-E93B-4F94-8E84-B441ACEE74C1}"/>
    <dgm:cxn modelId="{26604C6D-D03C-4020-86E4-4E71907DA37F}" type="presOf" srcId="{6E77F545-0CBC-4B73-BE52-048821E704E8}" destId="{E9C63ACC-CA6F-4DA0-AAAB-B5569049F4A3}" srcOrd="0" destOrd="0" presId="urn:microsoft.com/office/officeart/2005/8/layout/vList2"/>
    <dgm:cxn modelId="{909E1652-FCE7-4979-A8C1-E162A823E845}" srcId="{52BA152B-02FF-467C-8092-C11F458A61BE}" destId="{6E77F545-0CBC-4B73-BE52-048821E704E8}" srcOrd="2" destOrd="0" parTransId="{0BD47B49-DD6D-4BA7-A4F1-77DA82C95CE5}" sibTransId="{78A6A1A1-4B34-409F-A187-747FC437C512}"/>
    <dgm:cxn modelId="{CC1883B4-1B8C-48CB-9A70-A94815A4AE5A}" type="presOf" srcId="{47A74520-82E0-48EB-9C9A-0A992C66D664}" destId="{EE7FD2EF-CAD1-45EE-9C42-1B10A21FEBF5}" srcOrd="0" destOrd="0" presId="urn:microsoft.com/office/officeart/2005/8/layout/vList2"/>
    <dgm:cxn modelId="{533DE1F8-F8B3-4142-A290-408A692694F4}" type="presOf" srcId="{7F0517E4-270B-4B86-B044-93BF630D239D}" destId="{94CD7D36-4FC7-49FD-AEAC-BDA995DD1D30}" srcOrd="0" destOrd="0" presId="urn:microsoft.com/office/officeart/2005/8/layout/vList2"/>
    <dgm:cxn modelId="{ADB05858-B65D-4132-9DC8-60D97053B704}" type="presParOf" srcId="{0D02FB40-3B08-44F0-BF40-4AE454744B7C}" destId="{EE7FD2EF-CAD1-45EE-9C42-1B10A21FEBF5}" srcOrd="0" destOrd="0" presId="urn:microsoft.com/office/officeart/2005/8/layout/vList2"/>
    <dgm:cxn modelId="{F1F096EF-A014-4B2E-A14E-1222A007402E}" type="presParOf" srcId="{0D02FB40-3B08-44F0-BF40-4AE454744B7C}" destId="{E1540EEB-37AC-4E6E-88FE-347395389A9C}" srcOrd="1" destOrd="0" presId="urn:microsoft.com/office/officeart/2005/8/layout/vList2"/>
    <dgm:cxn modelId="{4D8950D4-B197-472E-BC6F-E4AA7158AC70}" type="presParOf" srcId="{0D02FB40-3B08-44F0-BF40-4AE454744B7C}" destId="{94CD7D36-4FC7-49FD-AEAC-BDA995DD1D30}" srcOrd="2" destOrd="0" presId="urn:microsoft.com/office/officeart/2005/8/layout/vList2"/>
    <dgm:cxn modelId="{4ED674EF-32A7-4866-9D33-574050079C40}" type="presParOf" srcId="{0D02FB40-3B08-44F0-BF40-4AE454744B7C}" destId="{9A7BB471-4BC2-4271-B029-F3181DA2D8CB}" srcOrd="3" destOrd="0" presId="urn:microsoft.com/office/officeart/2005/8/layout/vList2"/>
    <dgm:cxn modelId="{B2DAB743-05E3-424F-ABE7-987B229C82C7}" type="presParOf" srcId="{0D02FB40-3B08-44F0-BF40-4AE454744B7C}" destId="{E9C63ACC-CA6F-4DA0-AAAB-B5569049F4A3}" srcOrd="4" destOrd="0" presId="urn:microsoft.com/office/officeart/2005/8/layout/vList2"/>
    <dgm:cxn modelId="{99909F06-6680-4693-8CD6-E2D9F33ECE54}" type="presParOf" srcId="{0D02FB40-3B08-44F0-BF40-4AE454744B7C}" destId="{B35FBBD9-9B6B-406A-BFCA-B7A60CF76211}" srcOrd="5" destOrd="0" presId="urn:microsoft.com/office/officeart/2005/8/layout/vList2"/>
    <dgm:cxn modelId="{9150C0A7-4711-48B2-9AD4-17DE6EB4775A}" type="presParOf" srcId="{0D02FB40-3B08-44F0-BF40-4AE454744B7C}" destId="{A97DB31E-D914-47C6-8888-D7DE833F7A02}"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BA152B-02FF-467C-8092-C11F458A61BE}"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47A74520-82E0-48EB-9C9A-0A992C66D664}">
      <dgm:prSet/>
      <dgm:spPr/>
      <dgm:t>
        <a:bodyPr/>
        <a:lstStyle/>
        <a:p>
          <a:r>
            <a:rPr lang="en-GB" dirty="0"/>
            <a:t>Complete a 7P wheel on a candidate you want to work with</a:t>
          </a:r>
          <a:endParaRPr lang="en-US" dirty="0"/>
        </a:p>
      </dgm:t>
    </dgm:pt>
    <dgm:pt modelId="{C8481417-773C-43D6-9856-D93B5F6934BA}" type="parTrans" cxnId="{77CCC224-CACB-4B03-96F1-9877E5891FFF}">
      <dgm:prSet/>
      <dgm:spPr/>
      <dgm:t>
        <a:bodyPr/>
        <a:lstStyle/>
        <a:p>
          <a:endParaRPr lang="en-US"/>
        </a:p>
      </dgm:t>
    </dgm:pt>
    <dgm:pt modelId="{D01E4290-222F-449B-B9AF-115ECC1A819A}" type="sibTrans" cxnId="{77CCC224-CACB-4B03-96F1-9877E5891FFF}">
      <dgm:prSet/>
      <dgm:spPr/>
      <dgm:t>
        <a:bodyPr/>
        <a:lstStyle/>
        <a:p>
          <a:endParaRPr lang="en-US"/>
        </a:p>
      </dgm:t>
    </dgm:pt>
    <dgm:pt modelId="{6E77F545-0CBC-4B73-BE52-048821E704E8}">
      <dgm:prSet/>
      <dgm:spPr/>
      <dgm:t>
        <a:bodyPr/>
        <a:lstStyle/>
        <a:p>
          <a:r>
            <a:rPr lang="en-GB" dirty="0"/>
            <a:t>Example, if you are a 3 with your People , what action do you need to take to increase it to a 5?</a:t>
          </a:r>
          <a:endParaRPr lang="en-US" dirty="0"/>
        </a:p>
      </dgm:t>
    </dgm:pt>
    <dgm:pt modelId="{0BD47B49-DD6D-4BA7-A4F1-77DA82C95CE5}" type="parTrans" cxnId="{909E1652-FCE7-4979-A8C1-E162A823E845}">
      <dgm:prSet/>
      <dgm:spPr/>
      <dgm:t>
        <a:bodyPr/>
        <a:lstStyle/>
        <a:p>
          <a:endParaRPr lang="en-US"/>
        </a:p>
      </dgm:t>
    </dgm:pt>
    <dgm:pt modelId="{78A6A1A1-4B34-409F-A187-747FC437C512}" type="sibTrans" cxnId="{909E1652-FCE7-4979-A8C1-E162A823E845}">
      <dgm:prSet/>
      <dgm:spPr/>
      <dgm:t>
        <a:bodyPr/>
        <a:lstStyle/>
        <a:p>
          <a:endParaRPr lang="en-US"/>
        </a:p>
      </dgm:t>
    </dgm:pt>
    <dgm:pt modelId="{03030085-58F4-4CC3-B99A-086A2E2E2035}">
      <dgm:prSet/>
      <dgm:spPr/>
      <dgm:t>
        <a:bodyPr/>
        <a:lstStyle/>
        <a:p>
          <a:r>
            <a:rPr lang="en-GB" dirty="0"/>
            <a:t>Which P’s don’t apply?  Why? Which do? Why?</a:t>
          </a:r>
          <a:endParaRPr lang="en-US" dirty="0"/>
        </a:p>
      </dgm:t>
    </dgm:pt>
    <dgm:pt modelId="{925EBC81-2C57-4B8C-AF2A-1E4F2AAB84D2}" type="parTrans" cxnId="{495B8F34-8033-4A5F-BB53-366B63195D0F}">
      <dgm:prSet/>
      <dgm:spPr/>
      <dgm:t>
        <a:bodyPr/>
        <a:lstStyle/>
        <a:p>
          <a:endParaRPr lang="en-US"/>
        </a:p>
      </dgm:t>
    </dgm:pt>
    <dgm:pt modelId="{53116152-0C22-4D1A-BF2B-C450B20D63FC}" type="sibTrans" cxnId="{495B8F34-8033-4A5F-BB53-366B63195D0F}">
      <dgm:prSet/>
      <dgm:spPr/>
      <dgm:t>
        <a:bodyPr/>
        <a:lstStyle/>
        <a:p>
          <a:endParaRPr lang="en-US"/>
        </a:p>
      </dgm:t>
    </dgm:pt>
    <dgm:pt modelId="{7F0517E4-270B-4B86-B044-93BF630D239D}">
      <dgm:prSet/>
      <dgm:spPr/>
      <dgm:t>
        <a:bodyPr/>
        <a:lstStyle/>
        <a:p>
          <a:r>
            <a:rPr lang="en-GB"/>
            <a:t>Mark yourself honestly and for each P, write an action that you are going to take that will increase the score for each P</a:t>
          </a:r>
          <a:endParaRPr lang="en-US"/>
        </a:p>
      </dgm:t>
    </dgm:pt>
    <dgm:pt modelId="{6C5D6A54-8046-4F3F-B24E-78025427576B}" type="parTrans" cxnId="{E6D0544C-A37F-4C5E-BA30-BD597FA19A60}">
      <dgm:prSet/>
      <dgm:spPr/>
      <dgm:t>
        <a:bodyPr/>
        <a:lstStyle/>
        <a:p>
          <a:endParaRPr lang="en-GB"/>
        </a:p>
      </dgm:t>
    </dgm:pt>
    <dgm:pt modelId="{70A9B964-E93B-4F94-8E84-B441ACEE74C1}" type="sibTrans" cxnId="{E6D0544C-A37F-4C5E-BA30-BD597FA19A60}">
      <dgm:prSet/>
      <dgm:spPr/>
      <dgm:t>
        <a:bodyPr/>
        <a:lstStyle/>
        <a:p>
          <a:endParaRPr lang="en-GB"/>
        </a:p>
      </dgm:t>
    </dgm:pt>
    <dgm:pt modelId="{B663BE28-2015-4C02-AC18-D0F14561B1B1}" type="pres">
      <dgm:prSet presAssocID="{52BA152B-02FF-467C-8092-C11F458A61BE}" presName="linear" presStyleCnt="0">
        <dgm:presLayoutVars>
          <dgm:animLvl val="lvl"/>
          <dgm:resizeHandles val="exact"/>
        </dgm:presLayoutVars>
      </dgm:prSet>
      <dgm:spPr/>
    </dgm:pt>
    <dgm:pt modelId="{9A4766F0-27AF-48BC-B460-4EDD85F607C6}" type="pres">
      <dgm:prSet presAssocID="{47A74520-82E0-48EB-9C9A-0A992C66D664}" presName="parentText" presStyleLbl="node1" presStyleIdx="0" presStyleCnt="4">
        <dgm:presLayoutVars>
          <dgm:chMax val="0"/>
          <dgm:bulletEnabled val="1"/>
        </dgm:presLayoutVars>
      </dgm:prSet>
      <dgm:spPr/>
    </dgm:pt>
    <dgm:pt modelId="{B9F6D34F-926B-42A8-9715-77FDF23ACB0F}" type="pres">
      <dgm:prSet presAssocID="{D01E4290-222F-449B-B9AF-115ECC1A819A}" presName="spacer" presStyleCnt="0"/>
      <dgm:spPr/>
    </dgm:pt>
    <dgm:pt modelId="{CC39FC63-D40E-4585-89DD-E979061D3CAE}" type="pres">
      <dgm:prSet presAssocID="{7F0517E4-270B-4B86-B044-93BF630D239D}" presName="parentText" presStyleLbl="node1" presStyleIdx="1" presStyleCnt="4">
        <dgm:presLayoutVars>
          <dgm:chMax val="0"/>
          <dgm:bulletEnabled val="1"/>
        </dgm:presLayoutVars>
      </dgm:prSet>
      <dgm:spPr/>
    </dgm:pt>
    <dgm:pt modelId="{C114B731-684E-4006-A4F6-165099293859}" type="pres">
      <dgm:prSet presAssocID="{70A9B964-E93B-4F94-8E84-B441ACEE74C1}" presName="spacer" presStyleCnt="0"/>
      <dgm:spPr/>
    </dgm:pt>
    <dgm:pt modelId="{B808FE23-578E-4809-9F9A-7B8DEAB2F8AD}" type="pres">
      <dgm:prSet presAssocID="{6E77F545-0CBC-4B73-BE52-048821E704E8}" presName="parentText" presStyleLbl="node1" presStyleIdx="2" presStyleCnt="4">
        <dgm:presLayoutVars>
          <dgm:chMax val="0"/>
          <dgm:bulletEnabled val="1"/>
        </dgm:presLayoutVars>
      </dgm:prSet>
      <dgm:spPr/>
    </dgm:pt>
    <dgm:pt modelId="{0FB30CA2-44DA-4F9D-99C8-7B8FA715F1A3}" type="pres">
      <dgm:prSet presAssocID="{78A6A1A1-4B34-409F-A187-747FC437C512}" presName="spacer" presStyleCnt="0"/>
      <dgm:spPr/>
    </dgm:pt>
    <dgm:pt modelId="{39B28254-5A47-4E49-919C-A7A858427809}" type="pres">
      <dgm:prSet presAssocID="{03030085-58F4-4CC3-B99A-086A2E2E2035}" presName="parentText" presStyleLbl="node1" presStyleIdx="3" presStyleCnt="4">
        <dgm:presLayoutVars>
          <dgm:chMax val="0"/>
          <dgm:bulletEnabled val="1"/>
        </dgm:presLayoutVars>
      </dgm:prSet>
      <dgm:spPr/>
    </dgm:pt>
  </dgm:ptLst>
  <dgm:cxnLst>
    <dgm:cxn modelId="{77CCC224-CACB-4B03-96F1-9877E5891FFF}" srcId="{52BA152B-02FF-467C-8092-C11F458A61BE}" destId="{47A74520-82E0-48EB-9C9A-0A992C66D664}" srcOrd="0" destOrd="0" parTransId="{C8481417-773C-43D6-9856-D93B5F6934BA}" sibTransId="{D01E4290-222F-449B-B9AF-115ECC1A819A}"/>
    <dgm:cxn modelId="{6A29D62B-4182-47A6-AE2D-9BB2EA374D9A}" type="presOf" srcId="{47A74520-82E0-48EB-9C9A-0A992C66D664}" destId="{9A4766F0-27AF-48BC-B460-4EDD85F607C6}" srcOrd="0" destOrd="0" presId="urn:microsoft.com/office/officeart/2005/8/layout/vList2"/>
    <dgm:cxn modelId="{495B8F34-8033-4A5F-BB53-366B63195D0F}" srcId="{52BA152B-02FF-467C-8092-C11F458A61BE}" destId="{03030085-58F4-4CC3-B99A-086A2E2E2035}" srcOrd="3" destOrd="0" parTransId="{925EBC81-2C57-4B8C-AF2A-1E4F2AAB84D2}" sibTransId="{53116152-0C22-4D1A-BF2B-C450B20D63FC}"/>
    <dgm:cxn modelId="{7259F15B-8CE2-450E-BA4D-656CCC407C3D}" type="presOf" srcId="{7F0517E4-270B-4B86-B044-93BF630D239D}" destId="{CC39FC63-D40E-4585-89DD-E979061D3CAE}" srcOrd="0" destOrd="0" presId="urn:microsoft.com/office/officeart/2005/8/layout/vList2"/>
    <dgm:cxn modelId="{5A79D862-6439-4E7C-B4A9-A316D5D73B39}" type="presOf" srcId="{6E77F545-0CBC-4B73-BE52-048821E704E8}" destId="{B808FE23-578E-4809-9F9A-7B8DEAB2F8AD}" srcOrd="0" destOrd="0" presId="urn:microsoft.com/office/officeart/2005/8/layout/vList2"/>
    <dgm:cxn modelId="{E6D0544C-A37F-4C5E-BA30-BD597FA19A60}" srcId="{52BA152B-02FF-467C-8092-C11F458A61BE}" destId="{7F0517E4-270B-4B86-B044-93BF630D239D}" srcOrd="1" destOrd="0" parTransId="{6C5D6A54-8046-4F3F-B24E-78025427576B}" sibTransId="{70A9B964-E93B-4F94-8E84-B441ACEE74C1}"/>
    <dgm:cxn modelId="{CD80364D-1044-433D-B67C-CC1F8C37AB68}" type="presOf" srcId="{52BA152B-02FF-467C-8092-C11F458A61BE}" destId="{B663BE28-2015-4C02-AC18-D0F14561B1B1}" srcOrd="0" destOrd="0" presId="urn:microsoft.com/office/officeart/2005/8/layout/vList2"/>
    <dgm:cxn modelId="{909E1652-FCE7-4979-A8C1-E162A823E845}" srcId="{52BA152B-02FF-467C-8092-C11F458A61BE}" destId="{6E77F545-0CBC-4B73-BE52-048821E704E8}" srcOrd="2" destOrd="0" parTransId="{0BD47B49-DD6D-4BA7-A4F1-77DA82C95CE5}" sibTransId="{78A6A1A1-4B34-409F-A187-747FC437C512}"/>
    <dgm:cxn modelId="{48A11C57-8A79-46A6-B5FF-E5F42621D9E3}" type="presOf" srcId="{03030085-58F4-4CC3-B99A-086A2E2E2035}" destId="{39B28254-5A47-4E49-919C-A7A858427809}" srcOrd="0" destOrd="0" presId="urn:microsoft.com/office/officeart/2005/8/layout/vList2"/>
    <dgm:cxn modelId="{D25439AD-8C89-44EF-B545-566EDC3F6E65}" type="presParOf" srcId="{B663BE28-2015-4C02-AC18-D0F14561B1B1}" destId="{9A4766F0-27AF-48BC-B460-4EDD85F607C6}" srcOrd="0" destOrd="0" presId="urn:microsoft.com/office/officeart/2005/8/layout/vList2"/>
    <dgm:cxn modelId="{18D7C48E-71E9-41D0-899B-1347F24182DD}" type="presParOf" srcId="{B663BE28-2015-4C02-AC18-D0F14561B1B1}" destId="{B9F6D34F-926B-42A8-9715-77FDF23ACB0F}" srcOrd="1" destOrd="0" presId="urn:microsoft.com/office/officeart/2005/8/layout/vList2"/>
    <dgm:cxn modelId="{4709B106-7A2A-455F-951B-93B9BB2BA88B}" type="presParOf" srcId="{B663BE28-2015-4C02-AC18-D0F14561B1B1}" destId="{CC39FC63-D40E-4585-89DD-E979061D3CAE}" srcOrd="2" destOrd="0" presId="urn:microsoft.com/office/officeart/2005/8/layout/vList2"/>
    <dgm:cxn modelId="{953ACF70-EF6A-4F0F-8156-4F59F5799A78}" type="presParOf" srcId="{B663BE28-2015-4C02-AC18-D0F14561B1B1}" destId="{C114B731-684E-4006-A4F6-165099293859}" srcOrd="3" destOrd="0" presId="urn:microsoft.com/office/officeart/2005/8/layout/vList2"/>
    <dgm:cxn modelId="{D820BF0B-D4A2-4678-AACC-EA3FEA640782}" type="presParOf" srcId="{B663BE28-2015-4C02-AC18-D0F14561B1B1}" destId="{B808FE23-578E-4809-9F9A-7B8DEAB2F8AD}" srcOrd="4" destOrd="0" presId="urn:microsoft.com/office/officeart/2005/8/layout/vList2"/>
    <dgm:cxn modelId="{65275991-382D-442B-8110-E642A8369C2A}" type="presParOf" srcId="{B663BE28-2015-4C02-AC18-D0F14561B1B1}" destId="{0FB30CA2-44DA-4F9D-99C8-7B8FA715F1A3}" srcOrd="5" destOrd="0" presId="urn:microsoft.com/office/officeart/2005/8/layout/vList2"/>
    <dgm:cxn modelId="{0F10F7B4-E01B-487B-8D6A-FE7F9F6A4AFC}" type="presParOf" srcId="{B663BE28-2015-4C02-AC18-D0F14561B1B1}" destId="{39B28254-5A47-4E49-919C-A7A858427809}"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E50B8A-8C52-4E20-AD80-7A9D923423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F4BD4D-BDA6-45F1-AC19-2F525CF765B2}">
      <dgm:prSet/>
      <dgm:spPr/>
      <dgm:t>
        <a:bodyPr/>
        <a:lstStyle/>
        <a:p>
          <a:pPr>
            <a:lnSpc>
              <a:spcPct val="100000"/>
            </a:lnSpc>
          </a:pPr>
          <a:r>
            <a:rPr lang="en-US" dirty="0"/>
            <a:t>The Next drop in Q &amp; A will be on Wednesday 27</a:t>
          </a:r>
          <a:r>
            <a:rPr lang="en-US" baseline="30000" dirty="0"/>
            <a:t>th</a:t>
          </a:r>
          <a:r>
            <a:rPr lang="en-US" dirty="0"/>
            <a:t> – time tbc</a:t>
          </a:r>
        </a:p>
      </dgm:t>
    </dgm:pt>
    <dgm:pt modelId="{6823BA08-3FA3-4983-9905-D639F04C0C23}" type="parTrans" cxnId="{6A139928-0BC1-475A-B135-B13684E4B185}">
      <dgm:prSet/>
      <dgm:spPr/>
      <dgm:t>
        <a:bodyPr/>
        <a:lstStyle/>
        <a:p>
          <a:endParaRPr lang="en-US"/>
        </a:p>
      </dgm:t>
    </dgm:pt>
    <dgm:pt modelId="{7D419A4C-6480-40B7-BB2F-0612D3099268}" type="sibTrans" cxnId="{6A139928-0BC1-475A-B135-B13684E4B185}">
      <dgm:prSet/>
      <dgm:spPr/>
      <dgm:t>
        <a:bodyPr/>
        <a:lstStyle/>
        <a:p>
          <a:endParaRPr lang="en-US"/>
        </a:p>
      </dgm:t>
    </dgm:pt>
    <dgm:pt modelId="{232B4F19-9F89-4361-AA1B-1A1745D26D6F}">
      <dgm:prSet/>
      <dgm:spPr/>
      <dgm:t>
        <a:bodyPr/>
        <a:lstStyle/>
        <a:p>
          <a:pPr>
            <a:lnSpc>
              <a:spcPct val="100000"/>
            </a:lnSpc>
          </a:pPr>
          <a:r>
            <a:rPr lang="en-US" dirty="0"/>
            <a:t>If you would like a 20 minute call to discuss your actions and get help implementing them - please reply to my email!</a:t>
          </a:r>
        </a:p>
      </dgm:t>
    </dgm:pt>
    <dgm:pt modelId="{BDFB4D20-4FC0-4AB4-A6A6-21F02A83F967}" type="parTrans" cxnId="{AC21A8A8-6279-4F93-B901-3C23390D7B32}">
      <dgm:prSet/>
      <dgm:spPr/>
      <dgm:t>
        <a:bodyPr/>
        <a:lstStyle/>
        <a:p>
          <a:endParaRPr lang="en-US"/>
        </a:p>
      </dgm:t>
    </dgm:pt>
    <dgm:pt modelId="{B0FE9C65-4311-4A61-8A1E-E068A3C11F93}" type="sibTrans" cxnId="{AC21A8A8-6279-4F93-B901-3C23390D7B32}">
      <dgm:prSet/>
      <dgm:spPr/>
      <dgm:t>
        <a:bodyPr/>
        <a:lstStyle/>
        <a:p>
          <a:endParaRPr lang="en-US"/>
        </a:p>
      </dgm:t>
    </dgm:pt>
    <dgm:pt modelId="{1FB22E1A-6513-417C-829B-908EBEC4495E}">
      <dgm:prSet/>
      <dgm:spPr/>
      <dgm:t>
        <a:bodyPr/>
        <a:lstStyle/>
        <a:p>
          <a:pPr>
            <a:lnSpc>
              <a:spcPct val="100000"/>
            </a:lnSpc>
          </a:pPr>
          <a:r>
            <a:rPr lang="en-US" dirty="0"/>
            <a:t>We will talk through your wins, what you can use from this masterclass going forward and start to think about your Q1 plan.</a:t>
          </a:r>
        </a:p>
      </dgm:t>
    </dgm:pt>
    <dgm:pt modelId="{D4DBE63F-0932-43F2-9966-8DC4B4D984B8}" type="parTrans" cxnId="{075B99AE-C84A-4C3D-A046-51B94081BD9A}">
      <dgm:prSet/>
      <dgm:spPr/>
      <dgm:t>
        <a:bodyPr/>
        <a:lstStyle/>
        <a:p>
          <a:endParaRPr lang="en-US"/>
        </a:p>
      </dgm:t>
    </dgm:pt>
    <dgm:pt modelId="{225DE8F2-FEE9-475B-84BC-B48CB190EFA4}" type="sibTrans" cxnId="{075B99AE-C84A-4C3D-A046-51B94081BD9A}">
      <dgm:prSet/>
      <dgm:spPr/>
      <dgm:t>
        <a:bodyPr/>
        <a:lstStyle/>
        <a:p>
          <a:endParaRPr lang="en-US"/>
        </a:p>
      </dgm:t>
    </dgm:pt>
    <dgm:pt modelId="{24DB18C9-F5AB-4CC6-931A-14FBF43E6C4A}" type="pres">
      <dgm:prSet presAssocID="{31E50B8A-8C52-4E20-AD80-7A9D9234235F}" presName="root" presStyleCnt="0">
        <dgm:presLayoutVars>
          <dgm:dir/>
          <dgm:resizeHandles val="exact"/>
        </dgm:presLayoutVars>
      </dgm:prSet>
      <dgm:spPr/>
    </dgm:pt>
    <dgm:pt modelId="{1203EF6B-BD3A-4551-8B8B-DDF8EE6A0BF4}" type="pres">
      <dgm:prSet presAssocID="{F6F4BD4D-BDA6-45F1-AC19-2F525CF765B2}" presName="compNode" presStyleCnt="0"/>
      <dgm:spPr/>
    </dgm:pt>
    <dgm:pt modelId="{1FFDE552-A189-4C40-B843-4D2382D1A35A}" type="pres">
      <dgm:prSet presAssocID="{F6F4BD4D-BDA6-45F1-AC19-2F525CF765B2}" presName="bgRect" presStyleLbl="bgShp" presStyleIdx="0" presStyleCnt="3"/>
      <dgm:spPr/>
    </dgm:pt>
    <dgm:pt modelId="{103980D3-457F-43F6-95A5-A95B2E55CDD6}" type="pres">
      <dgm:prSet presAssocID="{F6F4BD4D-BDA6-45F1-AC19-2F525CF765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mize"/>
        </a:ext>
      </dgm:extLst>
    </dgm:pt>
    <dgm:pt modelId="{512A5A89-3BEE-45BE-99CA-51A8B7D1C7FA}" type="pres">
      <dgm:prSet presAssocID="{F6F4BD4D-BDA6-45F1-AC19-2F525CF765B2}" presName="spaceRect" presStyleCnt="0"/>
      <dgm:spPr/>
    </dgm:pt>
    <dgm:pt modelId="{E1B4B709-7392-4DFA-A841-E3A2143C1F27}" type="pres">
      <dgm:prSet presAssocID="{F6F4BD4D-BDA6-45F1-AC19-2F525CF765B2}" presName="parTx" presStyleLbl="revTx" presStyleIdx="0" presStyleCnt="3">
        <dgm:presLayoutVars>
          <dgm:chMax val="0"/>
          <dgm:chPref val="0"/>
        </dgm:presLayoutVars>
      </dgm:prSet>
      <dgm:spPr/>
    </dgm:pt>
    <dgm:pt modelId="{41041A91-7133-47B2-B69D-A879799DBB9A}" type="pres">
      <dgm:prSet presAssocID="{7D419A4C-6480-40B7-BB2F-0612D3099268}" presName="sibTrans" presStyleCnt="0"/>
      <dgm:spPr/>
    </dgm:pt>
    <dgm:pt modelId="{761F72A9-4FB8-4EA0-ACC0-60874CE1DEC7}" type="pres">
      <dgm:prSet presAssocID="{232B4F19-9F89-4361-AA1B-1A1745D26D6F}" presName="compNode" presStyleCnt="0"/>
      <dgm:spPr/>
    </dgm:pt>
    <dgm:pt modelId="{655834DD-256C-4895-A153-A0819D87547A}" type="pres">
      <dgm:prSet presAssocID="{232B4F19-9F89-4361-AA1B-1A1745D26D6F}" presName="bgRect" presStyleLbl="bgShp" presStyleIdx="1" presStyleCnt="3"/>
      <dgm:spPr/>
    </dgm:pt>
    <dgm:pt modelId="{D4E6856C-3627-4969-8529-E0725F7F8C2F}" type="pres">
      <dgm:prSet presAssocID="{232B4F19-9F89-4361-AA1B-1A1745D26D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198D107F-E754-4A09-87EB-C36C34F095D3}" type="pres">
      <dgm:prSet presAssocID="{232B4F19-9F89-4361-AA1B-1A1745D26D6F}" presName="spaceRect" presStyleCnt="0"/>
      <dgm:spPr/>
    </dgm:pt>
    <dgm:pt modelId="{23F72EAD-AE89-4533-B39C-C767C546D27C}" type="pres">
      <dgm:prSet presAssocID="{232B4F19-9F89-4361-AA1B-1A1745D26D6F}" presName="parTx" presStyleLbl="revTx" presStyleIdx="1" presStyleCnt="3">
        <dgm:presLayoutVars>
          <dgm:chMax val="0"/>
          <dgm:chPref val="0"/>
        </dgm:presLayoutVars>
      </dgm:prSet>
      <dgm:spPr/>
    </dgm:pt>
    <dgm:pt modelId="{250EF0D3-D1F5-4A7B-98E2-404312F619F8}" type="pres">
      <dgm:prSet presAssocID="{B0FE9C65-4311-4A61-8A1E-E068A3C11F93}" presName="sibTrans" presStyleCnt="0"/>
      <dgm:spPr/>
    </dgm:pt>
    <dgm:pt modelId="{D3B7BBC2-11B6-4594-8FAD-D90A15917FA2}" type="pres">
      <dgm:prSet presAssocID="{1FB22E1A-6513-417C-829B-908EBEC4495E}" presName="compNode" presStyleCnt="0"/>
      <dgm:spPr/>
    </dgm:pt>
    <dgm:pt modelId="{37D1FC25-CC0F-4B67-A0D7-08F09C1EF059}" type="pres">
      <dgm:prSet presAssocID="{1FB22E1A-6513-417C-829B-908EBEC4495E}" presName="bgRect" presStyleLbl="bgShp" presStyleIdx="2" presStyleCnt="3"/>
      <dgm:spPr/>
    </dgm:pt>
    <dgm:pt modelId="{9C522F75-3A26-42B8-966D-D245BD9EECEE}" type="pres">
      <dgm:prSet presAssocID="{1FB22E1A-6513-417C-829B-908EBEC449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6EB32829-165E-40B8-BC02-E3EEA6D0656F}" type="pres">
      <dgm:prSet presAssocID="{1FB22E1A-6513-417C-829B-908EBEC4495E}" presName="spaceRect" presStyleCnt="0"/>
      <dgm:spPr/>
    </dgm:pt>
    <dgm:pt modelId="{2F0CC932-03CB-468A-9FC2-1184314F2229}" type="pres">
      <dgm:prSet presAssocID="{1FB22E1A-6513-417C-829B-908EBEC4495E}" presName="parTx" presStyleLbl="revTx" presStyleIdx="2" presStyleCnt="3">
        <dgm:presLayoutVars>
          <dgm:chMax val="0"/>
          <dgm:chPref val="0"/>
        </dgm:presLayoutVars>
      </dgm:prSet>
      <dgm:spPr/>
    </dgm:pt>
  </dgm:ptLst>
  <dgm:cxnLst>
    <dgm:cxn modelId="{6A139928-0BC1-475A-B135-B13684E4B185}" srcId="{31E50B8A-8C52-4E20-AD80-7A9D9234235F}" destId="{F6F4BD4D-BDA6-45F1-AC19-2F525CF765B2}" srcOrd="0" destOrd="0" parTransId="{6823BA08-3FA3-4983-9905-D639F04C0C23}" sibTransId="{7D419A4C-6480-40B7-BB2F-0612D3099268}"/>
    <dgm:cxn modelId="{EAED0040-FD7E-42E0-8062-DC4AA6068CF8}" type="presOf" srcId="{232B4F19-9F89-4361-AA1B-1A1745D26D6F}" destId="{23F72EAD-AE89-4533-B39C-C767C546D27C}" srcOrd="0" destOrd="0" presId="urn:microsoft.com/office/officeart/2018/2/layout/IconVerticalSolidList"/>
    <dgm:cxn modelId="{DD906774-5D00-4C7D-93F3-85C8B5BD8D7C}" type="presOf" srcId="{F6F4BD4D-BDA6-45F1-AC19-2F525CF765B2}" destId="{E1B4B709-7392-4DFA-A841-E3A2143C1F27}" srcOrd="0" destOrd="0" presId="urn:microsoft.com/office/officeart/2018/2/layout/IconVerticalSolidList"/>
    <dgm:cxn modelId="{AED236A0-BA8D-4C7F-84FC-39D7A5852E50}" type="presOf" srcId="{31E50B8A-8C52-4E20-AD80-7A9D9234235F}" destId="{24DB18C9-F5AB-4CC6-931A-14FBF43E6C4A}" srcOrd="0" destOrd="0" presId="urn:microsoft.com/office/officeart/2018/2/layout/IconVerticalSolidList"/>
    <dgm:cxn modelId="{75D3A2A3-ED1D-4DE5-B160-3E2600879401}" type="presOf" srcId="{1FB22E1A-6513-417C-829B-908EBEC4495E}" destId="{2F0CC932-03CB-468A-9FC2-1184314F2229}" srcOrd="0" destOrd="0" presId="urn:microsoft.com/office/officeart/2018/2/layout/IconVerticalSolidList"/>
    <dgm:cxn modelId="{AC21A8A8-6279-4F93-B901-3C23390D7B32}" srcId="{31E50B8A-8C52-4E20-AD80-7A9D9234235F}" destId="{232B4F19-9F89-4361-AA1B-1A1745D26D6F}" srcOrd="1" destOrd="0" parTransId="{BDFB4D20-4FC0-4AB4-A6A6-21F02A83F967}" sibTransId="{B0FE9C65-4311-4A61-8A1E-E068A3C11F93}"/>
    <dgm:cxn modelId="{075B99AE-C84A-4C3D-A046-51B94081BD9A}" srcId="{31E50B8A-8C52-4E20-AD80-7A9D9234235F}" destId="{1FB22E1A-6513-417C-829B-908EBEC4495E}" srcOrd="2" destOrd="0" parTransId="{D4DBE63F-0932-43F2-9966-8DC4B4D984B8}" sibTransId="{225DE8F2-FEE9-475B-84BC-B48CB190EFA4}"/>
    <dgm:cxn modelId="{C31ABFFE-264B-4563-819E-5F1F7A49C074}" type="presParOf" srcId="{24DB18C9-F5AB-4CC6-931A-14FBF43E6C4A}" destId="{1203EF6B-BD3A-4551-8B8B-DDF8EE6A0BF4}" srcOrd="0" destOrd="0" presId="urn:microsoft.com/office/officeart/2018/2/layout/IconVerticalSolidList"/>
    <dgm:cxn modelId="{DA4EFD33-70CB-45F4-B9A7-836962F51733}" type="presParOf" srcId="{1203EF6B-BD3A-4551-8B8B-DDF8EE6A0BF4}" destId="{1FFDE552-A189-4C40-B843-4D2382D1A35A}" srcOrd="0" destOrd="0" presId="urn:microsoft.com/office/officeart/2018/2/layout/IconVerticalSolidList"/>
    <dgm:cxn modelId="{86B7BE21-5C02-49CB-9DE5-A377FA637B12}" type="presParOf" srcId="{1203EF6B-BD3A-4551-8B8B-DDF8EE6A0BF4}" destId="{103980D3-457F-43F6-95A5-A95B2E55CDD6}" srcOrd="1" destOrd="0" presId="urn:microsoft.com/office/officeart/2018/2/layout/IconVerticalSolidList"/>
    <dgm:cxn modelId="{7F711FF4-8FB6-463F-9FDD-D3C859EB3894}" type="presParOf" srcId="{1203EF6B-BD3A-4551-8B8B-DDF8EE6A0BF4}" destId="{512A5A89-3BEE-45BE-99CA-51A8B7D1C7FA}" srcOrd="2" destOrd="0" presId="urn:microsoft.com/office/officeart/2018/2/layout/IconVerticalSolidList"/>
    <dgm:cxn modelId="{5ECD5163-4CA6-49F2-9ECB-331E2F49E02F}" type="presParOf" srcId="{1203EF6B-BD3A-4551-8B8B-DDF8EE6A0BF4}" destId="{E1B4B709-7392-4DFA-A841-E3A2143C1F27}" srcOrd="3" destOrd="0" presId="urn:microsoft.com/office/officeart/2018/2/layout/IconVerticalSolidList"/>
    <dgm:cxn modelId="{24F789D9-CF0A-4A1F-8FD7-12CDB70F0D7D}" type="presParOf" srcId="{24DB18C9-F5AB-4CC6-931A-14FBF43E6C4A}" destId="{41041A91-7133-47B2-B69D-A879799DBB9A}" srcOrd="1" destOrd="0" presId="urn:microsoft.com/office/officeart/2018/2/layout/IconVerticalSolidList"/>
    <dgm:cxn modelId="{6EB85646-9907-49A9-8343-36F9A136AA34}" type="presParOf" srcId="{24DB18C9-F5AB-4CC6-931A-14FBF43E6C4A}" destId="{761F72A9-4FB8-4EA0-ACC0-60874CE1DEC7}" srcOrd="2" destOrd="0" presId="urn:microsoft.com/office/officeart/2018/2/layout/IconVerticalSolidList"/>
    <dgm:cxn modelId="{A0F1AAAC-E073-4A8C-801C-E99C292DB4AD}" type="presParOf" srcId="{761F72A9-4FB8-4EA0-ACC0-60874CE1DEC7}" destId="{655834DD-256C-4895-A153-A0819D87547A}" srcOrd="0" destOrd="0" presId="urn:microsoft.com/office/officeart/2018/2/layout/IconVerticalSolidList"/>
    <dgm:cxn modelId="{C1EB4D8C-A42B-4E26-87A9-F1FC3B54AD5B}" type="presParOf" srcId="{761F72A9-4FB8-4EA0-ACC0-60874CE1DEC7}" destId="{D4E6856C-3627-4969-8529-E0725F7F8C2F}" srcOrd="1" destOrd="0" presId="urn:microsoft.com/office/officeart/2018/2/layout/IconVerticalSolidList"/>
    <dgm:cxn modelId="{8C018867-F6EA-4DD7-8647-F878FD4C1CFA}" type="presParOf" srcId="{761F72A9-4FB8-4EA0-ACC0-60874CE1DEC7}" destId="{198D107F-E754-4A09-87EB-C36C34F095D3}" srcOrd="2" destOrd="0" presId="urn:microsoft.com/office/officeart/2018/2/layout/IconVerticalSolidList"/>
    <dgm:cxn modelId="{438007AC-EE51-4EF9-9870-C7C3FC3062FF}" type="presParOf" srcId="{761F72A9-4FB8-4EA0-ACC0-60874CE1DEC7}" destId="{23F72EAD-AE89-4533-B39C-C767C546D27C}" srcOrd="3" destOrd="0" presId="urn:microsoft.com/office/officeart/2018/2/layout/IconVerticalSolidList"/>
    <dgm:cxn modelId="{E8CA0F05-070D-4715-9A2C-CF4CFD3511F7}" type="presParOf" srcId="{24DB18C9-F5AB-4CC6-931A-14FBF43E6C4A}" destId="{250EF0D3-D1F5-4A7B-98E2-404312F619F8}" srcOrd="3" destOrd="0" presId="urn:microsoft.com/office/officeart/2018/2/layout/IconVerticalSolidList"/>
    <dgm:cxn modelId="{4792690B-254B-45CC-A5DD-A71166529926}" type="presParOf" srcId="{24DB18C9-F5AB-4CC6-931A-14FBF43E6C4A}" destId="{D3B7BBC2-11B6-4594-8FAD-D90A15917FA2}" srcOrd="4" destOrd="0" presId="urn:microsoft.com/office/officeart/2018/2/layout/IconVerticalSolidList"/>
    <dgm:cxn modelId="{BC5EC39F-4FF7-45DE-9020-518E05B8653C}" type="presParOf" srcId="{D3B7BBC2-11B6-4594-8FAD-D90A15917FA2}" destId="{37D1FC25-CC0F-4B67-A0D7-08F09C1EF059}" srcOrd="0" destOrd="0" presId="urn:microsoft.com/office/officeart/2018/2/layout/IconVerticalSolidList"/>
    <dgm:cxn modelId="{56B80F59-37A0-440F-AB91-C7437EF1A07E}" type="presParOf" srcId="{D3B7BBC2-11B6-4594-8FAD-D90A15917FA2}" destId="{9C522F75-3A26-42B8-966D-D245BD9EECEE}" srcOrd="1" destOrd="0" presId="urn:microsoft.com/office/officeart/2018/2/layout/IconVerticalSolidList"/>
    <dgm:cxn modelId="{2B7DA159-C484-445B-B2C2-744E17ED9B5A}" type="presParOf" srcId="{D3B7BBC2-11B6-4594-8FAD-D90A15917FA2}" destId="{6EB32829-165E-40B8-BC02-E3EEA6D0656F}" srcOrd="2" destOrd="0" presId="urn:microsoft.com/office/officeart/2018/2/layout/IconVerticalSolidList"/>
    <dgm:cxn modelId="{E4271BAB-4D7E-4FF9-BD9A-6365B5DA5D8A}" type="presParOf" srcId="{D3B7BBC2-11B6-4594-8FAD-D90A15917FA2}" destId="{2F0CC932-03CB-468A-9FC2-1184314F22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4A419-B0DC-4C23-B137-AB92B58FE3EA}">
      <dsp:nvSpPr>
        <dsp:cNvPr id="0" name=""/>
        <dsp:cNvSpPr/>
      </dsp:nvSpPr>
      <dsp:spPr>
        <a:xfrm>
          <a:off x="5586033" y="38205"/>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Candidate  contact</a:t>
          </a:r>
        </a:p>
      </dsp:txBody>
      <dsp:txXfrm>
        <a:off x="5898181" y="350353"/>
        <a:ext cx="1507187" cy="1507187"/>
      </dsp:txXfrm>
    </dsp:sp>
    <dsp:sp modelId="{9A91A04A-8C81-47BB-BD06-2C36E2329B82}">
      <dsp:nvSpPr>
        <dsp:cNvPr id="0" name=""/>
        <dsp:cNvSpPr/>
      </dsp:nvSpPr>
      <dsp:spPr>
        <a:xfrm rot="1608631">
          <a:off x="7783829" y="1460665"/>
          <a:ext cx="571084"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7793037" y="1565903"/>
        <a:ext cx="399759" cy="431625"/>
      </dsp:txXfrm>
    </dsp:sp>
    <dsp:sp modelId="{5109D935-626E-4E16-A10F-134F24F6049B}">
      <dsp:nvSpPr>
        <dsp:cNvPr id="0" name=""/>
        <dsp:cNvSpPr/>
      </dsp:nvSpPr>
      <dsp:spPr>
        <a:xfrm>
          <a:off x="8450076" y="1485597"/>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Business development with client</a:t>
          </a:r>
        </a:p>
      </dsp:txBody>
      <dsp:txXfrm>
        <a:off x="8762224" y="1797745"/>
        <a:ext cx="1507187" cy="1507187"/>
      </dsp:txXfrm>
    </dsp:sp>
    <dsp:sp modelId="{3C000D9B-D61C-435F-A7C6-F06C8D69279D}">
      <dsp:nvSpPr>
        <dsp:cNvPr id="0" name=""/>
        <dsp:cNvSpPr/>
      </dsp:nvSpPr>
      <dsp:spPr>
        <a:xfrm rot="4605219">
          <a:off x="9610080" y="3689084"/>
          <a:ext cx="516471"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9669799" y="3757550"/>
        <a:ext cx="361530" cy="431625"/>
      </dsp:txXfrm>
    </dsp:sp>
    <dsp:sp modelId="{D2021D2E-8DD9-45F2-ACAB-0BFD580D48BB}">
      <dsp:nvSpPr>
        <dsp:cNvPr id="0" name=""/>
        <dsp:cNvSpPr/>
      </dsp:nvSpPr>
      <dsp:spPr>
        <a:xfrm>
          <a:off x="9161770" y="4508919"/>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Instructed by the client- get job spec</a:t>
          </a:r>
        </a:p>
      </dsp:txBody>
      <dsp:txXfrm>
        <a:off x="9473918" y="4821067"/>
        <a:ext cx="1507187" cy="1507187"/>
      </dsp:txXfrm>
    </dsp:sp>
    <dsp:sp modelId="{FB96657B-1DF7-408C-848D-EF6F9C8E4BEA}">
      <dsp:nvSpPr>
        <dsp:cNvPr id="0" name=""/>
        <dsp:cNvSpPr/>
      </dsp:nvSpPr>
      <dsp:spPr>
        <a:xfrm rot="7714286">
          <a:off x="8957682" y="6452759"/>
          <a:ext cx="565456"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9095384" y="6530320"/>
        <a:ext cx="395819" cy="431625"/>
      </dsp:txXfrm>
    </dsp:sp>
    <dsp:sp modelId="{48E0B0B2-D223-450E-9501-0093B30CBCF3}">
      <dsp:nvSpPr>
        <dsp:cNvPr id="0" name=""/>
        <dsp:cNvSpPr/>
      </dsp:nvSpPr>
      <dsp:spPr>
        <a:xfrm>
          <a:off x="7167611" y="7009515"/>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search/headhunt</a:t>
          </a:r>
        </a:p>
      </dsp:txBody>
      <dsp:txXfrm>
        <a:off x="7479759" y="7321663"/>
        <a:ext cx="1507187" cy="1507187"/>
      </dsp:txXfrm>
    </dsp:sp>
    <dsp:sp modelId="{86272912-09A5-418C-B24B-AA376DF58AF1}">
      <dsp:nvSpPr>
        <dsp:cNvPr id="0" name=""/>
        <dsp:cNvSpPr/>
      </dsp:nvSpPr>
      <dsp:spPr>
        <a:xfrm rot="10800000">
          <a:off x="6367437" y="7715569"/>
          <a:ext cx="565456"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6537074" y="7859444"/>
        <a:ext cx="395819" cy="431625"/>
      </dsp:txXfrm>
    </dsp:sp>
    <dsp:sp modelId="{F8D81DB2-DFBB-4F73-A3FA-CA8DD5878D86}">
      <dsp:nvSpPr>
        <dsp:cNvPr id="0" name=""/>
        <dsp:cNvSpPr/>
      </dsp:nvSpPr>
      <dsp:spPr>
        <a:xfrm>
          <a:off x="3969229" y="7009515"/>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set up interviews</a:t>
          </a:r>
        </a:p>
      </dsp:txBody>
      <dsp:txXfrm>
        <a:off x="4281377" y="7321663"/>
        <a:ext cx="1507187" cy="1507187"/>
      </dsp:txXfrm>
    </dsp:sp>
    <dsp:sp modelId="{500284B5-F6BB-4D42-BD09-CC15DC5844C5}">
      <dsp:nvSpPr>
        <dsp:cNvPr id="0" name=""/>
        <dsp:cNvSpPr/>
      </dsp:nvSpPr>
      <dsp:spPr>
        <a:xfrm rot="13885714">
          <a:off x="3765141" y="6477783"/>
          <a:ext cx="565456"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3902843" y="6687972"/>
        <a:ext cx="395819" cy="431625"/>
      </dsp:txXfrm>
    </dsp:sp>
    <dsp:sp modelId="{FEF896B8-0063-4D1F-BEC9-DBEAA6BEFFBA}">
      <dsp:nvSpPr>
        <dsp:cNvPr id="0" name=""/>
        <dsp:cNvSpPr/>
      </dsp:nvSpPr>
      <dsp:spPr>
        <a:xfrm>
          <a:off x="1975070" y="4508919"/>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Feedback</a:t>
          </a:r>
        </a:p>
      </dsp:txBody>
      <dsp:txXfrm>
        <a:off x="2287218" y="4821067"/>
        <a:ext cx="1507187" cy="1507187"/>
      </dsp:txXfrm>
    </dsp:sp>
    <dsp:sp modelId="{5D1F569F-501B-49E0-973B-B6FF625630AC}">
      <dsp:nvSpPr>
        <dsp:cNvPr id="0" name=""/>
        <dsp:cNvSpPr/>
      </dsp:nvSpPr>
      <dsp:spPr>
        <a:xfrm rot="16971429">
          <a:off x="3110376" y="3671479"/>
          <a:ext cx="565456"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176321" y="3898046"/>
        <a:ext cx="395819" cy="431625"/>
      </dsp:txXfrm>
    </dsp:sp>
    <dsp:sp modelId="{52DA1B42-8FA8-4157-95F2-568B3689E070}">
      <dsp:nvSpPr>
        <dsp:cNvPr id="0" name=""/>
        <dsp:cNvSpPr/>
      </dsp:nvSpPr>
      <dsp:spPr>
        <a:xfrm>
          <a:off x="2686777" y="1390727"/>
          <a:ext cx="2131483" cy="21314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Get an offer/liaise between client and cand</a:t>
          </a:r>
        </a:p>
      </dsp:txBody>
      <dsp:txXfrm>
        <a:off x="2998925" y="1702875"/>
        <a:ext cx="1507187" cy="1507187"/>
      </dsp:txXfrm>
    </dsp:sp>
    <dsp:sp modelId="{59D29069-06A1-4E2E-9BF9-51334195EEA6}">
      <dsp:nvSpPr>
        <dsp:cNvPr id="0" name=""/>
        <dsp:cNvSpPr/>
      </dsp:nvSpPr>
      <dsp:spPr>
        <a:xfrm rot="20099439">
          <a:off x="4904683" y="1427291"/>
          <a:ext cx="565899" cy="7193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912642" y="1607053"/>
        <a:ext cx="396129" cy="4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FD2EF-CAD1-45EE-9C42-1B10A21FEBF5}">
      <dsp:nvSpPr>
        <dsp:cNvPr id="0" name=""/>
        <dsp:cNvSpPr/>
      </dsp:nvSpPr>
      <dsp:spPr>
        <a:xfrm>
          <a:off x="0" y="12096"/>
          <a:ext cx="9879734" cy="134652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GB" sz="3100" kern="1200"/>
            <a:t>Complete a 7P wheel on an existing client</a:t>
          </a:r>
          <a:endParaRPr lang="en-US" sz="3100" kern="1200"/>
        </a:p>
      </dsp:txBody>
      <dsp:txXfrm>
        <a:off x="65732" y="77828"/>
        <a:ext cx="9748270" cy="1215059"/>
      </dsp:txXfrm>
    </dsp:sp>
    <dsp:sp modelId="{94CD7D36-4FC7-49FD-AEAC-BDA995DD1D30}">
      <dsp:nvSpPr>
        <dsp:cNvPr id="0" name=""/>
        <dsp:cNvSpPr/>
      </dsp:nvSpPr>
      <dsp:spPr>
        <a:xfrm>
          <a:off x="0" y="1447900"/>
          <a:ext cx="9879734" cy="134652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GB" sz="3100" kern="1200"/>
            <a:t>Mark yourself honestly and for each P, write an action that you are going to take that will increase the score for each P</a:t>
          </a:r>
          <a:endParaRPr lang="en-US" sz="3100" kern="1200" dirty="0"/>
        </a:p>
      </dsp:txBody>
      <dsp:txXfrm>
        <a:off x="65732" y="1513632"/>
        <a:ext cx="9748270" cy="1215059"/>
      </dsp:txXfrm>
    </dsp:sp>
    <dsp:sp modelId="{E9C63ACC-CA6F-4DA0-AAAB-B5569049F4A3}">
      <dsp:nvSpPr>
        <dsp:cNvPr id="0" name=""/>
        <dsp:cNvSpPr/>
      </dsp:nvSpPr>
      <dsp:spPr>
        <a:xfrm>
          <a:off x="0" y="2883704"/>
          <a:ext cx="9879734" cy="134652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GB" sz="3100" kern="1200"/>
            <a:t>Example, if you are a 3 with your Promoter, what action do you need to take to increase it to a 5?</a:t>
          </a:r>
          <a:endParaRPr lang="en-US" sz="3100" kern="1200"/>
        </a:p>
      </dsp:txBody>
      <dsp:txXfrm>
        <a:off x="65732" y="2949436"/>
        <a:ext cx="9748270" cy="1215059"/>
      </dsp:txXfrm>
    </dsp:sp>
    <dsp:sp modelId="{A97DB31E-D914-47C6-8888-D7DE833F7A02}">
      <dsp:nvSpPr>
        <dsp:cNvPr id="0" name=""/>
        <dsp:cNvSpPr/>
      </dsp:nvSpPr>
      <dsp:spPr>
        <a:xfrm>
          <a:off x="0" y="4319507"/>
          <a:ext cx="9879734" cy="134652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GB" sz="3100" kern="1200" dirty="0"/>
            <a:t>Look for small wins rather than huge leaps in score – remember it takes time to build a relationship</a:t>
          </a:r>
          <a:endParaRPr lang="en-US" sz="3100" kern="1200" dirty="0"/>
        </a:p>
      </dsp:txBody>
      <dsp:txXfrm>
        <a:off x="65732" y="4385239"/>
        <a:ext cx="9748270" cy="1215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766F0-27AF-48BC-B460-4EDD85F607C6}">
      <dsp:nvSpPr>
        <dsp:cNvPr id="0" name=""/>
        <dsp:cNvSpPr/>
      </dsp:nvSpPr>
      <dsp:spPr>
        <a:xfrm>
          <a:off x="0" y="50274"/>
          <a:ext cx="6365383" cy="117475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Complete a 7P wheel on a candidate you want to work with</a:t>
          </a:r>
          <a:endParaRPr lang="en-US" sz="2100" kern="1200" dirty="0"/>
        </a:p>
      </dsp:txBody>
      <dsp:txXfrm>
        <a:off x="57347" y="107621"/>
        <a:ext cx="6250689" cy="1060059"/>
      </dsp:txXfrm>
    </dsp:sp>
    <dsp:sp modelId="{CC39FC63-D40E-4585-89DD-E979061D3CAE}">
      <dsp:nvSpPr>
        <dsp:cNvPr id="0" name=""/>
        <dsp:cNvSpPr/>
      </dsp:nvSpPr>
      <dsp:spPr>
        <a:xfrm>
          <a:off x="0" y="1285507"/>
          <a:ext cx="6365383" cy="117475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Mark yourself honestly and for each P, write an action that you are going to take that will increase the score for each P</a:t>
          </a:r>
          <a:endParaRPr lang="en-US" sz="2100" kern="1200"/>
        </a:p>
      </dsp:txBody>
      <dsp:txXfrm>
        <a:off x="57347" y="1342854"/>
        <a:ext cx="6250689" cy="1060059"/>
      </dsp:txXfrm>
    </dsp:sp>
    <dsp:sp modelId="{B808FE23-578E-4809-9F9A-7B8DEAB2F8AD}">
      <dsp:nvSpPr>
        <dsp:cNvPr id="0" name=""/>
        <dsp:cNvSpPr/>
      </dsp:nvSpPr>
      <dsp:spPr>
        <a:xfrm>
          <a:off x="0" y="2520740"/>
          <a:ext cx="6365383" cy="117475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Example, if you are a 3 with your People , what action do you need to take to increase it to a 5?</a:t>
          </a:r>
          <a:endParaRPr lang="en-US" sz="2100" kern="1200" dirty="0"/>
        </a:p>
      </dsp:txBody>
      <dsp:txXfrm>
        <a:off x="57347" y="2578087"/>
        <a:ext cx="6250689" cy="1060059"/>
      </dsp:txXfrm>
    </dsp:sp>
    <dsp:sp modelId="{39B28254-5A47-4E49-919C-A7A858427809}">
      <dsp:nvSpPr>
        <dsp:cNvPr id="0" name=""/>
        <dsp:cNvSpPr/>
      </dsp:nvSpPr>
      <dsp:spPr>
        <a:xfrm>
          <a:off x="0" y="3755974"/>
          <a:ext cx="6365383" cy="117475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Which P’s don’t apply?  Why? Which do? Why?</a:t>
          </a:r>
          <a:endParaRPr lang="en-US" sz="2100" kern="1200" dirty="0"/>
        </a:p>
      </dsp:txBody>
      <dsp:txXfrm>
        <a:off x="57347" y="3813321"/>
        <a:ext cx="6250689" cy="1060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DE552-A189-4C40-B843-4D2382D1A35A}">
      <dsp:nvSpPr>
        <dsp:cNvPr id="0" name=""/>
        <dsp:cNvSpPr/>
      </dsp:nvSpPr>
      <dsp:spPr>
        <a:xfrm>
          <a:off x="0" y="1053"/>
          <a:ext cx="8357612" cy="2465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980D3-457F-43F6-95A5-A95B2E55CDD6}">
      <dsp:nvSpPr>
        <dsp:cNvPr id="0" name=""/>
        <dsp:cNvSpPr/>
      </dsp:nvSpPr>
      <dsp:spPr>
        <a:xfrm>
          <a:off x="745795" y="555777"/>
          <a:ext cx="1355991" cy="1355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4B709-7392-4DFA-A841-E3A2143C1F27}">
      <dsp:nvSpPr>
        <dsp:cNvPr id="0" name=""/>
        <dsp:cNvSpPr/>
      </dsp:nvSpPr>
      <dsp:spPr>
        <a:xfrm>
          <a:off x="2847582" y="1053"/>
          <a:ext cx="5510029" cy="246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26" tIns="260926" rIns="260926" bIns="260926" numCol="1" spcCol="1270" anchor="ctr" anchorCtr="0">
          <a:noAutofit/>
        </a:bodyPr>
        <a:lstStyle/>
        <a:p>
          <a:pPr marL="0" lvl="0" indent="0" algn="l" defTabSz="1111250">
            <a:lnSpc>
              <a:spcPct val="100000"/>
            </a:lnSpc>
            <a:spcBef>
              <a:spcPct val="0"/>
            </a:spcBef>
            <a:spcAft>
              <a:spcPct val="35000"/>
            </a:spcAft>
            <a:buNone/>
          </a:pPr>
          <a:r>
            <a:rPr lang="en-US" sz="2500" kern="1200" dirty="0"/>
            <a:t>The Next drop in Q &amp; A will be on Wednesday 27</a:t>
          </a:r>
          <a:r>
            <a:rPr lang="en-US" sz="2500" kern="1200" baseline="30000" dirty="0"/>
            <a:t>th</a:t>
          </a:r>
          <a:r>
            <a:rPr lang="en-US" sz="2500" kern="1200" dirty="0"/>
            <a:t> – time tbc</a:t>
          </a:r>
        </a:p>
      </dsp:txBody>
      <dsp:txXfrm>
        <a:off x="2847582" y="1053"/>
        <a:ext cx="5510029" cy="2465439"/>
      </dsp:txXfrm>
    </dsp:sp>
    <dsp:sp modelId="{655834DD-256C-4895-A153-A0819D87547A}">
      <dsp:nvSpPr>
        <dsp:cNvPr id="0" name=""/>
        <dsp:cNvSpPr/>
      </dsp:nvSpPr>
      <dsp:spPr>
        <a:xfrm>
          <a:off x="0" y="3082852"/>
          <a:ext cx="8357612" cy="2465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6856C-3627-4969-8529-E0725F7F8C2F}">
      <dsp:nvSpPr>
        <dsp:cNvPr id="0" name=""/>
        <dsp:cNvSpPr/>
      </dsp:nvSpPr>
      <dsp:spPr>
        <a:xfrm>
          <a:off x="745795" y="3637576"/>
          <a:ext cx="1355991" cy="1355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72EAD-AE89-4533-B39C-C767C546D27C}">
      <dsp:nvSpPr>
        <dsp:cNvPr id="0" name=""/>
        <dsp:cNvSpPr/>
      </dsp:nvSpPr>
      <dsp:spPr>
        <a:xfrm>
          <a:off x="2847582" y="3082852"/>
          <a:ext cx="5510029" cy="246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26" tIns="260926" rIns="260926" bIns="260926" numCol="1" spcCol="1270" anchor="ctr" anchorCtr="0">
          <a:noAutofit/>
        </a:bodyPr>
        <a:lstStyle/>
        <a:p>
          <a:pPr marL="0" lvl="0" indent="0" algn="l" defTabSz="1111250">
            <a:lnSpc>
              <a:spcPct val="100000"/>
            </a:lnSpc>
            <a:spcBef>
              <a:spcPct val="0"/>
            </a:spcBef>
            <a:spcAft>
              <a:spcPct val="35000"/>
            </a:spcAft>
            <a:buNone/>
          </a:pPr>
          <a:r>
            <a:rPr lang="en-US" sz="2500" kern="1200" dirty="0"/>
            <a:t>If you would like a 20 minute call to discuss your actions and get help implementing them - please reply to my email!</a:t>
          </a:r>
        </a:p>
      </dsp:txBody>
      <dsp:txXfrm>
        <a:off x="2847582" y="3082852"/>
        <a:ext cx="5510029" cy="2465439"/>
      </dsp:txXfrm>
    </dsp:sp>
    <dsp:sp modelId="{37D1FC25-CC0F-4B67-A0D7-08F09C1EF059}">
      <dsp:nvSpPr>
        <dsp:cNvPr id="0" name=""/>
        <dsp:cNvSpPr/>
      </dsp:nvSpPr>
      <dsp:spPr>
        <a:xfrm>
          <a:off x="0" y="6164652"/>
          <a:ext cx="8357612" cy="24654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22F75-3A26-42B8-966D-D245BD9EECEE}">
      <dsp:nvSpPr>
        <dsp:cNvPr id="0" name=""/>
        <dsp:cNvSpPr/>
      </dsp:nvSpPr>
      <dsp:spPr>
        <a:xfrm>
          <a:off x="745795" y="6719375"/>
          <a:ext cx="1355991" cy="13559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0CC932-03CB-468A-9FC2-1184314F2229}">
      <dsp:nvSpPr>
        <dsp:cNvPr id="0" name=""/>
        <dsp:cNvSpPr/>
      </dsp:nvSpPr>
      <dsp:spPr>
        <a:xfrm>
          <a:off x="2847582" y="6164652"/>
          <a:ext cx="5510029" cy="2465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26" tIns="260926" rIns="260926" bIns="260926" numCol="1" spcCol="1270" anchor="ctr" anchorCtr="0">
          <a:noAutofit/>
        </a:bodyPr>
        <a:lstStyle/>
        <a:p>
          <a:pPr marL="0" lvl="0" indent="0" algn="l" defTabSz="1111250">
            <a:lnSpc>
              <a:spcPct val="100000"/>
            </a:lnSpc>
            <a:spcBef>
              <a:spcPct val="0"/>
            </a:spcBef>
            <a:spcAft>
              <a:spcPct val="35000"/>
            </a:spcAft>
            <a:buNone/>
          </a:pPr>
          <a:r>
            <a:rPr lang="en-US" sz="2500" kern="1200" dirty="0"/>
            <a:t>We will talk through your wins, what you can use from this masterclass going forward and start to think about your Q1 plan.</a:t>
          </a:r>
        </a:p>
      </dsp:txBody>
      <dsp:txXfrm>
        <a:off x="2847582" y="6164652"/>
        <a:ext cx="5510029" cy="24654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84CEB-2563-423B-9199-EBF5A9C0C3AA}" type="datetimeFigureOut">
              <a:rPr lang="en-GB" smtClean="0"/>
              <a:t>02/02/2021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08BCD-6681-4607-88ED-3C1D0039F5E6}" type="slidenum">
              <a:rPr lang="en-GB" smtClean="0"/>
              <a:t>‹#›</a:t>
            </a:fld>
            <a:endParaRPr lang="en-GB"/>
          </a:p>
        </p:txBody>
      </p:sp>
    </p:spTree>
    <p:extLst>
      <p:ext uri="{BB962C8B-B14F-4D97-AF65-F5344CB8AC3E}">
        <p14:creationId xmlns:p14="http://schemas.microsoft.com/office/powerpoint/2010/main" val="402367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notes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Talk through with delegates what it is that agency 1 is doing that makes you want to work with them, and what the benefits will be</a:t>
            </a:r>
          </a:p>
          <a:p>
            <a:endParaRPr lang="en-GB" dirty="0"/>
          </a:p>
        </p:txBody>
      </p:sp>
      <p:sp>
        <p:nvSpPr>
          <p:cNvPr id="4" name="Slide Number Placeholder 3"/>
          <p:cNvSpPr>
            <a:spLocks noGrp="1"/>
          </p:cNvSpPr>
          <p:nvPr>
            <p:ph type="sldNum" sz="quarter" idx="5"/>
          </p:nvPr>
        </p:nvSpPr>
        <p:spPr/>
        <p:txBody>
          <a:bodyPr/>
          <a:lstStyle/>
          <a:p>
            <a:fld id="{870CFDB1-1714-4E7C-B4AE-DBF83ADF23A9}" type="slidenum">
              <a:rPr lang="en-GB" smtClean="0"/>
              <a:t>17</a:t>
            </a:fld>
            <a:endParaRPr lang="en-GB"/>
          </a:p>
        </p:txBody>
      </p:sp>
    </p:spTree>
    <p:extLst>
      <p:ext uri="{BB962C8B-B14F-4D97-AF65-F5344CB8AC3E}">
        <p14:creationId xmlns:p14="http://schemas.microsoft.com/office/powerpoint/2010/main" val="101896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notes:</a:t>
            </a:r>
          </a:p>
          <a:p>
            <a:endParaRPr lang="en-GB" dirty="0"/>
          </a:p>
          <a:p>
            <a:r>
              <a:rPr lang="en-GB" dirty="0"/>
              <a:t>The 7P wheel is a simple tool that delegates can use to map out each individual client and where they need to delve deeper to identify the potential within the account.</a:t>
            </a:r>
          </a:p>
          <a:p>
            <a:endParaRPr lang="en-GB" dirty="0"/>
          </a:p>
          <a:p>
            <a:r>
              <a:rPr lang="en-GB" dirty="0"/>
              <a:t>Its essentially a planning tool and one can be completed for each client</a:t>
            </a:r>
          </a:p>
          <a:p>
            <a:endParaRPr lang="en-GB" dirty="0"/>
          </a:p>
          <a:p>
            <a:r>
              <a:rPr lang="en-GB" dirty="0"/>
              <a:t>The circle on the right is a visual representation of the account.  You can out a cross on the line for each P based on where you currently are on a scale of 1-10</a:t>
            </a:r>
          </a:p>
          <a:p>
            <a:endParaRPr lang="en-GB" dirty="0"/>
          </a:p>
          <a:p>
            <a:r>
              <a:rPr lang="en-GB" dirty="0"/>
              <a:t>The boxes on the left is where you write the action you’re going to take to increase the score on each “P”</a:t>
            </a:r>
          </a:p>
          <a:p>
            <a:endParaRPr lang="en-GB" dirty="0"/>
          </a:p>
          <a:p>
            <a:r>
              <a:rPr lang="en-GB" dirty="0"/>
              <a:t>The box on the bottom right is just to write the actual number you gave each “P”</a:t>
            </a:r>
          </a:p>
        </p:txBody>
      </p:sp>
      <p:sp>
        <p:nvSpPr>
          <p:cNvPr id="4" name="Slide Number Placeholder 3"/>
          <p:cNvSpPr>
            <a:spLocks noGrp="1"/>
          </p:cNvSpPr>
          <p:nvPr>
            <p:ph type="sldNum" sz="quarter" idx="5"/>
          </p:nvPr>
        </p:nvSpPr>
        <p:spPr/>
        <p:txBody>
          <a:bodyPr/>
          <a:lstStyle/>
          <a:p>
            <a:fld id="{870CFDB1-1714-4E7C-B4AE-DBF83ADF23A9}" type="slidenum">
              <a:rPr lang="en-GB" smtClean="0"/>
              <a:t>19</a:t>
            </a:fld>
            <a:endParaRPr lang="en-GB"/>
          </a:p>
        </p:txBody>
      </p:sp>
    </p:spTree>
    <p:extLst>
      <p:ext uri="{BB962C8B-B14F-4D97-AF65-F5344CB8AC3E}">
        <p14:creationId xmlns:p14="http://schemas.microsoft.com/office/powerpoint/2010/main" val="29522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notes</a:t>
            </a:r>
          </a:p>
          <a:p>
            <a:endParaRPr lang="en-GB" dirty="0"/>
          </a:p>
          <a:p>
            <a:r>
              <a:rPr lang="en-GB" dirty="0"/>
              <a:t>Brief the delegates playing the client as follows:</a:t>
            </a:r>
          </a:p>
          <a:p>
            <a:endParaRPr lang="en-GB" dirty="0"/>
          </a:p>
          <a:p>
            <a:pPr marL="171450" indent="-171450">
              <a:buFont typeface="Arial" panose="020B0604020202020204" pitchFamily="34" charset="0"/>
              <a:buChar char="•"/>
            </a:pPr>
            <a:r>
              <a:rPr lang="en-GB" dirty="0"/>
              <a:t>They have two other agencies that they’ve spoken to who are cheaper but you’ve worked with them both previously and they weren’t able to deliver on the timeframes or quality of candidates</a:t>
            </a:r>
          </a:p>
          <a:p>
            <a:pPr marL="171450" indent="-171450">
              <a:buFont typeface="Arial" panose="020B0604020202020204" pitchFamily="34" charset="0"/>
              <a:buChar char="•"/>
            </a:pPr>
            <a:r>
              <a:rPr lang="en-GB" dirty="0"/>
              <a:t>You’re willing to risk giving all three roles to this recruiter but you need some guarantees before you agree to their fees and would like a discount on 20% as they’re getting all three roles.  You’re also willing to offer any future roles but only if this hire goes well.</a:t>
            </a:r>
          </a:p>
          <a:p>
            <a:endParaRPr lang="en-GB" dirty="0"/>
          </a:p>
          <a:p>
            <a:r>
              <a:rPr lang="en-GB" dirty="0"/>
              <a:t>Listen and observe each group offering feedback if necessary</a:t>
            </a:r>
          </a:p>
          <a:p>
            <a:endParaRPr lang="en-GB" dirty="0"/>
          </a:p>
          <a:p>
            <a:r>
              <a:rPr lang="en-GB" dirty="0"/>
              <a:t>Their key objective is to ask sufficient questions to understand what terms can be negotiated and to then present a viable solution for both parties.</a:t>
            </a:r>
          </a:p>
        </p:txBody>
      </p:sp>
      <p:sp>
        <p:nvSpPr>
          <p:cNvPr id="4" name="Slide Number Placeholder 3"/>
          <p:cNvSpPr>
            <a:spLocks noGrp="1"/>
          </p:cNvSpPr>
          <p:nvPr>
            <p:ph type="sldNum" sz="quarter" idx="5"/>
          </p:nvPr>
        </p:nvSpPr>
        <p:spPr/>
        <p:txBody>
          <a:bodyPr/>
          <a:lstStyle/>
          <a:p>
            <a:fld id="{870CFDB1-1714-4E7C-B4AE-DBF83ADF23A9}" type="slidenum">
              <a:rPr lang="en-GB" smtClean="0"/>
              <a:t>27</a:t>
            </a:fld>
            <a:endParaRPr lang="en-GB"/>
          </a:p>
        </p:txBody>
      </p:sp>
    </p:spTree>
    <p:extLst>
      <p:ext uri="{BB962C8B-B14F-4D97-AF65-F5344CB8AC3E}">
        <p14:creationId xmlns:p14="http://schemas.microsoft.com/office/powerpoint/2010/main" val="185127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 the members area</a:t>
            </a:r>
          </a:p>
        </p:txBody>
      </p:sp>
      <p:sp>
        <p:nvSpPr>
          <p:cNvPr id="4" name="Slide Number Placeholder 3"/>
          <p:cNvSpPr>
            <a:spLocks noGrp="1"/>
          </p:cNvSpPr>
          <p:nvPr>
            <p:ph type="sldNum" sz="quarter" idx="10"/>
          </p:nvPr>
        </p:nvSpPr>
        <p:spPr/>
        <p:txBody>
          <a:bodyPr/>
          <a:lstStyle/>
          <a:p>
            <a:fld id="{2545811B-718E-4E87-8B91-E61B00B50557}" type="slidenum">
              <a:rPr lang="en-GB" smtClean="0"/>
              <a:t>29</a:t>
            </a:fld>
            <a:endParaRPr lang="en-GB"/>
          </a:p>
        </p:txBody>
      </p:sp>
    </p:spTree>
    <p:extLst>
      <p:ext uri="{BB962C8B-B14F-4D97-AF65-F5344CB8AC3E}">
        <p14:creationId xmlns:p14="http://schemas.microsoft.com/office/powerpoint/2010/main" val="311478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notes</a:t>
            </a:r>
          </a:p>
          <a:p>
            <a:endParaRPr lang="en-GB" dirty="0"/>
          </a:p>
          <a:p>
            <a:r>
              <a:rPr lang="en-GB" dirty="0"/>
              <a:t>Brief the delegates playing the client as follows:</a:t>
            </a:r>
          </a:p>
          <a:p>
            <a:endParaRPr lang="en-GB" dirty="0"/>
          </a:p>
          <a:p>
            <a:pPr marL="171450" indent="-171450">
              <a:buFont typeface="Arial" panose="020B0604020202020204" pitchFamily="34" charset="0"/>
              <a:buChar char="•"/>
            </a:pPr>
            <a:r>
              <a:rPr lang="en-GB" dirty="0"/>
              <a:t>They have two other agencies that they’ve spoken to who are cheaper but you’ve worked with them both previously and they weren’t able to deliver on the timeframes or quality of candidates</a:t>
            </a:r>
          </a:p>
          <a:p>
            <a:pPr marL="171450" indent="-171450">
              <a:buFont typeface="Arial" panose="020B0604020202020204" pitchFamily="34" charset="0"/>
              <a:buChar char="•"/>
            </a:pPr>
            <a:r>
              <a:rPr lang="en-GB" dirty="0"/>
              <a:t>You’re willing to risk giving all three roles to this recruiter but you need some guarantees before you agree to their fees and would like a discount on 20% as they’re getting all three roles.  You’re also willing to offer any future roles but only if this hire goes well.</a:t>
            </a:r>
          </a:p>
          <a:p>
            <a:endParaRPr lang="en-GB" dirty="0"/>
          </a:p>
          <a:p>
            <a:r>
              <a:rPr lang="en-GB" dirty="0"/>
              <a:t>Listen and observe each group offering feedback if necessary</a:t>
            </a:r>
          </a:p>
          <a:p>
            <a:endParaRPr lang="en-GB" dirty="0"/>
          </a:p>
          <a:p>
            <a:r>
              <a:rPr lang="en-GB" dirty="0"/>
              <a:t>Their key objective is to ask sufficient questions to understand what terms can be negotiated and to then present a viable solution for both parties.</a:t>
            </a:r>
          </a:p>
        </p:txBody>
      </p:sp>
      <p:sp>
        <p:nvSpPr>
          <p:cNvPr id="4" name="Slide Number Placeholder 3"/>
          <p:cNvSpPr>
            <a:spLocks noGrp="1"/>
          </p:cNvSpPr>
          <p:nvPr>
            <p:ph type="sldNum" sz="quarter" idx="5"/>
          </p:nvPr>
        </p:nvSpPr>
        <p:spPr/>
        <p:txBody>
          <a:bodyPr/>
          <a:lstStyle/>
          <a:p>
            <a:fld id="{870CFDB1-1714-4E7C-B4AE-DBF83ADF23A9}" type="slidenum">
              <a:rPr lang="en-GB" smtClean="0"/>
              <a:t>30</a:t>
            </a:fld>
            <a:endParaRPr lang="en-GB"/>
          </a:p>
        </p:txBody>
      </p:sp>
    </p:spTree>
    <p:extLst>
      <p:ext uri="{BB962C8B-B14F-4D97-AF65-F5344CB8AC3E}">
        <p14:creationId xmlns:p14="http://schemas.microsoft.com/office/powerpoint/2010/main" val="190887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3.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3.jpe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18259" r="1825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257300"/>
            <a:ext cx="8308358" cy="8229600"/>
          </a:xfrm>
          <a:prstGeom prst="rect">
            <a:avLst/>
          </a:prstGeom>
          <a:solidFill>
            <a:srgbClr val="91B43E"/>
          </a:solidFill>
        </p:spPr>
      </p:sp>
      <p:sp>
        <p:nvSpPr>
          <p:cNvPr id="3" name="TextBox 3"/>
          <p:cNvSpPr txBox="1"/>
          <p:nvPr/>
        </p:nvSpPr>
        <p:spPr>
          <a:xfrm>
            <a:off x="1920179" y="1842466"/>
            <a:ext cx="6525400" cy="7078861"/>
          </a:xfrm>
          <a:prstGeom prst="rect">
            <a:avLst/>
          </a:prstGeom>
        </p:spPr>
        <p:txBody>
          <a:bodyPr lIns="0" tIns="0" rIns="0" bIns="0" rtlCol="0" anchor="t">
            <a:spAutoFit/>
          </a:bodyPr>
          <a:lstStyle/>
          <a:p>
            <a:pPr>
              <a:lnSpc>
                <a:spcPts val="9200"/>
              </a:lnSpc>
            </a:pPr>
            <a:r>
              <a:rPr lang="en-US" sz="8000" dirty="0">
                <a:solidFill>
                  <a:srgbClr val="F1F0F0"/>
                </a:solidFill>
                <a:latin typeface="Amaranth"/>
              </a:rPr>
              <a:t>Module 5</a:t>
            </a:r>
          </a:p>
          <a:p>
            <a:pPr>
              <a:lnSpc>
                <a:spcPts val="9200"/>
              </a:lnSpc>
            </a:pPr>
            <a:endParaRPr lang="en-US" sz="8000" dirty="0">
              <a:solidFill>
                <a:srgbClr val="F1F0F0"/>
              </a:solidFill>
              <a:latin typeface="Amaranth"/>
            </a:endParaRPr>
          </a:p>
          <a:p>
            <a:pPr>
              <a:lnSpc>
                <a:spcPts val="9200"/>
              </a:lnSpc>
            </a:pPr>
            <a:r>
              <a:rPr lang="en-US" sz="8000" dirty="0">
                <a:solidFill>
                  <a:srgbClr val="F1F0F0"/>
                </a:solidFill>
                <a:latin typeface="Amaranth"/>
              </a:rPr>
              <a:t>Control and Building effective relationships</a:t>
            </a:r>
          </a:p>
        </p:txBody>
      </p:sp>
      <p:pic>
        <p:nvPicPr>
          <p:cNvPr id="4" name="Picture 4"/>
          <p:cNvPicPr>
            <a:picLocks noChangeAspect="1"/>
          </p:cNvPicPr>
          <p:nvPr/>
        </p:nvPicPr>
        <p:blipFill>
          <a:blip r:embed="rId3"/>
          <a:srcRect/>
          <a:stretch>
            <a:fillRect/>
          </a:stretch>
        </p:blipFill>
        <p:spPr>
          <a:xfrm>
            <a:off x="16091394" y="214935"/>
            <a:ext cx="1627531" cy="16275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78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83423-3909-4DEA-B6D1-1C0B05C82D8A}"/>
              </a:ext>
            </a:extLst>
          </p:cNvPr>
          <p:cNvSpPr>
            <a:spLocks noGrp="1"/>
          </p:cNvSpPr>
          <p:nvPr>
            <p:ph type="title"/>
          </p:nvPr>
        </p:nvSpPr>
        <p:spPr>
          <a:xfrm>
            <a:off x="6400800" y="1866901"/>
            <a:ext cx="10694187" cy="6480520"/>
          </a:xfrm>
        </p:spPr>
        <p:txBody>
          <a:bodyPr vert="horz" lIns="91440" tIns="45720" rIns="91440" bIns="45720" rtlCol="0" anchor="t">
            <a:normAutofit/>
          </a:bodyPr>
          <a:lstStyle/>
          <a:p>
            <a:pPr algn="l">
              <a:lnSpc>
                <a:spcPct val="90000"/>
              </a:lnSpc>
            </a:pPr>
            <a:r>
              <a:rPr lang="en-US" sz="6000" b="1" kern="1200" dirty="0">
                <a:solidFill>
                  <a:schemeClr val="tx2"/>
                </a:solidFill>
                <a:latin typeface="+mj-lt"/>
                <a:ea typeface="+mj-ea"/>
                <a:cs typeface="+mj-cs"/>
              </a:rPr>
              <a:t>“Are you listening to reply or listening to understand?”</a:t>
            </a:r>
            <a:br>
              <a:rPr lang="en-US" sz="4800" b="1" kern="1200" dirty="0">
                <a:solidFill>
                  <a:schemeClr val="tx2"/>
                </a:solidFill>
                <a:latin typeface="+mj-lt"/>
                <a:ea typeface="+mj-ea"/>
                <a:cs typeface="+mj-cs"/>
              </a:rPr>
            </a:br>
            <a:br>
              <a:rPr lang="en-US" sz="4800" b="1" kern="1200" dirty="0">
                <a:solidFill>
                  <a:schemeClr val="tx2"/>
                </a:solidFill>
                <a:latin typeface="+mj-lt"/>
                <a:ea typeface="+mj-ea"/>
                <a:cs typeface="+mj-cs"/>
              </a:rPr>
            </a:br>
            <a:r>
              <a:rPr lang="en-US" sz="4800" kern="1200" dirty="0">
                <a:solidFill>
                  <a:schemeClr val="tx2"/>
                </a:solidFill>
                <a:latin typeface="+mj-lt"/>
                <a:ea typeface="+mj-ea"/>
                <a:cs typeface="+mj-cs"/>
              </a:rPr>
              <a:t>Steven R Covey, The 7 Habits of Highly effective people</a:t>
            </a:r>
            <a:br>
              <a:rPr lang="en-US" sz="4800" kern="1200" dirty="0">
                <a:solidFill>
                  <a:schemeClr val="tx2"/>
                </a:solidFill>
                <a:latin typeface="+mj-lt"/>
                <a:ea typeface="+mj-ea"/>
                <a:cs typeface="+mj-cs"/>
              </a:rPr>
            </a:br>
            <a:br>
              <a:rPr lang="en-US" sz="4800" kern="1200" dirty="0">
                <a:solidFill>
                  <a:schemeClr val="tx2"/>
                </a:solidFill>
                <a:latin typeface="+mj-lt"/>
                <a:ea typeface="+mj-ea"/>
                <a:cs typeface="+mj-cs"/>
              </a:rPr>
            </a:br>
            <a:endParaRPr lang="en-US" sz="4800" kern="1200" dirty="0">
              <a:solidFill>
                <a:schemeClr val="tx2"/>
              </a:solidFill>
              <a:latin typeface="+mj-lt"/>
              <a:ea typeface="+mj-ea"/>
              <a:cs typeface="+mj-cs"/>
            </a:endParaRPr>
          </a:p>
        </p:txBody>
      </p:sp>
      <p:pic>
        <p:nvPicPr>
          <p:cNvPr id="8" name="Graphic 7" descr="Ear">
            <a:extLst>
              <a:ext uri="{FF2B5EF4-FFF2-40B4-BE49-F238E27FC236}">
                <a16:creationId xmlns:a16="http://schemas.microsoft.com/office/drawing/2014/main" id="{FA689D7A-D36A-4F47-B593-A2999DBD97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705" y="2722979"/>
            <a:ext cx="6212640" cy="621264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79" y="-8965"/>
            <a:ext cx="9358011" cy="1029596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5">
            <a:extLst>
              <a:ext uri="{FF2B5EF4-FFF2-40B4-BE49-F238E27FC236}">
                <a16:creationId xmlns:a16="http://schemas.microsoft.com/office/drawing/2014/main" id="{93ABED83-CF41-4A2A-85C2-D1F0FDE4E231}"/>
              </a:ext>
            </a:extLst>
          </p:cNvPr>
          <p:cNvPicPr>
            <a:picLocks noChangeAspect="1"/>
          </p:cNvPicPr>
          <p:nvPr/>
        </p:nvPicPr>
        <p:blipFill>
          <a:blip r:embed="rId4"/>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145721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4FB6C10-D8FC-4661-88BF-BCFA7AA2A4DD}"/>
              </a:ext>
            </a:extLst>
          </p:cNvPr>
          <p:cNvSpPr>
            <a:spLocks noGrp="1"/>
          </p:cNvSpPr>
          <p:nvPr>
            <p:ph type="title"/>
          </p:nvPr>
        </p:nvSpPr>
        <p:spPr>
          <a:xfrm>
            <a:off x="1257300" y="7004967"/>
            <a:ext cx="6586536" cy="1760550"/>
          </a:xfrm>
        </p:spPr>
        <p:txBody>
          <a:bodyPr anchor="t">
            <a:normAutofit/>
          </a:bodyPr>
          <a:lstStyle/>
          <a:p>
            <a:pPr>
              <a:lnSpc>
                <a:spcPct val="90000"/>
              </a:lnSpc>
            </a:pPr>
            <a:r>
              <a:rPr lang="en-GB" sz="6000" dirty="0">
                <a:solidFill>
                  <a:schemeClr val="bg1"/>
                </a:solidFill>
              </a:rPr>
              <a:t>What else does control allow us?</a:t>
            </a:r>
          </a:p>
        </p:txBody>
      </p:sp>
      <p:pic>
        <p:nvPicPr>
          <p:cNvPr id="12" name="Picture 4">
            <a:extLst>
              <a:ext uri="{FF2B5EF4-FFF2-40B4-BE49-F238E27FC236}">
                <a16:creationId xmlns:a16="http://schemas.microsoft.com/office/drawing/2014/main" id="{6E7C9635-6E92-4409-B2F3-6FCC6535D3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7" r="-2" b="-2"/>
          <a:stretch/>
        </p:blipFill>
        <p:spPr bwMode="auto">
          <a:xfrm>
            <a:off x="9" y="-1"/>
            <a:ext cx="9001123" cy="5867741"/>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p:cNvPicPr>
          <p:nvPr/>
        </p:nvPicPr>
        <p:blipFill rotWithShape="1">
          <a:blip r:embed="rId3"/>
          <a:srcRect t="15180" r="1" b="18362"/>
          <a:stretch/>
        </p:blipFill>
        <p:spPr>
          <a:xfrm>
            <a:off x="9286867" y="-1"/>
            <a:ext cx="9001125" cy="5982041"/>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p:spPr>
      </p:pic>
      <p:grpSp>
        <p:nvGrpSpPr>
          <p:cNvPr id="26" name="Group 25">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293488"/>
            <a:ext cx="18288000" cy="1135752"/>
            <a:chOff x="0" y="2959818"/>
            <a:chExt cx="12192000" cy="757168"/>
          </a:xfrm>
        </p:grpSpPr>
        <p:sp>
          <p:nvSpPr>
            <p:cNvPr id="27" name="Freeform: Shape 26">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Content Placeholder 6">
            <a:extLst>
              <a:ext uri="{FF2B5EF4-FFF2-40B4-BE49-F238E27FC236}">
                <a16:creationId xmlns:a16="http://schemas.microsoft.com/office/drawing/2014/main" id="{FB5AEDB0-1291-49A0-B5F8-F1EF7ED53AF9}"/>
              </a:ext>
            </a:extLst>
          </p:cNvPr>
          <p:cNvSpPr>
            <a:spLocks noGrp="1"/>
          </p:cNvSpPr>
          <p:nvPr>
            <p:ph idx="1"/>
          </p:nvPr>
        </p:nvSpPr>
        <p:spPr>
          <a:xfrm>
            <a:off x="8496301" y="7149400"/>
            <a:ext cx="8539161" cy="1616117"/>
          </a:xfrm>
        </p:spPr>
        <p:txBody>
          <a:bodyPr>
            <a:noAutofit/>
          </a:bodyPr>
          <a:lstStyle/>
          <a:p>
            <a:pPr>
              <a:lnSpc>
                <a:spcPct val="90000"/>
              </a:lnSpc>
            </a:pPr>
            <a:r>
              <a:rPr lang="en-GB" dirty="0">
                <a:solidFill>
                  <a:schemeClr val="bg1">
                    <a:alpha val="80000"/>
                  </a:schemeClr>
                </a:solidFill>
              </a:rPr>
              <a:t>To build better relationships</a:t>
            </a:r>
          </a:p>
          <a:p>
            <a:pPr>
              <a:lnSpc>
                <a:spcPct val="90000"/>
              </a:lnSpc>
            </a:pPr>
            <a:r>
              <a:rPr lang="en-GB" dirty="0">
                <a:solidFill>
                  <a:schemeClr val="bg1">
                    <a:alpha val="80000"/>
                  </a:schemeClr>
                </a:solidFill>
              </a:rPr>
              <a:t>To have a greater understanding of what our clients and candidates need </a:t>
            </a:r>
          </a:p>
          <a:p>
            <a:pPr>
              <a:lnSpc>
                <a:spcPct val="90000"/>
              </a:lnSpc>
            </a:pPr>
            <a:r>
              <a:rPr lang="en-GB" dirty="0">
                <a:solidFill>
                  <a:schemeClr val="bg1">
                    <a:alpha val="80000"/>
                  </a:schemeClr>
                </a:solidFill>
              </a:rPr>
              <a:t>We can sell more effectively</a:t>
            </a:r>
          </a:p>
          <a:p>
            <a:pPr>
              <a:lnSpc>
                <a:spcPct val="90000"/>
              </a:lnSpc>
            </a:pPr>
            <a:r>
              <a:rPr lang="en-GB" dirty="0">
                <a:solidFill>
                  <a:schemeClr val="bg1">
                    <a:alpha val="80000"/>
                  </a:schemeClr>
                </a:solidFill>
              </a:rPr>
              <a:t>More buy in</a:t>
            </a:r>
          </a:p>
          <a:p>
            <a:pPr>
              <a:lnSpc>
                <a:spcPct val="90000"/>
              </a:lnSpc>
            </a:pPr>
            <a:r>
              <a:rPr lang="en-GB" dirty="0">
                <a:solidFill>
                  <a:schemeClr val="bg1">
                    <a:alpha val="80000"/>
                  </a:schemeClr>
                </a:solidFill>
              </a:rPr>
              <a:t>Healthier, more honest and ethical partnerships</a:t>
            </a:r>
          </a:p>
        </p:txBody>
      </p:sp>
    </p:spTree>
    <p:extLst>
      <p:ext uri="{BB962C8B-B14F-4D97-AF65-F5344CB8AC3E}">
        <p14:creationId xmlns:p14="http://schemas.microsoft.com/office/powerpoint/2010/main" val="214995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Rectangle 22">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4">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330954" cy="10287000"/>
          </a:xfrm>
          <a:prstGeom prst="rect">
            <a:avLst/>
          </a:prstGeom>
        </p:spPr>
      </p:pic>
      <p:pic>
        <p:nvPicPr>
          <p:cNvPr id="8" name="Picture 8"/>
          <p:cNvPicPr>
            <a:picLocks noChangeAspect="1"/>
          </p:cNvPicPr>
          <p:nvPr/>
        </p:nvPicPr>
        <p:blipFill>
          <a:blip r:embed="rId3"/>
          <a:srcRect/>
          <a:stretch>
            <a:fillRect/>
          </a:stretch>
        </p:blipFill>
        <p:spPr>
          <a:xfrm>
            <a:off x="16261507" y="8659471"/>
            <a:ext cx="1627532" cy="1627532"/>
          </a:xfrm>
          <a:prstGeom prst="rect">
            <a:avLst/>
          </a:prstGeom>
        </p:spPr>
      </p:pic>
      <p:graphicFrame>
        <p:nvGraphicFramePr>
          <p:cNvPr id="6" name="Content Placeholder 5">
            <a:extLst>
              <a:ext uri="{FF2B5EF4-FFF2-40B4-BE49-F238E27FC236}">
                <a16:creationId xmlns:a16="http://schemas.microsoft.com/office/drawing/2014/main" id="{CEE86A7B-109A-4385-8841-6CDACD86DFAF}"/>
              </a:ext>
            </a:extLst>
          </p:cNvPr>
          <p:cNvGraphicFramePr>
            <a:graphicFrameLocks/>
          </p:cNvGraphicFramePr>
          <p:nvPr>
            <p:extLst>
              <p:ext uri="{D42A27DB-BD31-4B8C-83A1-F6EECF244321}">
                <p14:modId xmlns:p14="http://schemas.microsoft.com/office/powerpoint/2010/main" val="1073525214"/>
              </p:ext>
            </p:extLst>
          </p:nvPr>
        </p:nvGraphicFramePr>
        <p:xfrm>
          <a:off x="5410200" y="571500"/>
          <a:ext cx="13268325" cy="914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C8F0F280-73D1-4E55-B75C-19DD17ED8007}"/>
              </a:ext>
            </a:extLst>
          </p:cNvPr>
          <p:cNvSpPr txBox="1"/>
          <p:nvPr/>
        </p:nvSpPr>
        <p:spPr>
          <a:xfrm>
            <a:off x="1066800" y="2857500"/>
            <a:ext cx="12226290" cy="4524315"/>
          </a:xfrm>
          <a:prstGeom prst="rect">
            <a:avLst/>
          </a:prstGeom>
          <a:noFill/>
        </p:spPr>
        <p:txBody>
          <a:bodyPr wrap="square">
            <a:spAutoFit/>
          </a:bodyPr>
          <a:lstStyle/>
          <a:p>
            <a:pPr marL="0" indent="0">
              <a:buNone/>
            </a:pPr>
            <a:r>
              <a:rPr lang="en-GB" sz="4800" dirty="0"/>
              <a:t>Where can we lose control </a:t>
            </a:r>
          </a:p>
          <a:p>
            <a:pPr marL="0" indent="0">
              <a:buNone/>
            </a:pPr>
            <a:endParaRPr lang="en-GB" sz="4800" dirty="0"/>
          </a:p>
          <a:p>
            <a:pPr marL="0" indent="0">
              <a:buNone/>
            </a:pPr>
            <a:r>
              <a:rPr lang="en-GB" sz="4800" dirty="0"/>
              <a:t>in the job cycle?</a:t>
            </a:r>
          </a:p>
          <a:p>
            <a:pPr marL="0" indent="0">
              <a:buNone/>
            </a:pPr>
            <a:endParaRPr lang="en-GB" sz="4800" dirty="0"/>
          </a:p>
          <a:p>
            <a:pPr marL="0" indent="0">
              <a:buNone/>
            </a:pPr>
            <a:endParaRPr lang="en-GB" sz="4800" dirty="0"/>
          </a:p>
          <a:p>
            <a:pPr marL="0" indent="0">
              <a:buNone/>
            </a:pPr>
            <a:r>
              <a:rPr lang="en-GB" sz="4800" dirty="0"/>
              <a:t>And what is the affect?</a:t>
            </a:r>
          </a:p>
        </p:txBody>
      </p:sp>
    </p:spTree>
    <p:extLst>
      <p:ext uri="{BB962C8B-B14F-4D97-AF65-F5344CB8AC3E}">
        <p14:creationId xmlns:p14="http://schemas.microsoft.com/office/powerpoint/2010/main" val="133183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91">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9407353" cy="10287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19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9878823" y="6401748"/>
            <a:ext cx="7208994" cy="2102172"/>
          </a:xfrm>
        </p:spPr>
        <p:txBody>
          <a:bodyPr vert="horz" lIns="91440" tIns="45720" rIns="91440" bIns="45720" rtlCol="0" anchor="t">
            <a:normAutofit/>
          </a:bodyPr>
          <a:lstStyle/>
          <a:p>
            <a:pPr algn="l">
              <a:lnSpc>
                <a:spcPct val="90000"/>
              </a:lnSpc>
            </a:pPr>
            <a:br>
              <a:rPr lang="en-US" sz="1700" b="1">
                <a:solidFill>
                  <a:srgbClr val="000000"/>
                </a:solidFill>
              </a:rPr>
            </a:br>
            <a:br>
              <a:rPr lang="en-US" sz="1700" b="1">
                <a:solidFill>
                  <a:srgbClr val="000000"/>
                </a:solidFill>
              </a:rPr>
            </a:br>
            <a:br>
              <a:rPr lang="en-US" sz="1700" b="1">
                <a:solidFill>
                  <a:srgbClr val="000000"/>
                </a:solidFill>
              </a:rPr>
            </a:br>
            <a:br>
              <a:rPr lang="en-US" sz="1700" b="1">
                <a:solidFill>
                  <a:srgbClr val="000000"/>
                </a:solidFill>
              </a:rPr>
            </a:br>
            <a:br>
              <a:rPr lang="en-US" sz="1700" b="1">
                <a:solidFill>
                  <a:srgbClr val="000000"/>
                </a:solidFill>
              </a:rPr>
            </a:br>
            <a:br>
              <a:rPr lang="en-US" sz="1700" b="1">
                <a:solidFill>
                  <a:srgbClr val="000000"/>
                </a:solidFill>
              </a:rPr>
            </a:br>
            <a:endParaRPr lang="en-US" sz="1700" b="1">
              <a:solidFill>
                <a:srgbClr val="000000"/>
              </a:solidFill>
            </a:endParaRPr>
          </a:p>
        </p:txBody>
      </p:sp>
      <p:sp>
        <p:nvSpPr>
          <p:cNvPr id="19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5952"/>
            <a:ext cx="8217128" cy="9415262"/>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See the source image">
            <a:extLst>
              <a:ext uri="{FF2B5EF4-FFF2-40B4-BE49-F238E27FC236}">
                <a16:creationId xmlns:a16="http://schemas.microsoft.com/office/drawing/2014/main" id="{6BFEDF04-A11D-48E5-A26B-AE50069AD5BE}"/>
              </a:ext>
            </a:extLst>
          </p:cNvPr>
          <p:cNvPicPr>
            <a:picLocks noChangeAspect="1" noChangeArrowheads="1"/>
          </p:cNvPicPr>
          <p:nvPr/>
        </p:nvPicPr>
        <p:blipFill rotWithShape="1">
          <a:blip r:embed="rId3" cstate="print">
            <a:alphaModFix/>
            <a:extLst>
              <a:ext uri="{28A0092B-C50C-407E-A947-70E740481C1C}">
                <a14:useLocalDpi xmlns:a14="http://schemas.microsoft.com/office/drawing/2010/main" val="0"/>
              </a:ext>
            </a:extLst>
          </a:blip>
          <a:srcRect l="6915" r="6183" b="-2"/>
          <a:stretch/>
        </p:blipFill>
        <p:spPr bwMode="auto">
          <a:xfrm>
            <a:off x="9830330" y="-112899"/>
            <a:ext cx="7948025" cy="9146157"/>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852B9F-7547-411B-8ACB-D806B0C645BF}"/>
              </a:ext>
            </a:extLst>
          </p:cNvPr>
          <p:cNvSpPr txBox="1"/>
          <p:nvPr/>
        </p:nvSpPr>
        <p:spPr>
          <a:xfrm>
            <a:off x="788274" y="5126359"/>
            <a:ext cx="6889531" cy="3929759"/>
          </a:xfrm>
          <a:prstGeom prst="rect">
            <a:avLst/>
          </a:prstGeom>
        </p:spPr>
        <p:txBody>
          <a:bodyPr vert="horz" lIns="91440" tIns="45720" rIns="91440" bIns="45720" rtlCol="0" anchor="ctr">
            <a:normAutofit/>
          </a:bodyPr>
          <a:lstStyle/>
          <a:p>
            <a:pPr marL="342900" indent="-228600">
              <a:lnSpc>
                <a:spcPct val="90000"/>
              </a:lnSpc>
              <a:spcAft>
                <a:spcPts val="900"/>
              </a:spcAft>
              <a:buFont typeface="Arial" panose="020B0604020202020204" pitchFamily="34" charset="0"/>
              <a:buChar char="•"/>
              <a:defRPr/>
            </a:pPr>
            <a:endParaRPr lang="en-US" sz="2100" dirty="0"/>
          </a:p>
        </p:txBody>
      </p:sp>
      <p:pic>
        <p:nvPicPr>
          <p:cNvPr id="5" name="Picture 5"/>
          <p:cNvPicPr>
            <a:picLocks noChangeAspect="1"/>
          </p:cNvPicPr>
          <p:nvPr/>
        </p:nvPicPr>
        <p:blipFill>
          <a:blip r:embed="rId4"/>
          <a:srcRect/>
          <a:stretch>
            <a:fillRect/>
          </a:stretch>
        </p:blipFill>
        <p:spPr>
          <a:xfrm>
            <a:off x="16261507" y="8659471"/>
            <a:ext cx="1627532" cy="1627532"/>
          </a:xfrm>
          <a:prstGeom prst="rect">
            <a:avLst/>
          </a:prstGeom>
        </p:spPr>
      </p:pic>
      <p:sp>
        <p:nvSpPr>
          <p:cNvPr id="3" name="TextBox 2">
            <a:extLst>
              <a:ext uri="{FF2B5EF4-FFF2-40B4-BE49-F238E27FC236}">
                <a16:creationId xmlns:a16="http://schemas.microsoft.com/office/drawing/2014/main" id="{465EFD31-295E-4342-8518-06121AB4FEDB}"/>
              </a:ext>
            </a:extLst>
          </p:cNvPr>
          <p:cNvSpPr txBox="1"/>
          <p:nvPr/>
        </p:nvSpPr>
        <p:spPr>
          <a:xfrm>
            <a:off x="811925" y="3989338"/>
            <a:ext cx="6306205" cy="4524315"/>
          </a:xfrm>
          <a:prstGeom prst="rect">
            <a:avLst/>
          </a:prstGeom>
          <a:noFill/>
        </p:spPr>
        <p:txBody>
          <a:bodyPr wrap="square" rtlCol="0">
            <a:spAutoFit/>
          </a:bodyPr>
          <a:lstStyle/>
          <a:p>
            <a:pPr>
              <a:spcAft>
                <a:spcPts val="600"/>
              </a:spcAft>
            </a:pPr>
            <a:r>
              <a:rPr lang="en-GB" sz="7200" b="1" dirty="0">
                <a:latin typeface="Amaranth Bold" panose="020B0604020202020204" charset="0"/>
              </a:rPr>
              <a:t>Why do we think these issues happen to us?</a:t>
            </a:r>
          </a:p>
        </p:txBody>
      </p:sp>
    </p:spTree>
    <p:extLst>
      <p:ext uri="{BB962C8B-B14F-4D97-AF65-F5344CB8AC3E}">
        <p14:creationId xmlns:p14="http://schemas.microsoft.com/office/powerpoint/2010/main" val="7915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137">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0646" y="0"/>
            <a:ext cx="9407354" cy="10287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139">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8288000" cy="10287000"/>
          </a:xfrm>
          <a:prstGeom prst="rect">
            <a:avLst/>
          </a:prstGeom>
        </p:spPr>
      </p:pic>
      <p:sp>
        <p:nvSpPr>
          <p:cNvPr id="2" name="Title 1"/>
          <p:cNvSpPr>
            <a:spLocks noGrp="1"/>
          </p:cNvSpPr>
          <p:nvPr>
            <p:ph type="title"/>
          </p:nvPr>
        </p:nvSpPr>
        <p:spPr>
          <a:xfrm>
            <a:off x="1207497" y="1197667"/>
            <a:ext cx="7205454" cy="1967496"/>
          </a:xfrm>
        </p:spPr>
        <p:txBody>
          <a:bodyPr vert="horz" lIns="91440" tIns="45720" rIns="91440" bIns="45720" rtlCol="0" anchor="ctr">
            <a:normAutofit/>
          </a:bodyPr>
          <a:lstStyle/>
          <a:p>
            <a:pPr algn="l">
              <a:lnSpc>
                <a:spcPct val="90000"/>
              </a:lnSpc>
            </a:pPr>
            <a:br>
              <a:rPr lang="en-US" sz="1800" b="1">
                <a:solidFill>
                  <a:srgbClr val="000000"/>
                </a:solidFill>
              </a:rPr>
            </a:br>
            <a:br>
              <a:rPr lang="en-US" sz="1800" b="1">
                <a:solidFill>
                  <a:srgbClr val="000000"/>
                </a:solidFill>
              </a:rPr>
            </a:br>
            <a:br>
              <a:rPr lang="en-US" sz="1800" b="1">
                <a:solidFill>
                  <a:srgbClr val="000000"/>
                </a:solidFill>
              </a:rPr>
            </a:br>
            <a:br>
              <a:rPr lang="en-US" sz="1800" b="1">
                <a:solidFill>
                  <a:srgbClr val="000000"/>
                </a:solidFill>
              </a:rPr>
            </a:br>
            <a:br>
              <a:rPr lang="en-US" sz="1800" b="1">
                <a:solidFill>
                  <a:srgbClr val="000000"/>
                </a:solidFill>
              </a:rPr>
            </a:br>
            <a:br>
              <a:rPr lang="en-US" sz="1800" b="1">
                <a:solidFill>
                  <a:srgbClr val="000000"/>
                </a:solidFill>
              </a:rPr>
            </a:br>
            <a:endParaRPr lang="en-US" sz="1800" b="1">
              <a:solidFill>
                <a:srgbClr val="000000"/>
              </a:solidFill>
            </a:endParaRPr>
          </a:p>
        </p:txBody>
      </p:sp>
      <p:sp>
        <p:nvSpPr>
          <p:cNvPr id="11" name="TextBox 10">
            <a:extLst>
              <a:ext uri="{FF2B5EF4-FFF2-40B4-BE49-F238E27FC236}">
                <a16:creationId xmlns:a16="http://schemas.microsoft.com/office/drawing/2014/main" id="{969F50BA-181C-4995-B360-1AC11F51027E}"/>
              </a:ext>
            </a:extLst>
          </p:cNvPr>
          <p:cNvSpPr txBox="1"/>
          <p:nvPr/>
        </p:nvSpPr>
        <p:spPr>
          <a:xfrm>
            <a:off x="1207495" y="4914900"/>
            <a:ext cx="7060205" cy="4176559"/>
          </a:xfrm>
          <a:prstGeom prst="rect">
            <a:avLst/>
          </a:prstGeom>
        </p:spPr>
        <p:txBody>
          <a:bodyPr vert="horz" lIns="91440" tIns="45720" rIns="91440" bIns="45720" rtlCol="0" anchor="ctr">
            <a:normAutofit/>
          </a:bodyPr>
          <a:lstStyle/>
          <a:p>
            <a:pPr marL="571500" indent="-228600">
              <a:lnSpc>
                <a:spcPct val="90000"/>
              </a:lnSpc>
              <a:spcAft>
                <a:spcPts val="600"/>
              </a:spcAft>
              <a:buFont typeface="Arial" panose="020B0604020202020204" pitchFamily="34" charset="0"/>
              <a:buChar char="•"/>
            </a:pPr>
            <a:r>
              <a:rPr lang="en-US" sz="3000" dirty="0">
                <a:solidFill>
                  <a:srgbClr val="000000"/>
                </a:solidFill>
                <a:latin typeface="Amaranth" panose="020B0604020202020204" charset="0"/>
              </a:rPr>
              <a:t>Most people do not set out to annoy us!</a:t>
            </a:r>
          </a:p>
          <a:p>
            <a:pPr marL="571500" indent="-228600">
              <a:lnSpc>
                <a:spcPct val="90000"/>
              </a:lnSpc>
              <a:spcAft>
                <a:spcPts val="600"/>
              </a:spcAft>
              <a:buFont typeface="Arial" panose="020B0604020202020204" pitchFamily="34" charset="0"/>
              <a:buChar char="•"/>
            </a:pPr>
            <a:r>
              <a:rPr lang="en-US" sz="3000" dirty="0">
                <a:solidFill>
                  <a:srgbClr val="000000"/>
                </a:solidFill>
                <a:latin typeface="Amaranth" panose="020B0604020202020204" charset="0"/>
              </a:rPr>
              <a:t>They all have their reasons for behaving in the way they do</a:t>
            </a:r>
          </a:p>
          <a:p>
            <a:pPr marL="571500" indent="-228600">
              <a:lnSpc>
                <a:spcPct val="90000"/>
              </a:lnSpc>
              <a:spcAft>
                <a:spcPts val="600"/>
              </a:spcAft>
              <a:buFont typeface="Arial" panose="020B0604020202020204" pitchFamily="34" charset="0"/>
              <a:buChar char="•"/>
            </a:pPr>
            <a:r>
              <a:rPr lang="en-US" sz="3000" dirty="0">
                <a:solidFill>
                  <a:srgbClr val="000000"/>
                </a:solidFill>
                <a:latin typeface="Amaranth" panose="020B0604020202020204" charset="0"/>
              </a:rPr>
              <a:t>How can we ensure we get maximum buy in and control?</a:t>
            </a:r>
          </a:p>
          <a:p>
            <a:pPr marL="571500" indent="-228600">
              <a:lnSpc>
                <a:spcPct val="90000"/>
              </a:lnSpc>
              <a:spcAft>
                <a:spcPts val="600"/>
              </a:spcAft>
              <a:buFont typeface="Arial" panose="020B0604020202020204" pitchFamily="34" charset="0"/>
              <a:buChar char="•"/>
            </a:pPr>
            <a:r>
              <a:rPr lang="en-US" sz="3000" dirty="0">
                <a:solidFill>
                  <a:srgbClr val="000000"/>
                </a:solidFill>
                <a:latin typeface="Amaranth" panose="020B0604020202020204" charset="0"/>
              </a:rPr>
              <a:t>What have we not done, or not done well enough?</a:t>
            </a:r>
          </a:p>
        </p:txBody>
      </p:sp>
      <p:sp>
        <p:nvSpPr>
          <p:cNvPr id="205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070872" y="885952"/>
            <a:ext cx="8217128" cy="9415262"/>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See the source image">
            <a:extLst>
              <a:ext uri="{FF2B5EF4-FFF2-40B4-BE49-F238E27FC236}">
                <a16:creationId xmlns:a16="http://schemas.microsoft.com/office/drawing/2014/main" id="{6BFEDF04-A11D-48E5-A26B-AE50069AD5B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15" r="6183" b="-2"/>
          <a:stretch/>
        </p:blipFill>
        <p:spPr bwMode="auto">
          <a:xfrm>
            <a:off x="10339977" y="1155055"/>
            <a:ext cx="7948024" cy="9146157"/>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852B9F-7547-411B-8ACB-D806B0C645BF}"/>
              </a:ext>
            </a:extLst>
          </p:cNvPr>
          <p:cNvSpPr txBox="1"/>
          <p:nvPr/>
        </p:nvSpPr>
        <p:spPr>
          <a:xfrm>
            <a:off x="788274" y="5126359"/>
            <a:ext cx="6889531" cy="3929759"/>
          </a:xfrm>
          <a:prstGeom prst="rect">
            <a:avLst/>
          </a:prstGeom>
        </p:spPr>
        <p:txBody>
          <a:bodyPr vert="horz" lIns="91440" tIns="45720" rIns="91440" bIns="45720" rtlCol="0" anchor="ctr">
            <a:normAutofit/>
          </a:bodyPr>
          <a:lstStyle/>
          <a:p>
            <a:pPr marL="342900" indent="-228600">
              <a:lnSpc>
                <a:spcPct val="90000"/>
              </a:lnSpc>
              <a:spcAft>
                <a:spcPts val="900"/>
              </a:spcAft>
              <a:buFont typeface="Arial" panose="020B0604020202020204" pitchFamily="34" charset="0"/>
              <a:buChar char="•"/>
              <a:defRPr/>
            </a:pPr>
            <a:endParaRPr lang="en-US" sz="2100" dirty="0"/>
          </a:p>
        </p:txBody>
      </p:sp>
      <p:pic>
        <p:nvPicPr>
          <p:cNvPr id="5" name="Picture 5"/>
          <p:cNvPicPr>
            <a:picLocks noChangeAspect="1"/>
          </p:cNvPicPr>
          <p:nvPr/>
        </p:nvPicPr>
        <p:blipFill>
          <a:blip r:embed="rId4"/>
          <a:srcRect/>
          <a:stretch>
            <a:fillRect/>
          </a:stretch>
        </p:blipFill>
        <p:spPr>
          <a:xfrm>
            <a:off x="16261507" y="8659471"/>
            <a:ext cx="1627532" cy="1627532"/>
          </a:xfrm>
          <a:prstGeom prst="rect">
            <a:avLst/>
          </a:prstGeom>
        </p:spPr>
      </p:pic>
      <p:sp>
        <p:nvSpPr>
          <p:cNvPr id="3" name="TextBox 2">
            <a:extLst>
              <a:ext uri="{FF2B5EF4-FFF2-40B4-BE49-F238E27FC236}">
                <a16:creationId xmlns:a16="http://schemas.microsoft.com/office/drawing/2014/main" id="{465EFD31-295E-4342-8518-06121AB4FEDB}"/>
              </a:ext>
            </a:extLst>
          </p:cNvPr>
          <p:cNvSpPr txBox="1"/>
          <p:nvPr/>
        </p:nvSpPr>
        <p:spPr>
          <a:xfrm>
            <a:off x="1605447" y="800100"/>
            <a:ext cx="6306205" cy="5709255"/>
          </a:xfrm>
          <a:prstGeom prst="rect">
            <a:avLst/>
          </a:prstGeom>
          <a:noFill/>
        </p:spPr>
        <p:txBody>
          <a:bodyPr wrap="square" rtlCol="0">
            <a:spAutoFit/>
          </a:bodyPr>
          <a:lstStyle/>
          <a:p>
            <a:pPr>
              <a:spcAft>
                <a:spcPts val="600"/>
              </a:spcAft>
            </a:pPr>
            <a:r>
              <a:rPr lang="en-GB" sz="7200" b="1" dirty="0">
                <a:latin typeface="Amaranth Bold" panose="020B0604020202020204" charset="0"/>
              </a:rPr>
              <a:t>Usually – it is because we have forgotten the formula!</a:t>
            </a:r>
          </a:p>
          <a:p>
            <a:pPr>
              <a:spcAft>
                <a:spcPts val="600"/>
              </a:spcAft>
            </a:pPr>
            <a:endParaRPr lang="en-GB" sz="7200" b="1" dirty="0">
              <a:latin typeface="Amaranth Bold" panose="020B0604020202020204" charset="0"/>
            </a:endParaRPr>
          </a:p>
        </p:txBody>
      </p:sp>
    </p:spTree>
    <p:extLst>
      <p:ext uri="{BB962C8B-B14F-4D97-AF65-F5344CB8AC3E}">
        <p14:creationId xmlns:p14="http://schemas.microsoft.com/office/powerpoint/2010/main" val="9639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a:extLst>
              <a:ext uri="{FF2B5EF4-FFF2-40B4-BE49-F238E27FC236}">
                <a16:creationId xmlns:a16="http://schemas.microsoft.com/office/drawing/2014/main" id="{6D2F3CF5-912C-4539-88C4-D32A035DFF6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6639"/>
          <a:stretch/>
        </p:blipFill>
        <p:spPr bwMode="auto">
          <a:xfrm>
            <a:off x="20" y="1"/>
            <a:ext cx="18287980" cy="10286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259FB98-DC38-4F66-9C7A-AF319B114B7B}"/>
              </a:ext>
            </a:extLst>
          </p:cNvPr>
          <p:cNvSpPr>
            <a:spLocks noGrp="1"/>
          </p:cNvSpPr>
          <p:nvPr>
            <p:ph type="title"/>
          </p:nvPr>
        </p:nvSpPr>
        <p:spPr>
          <a:xfrm>
            <a:off x="1257301" y="1598793"/>
            <a:ext cx="4969746" cy="7089414"/>
          </a:xfrm>
        </p:spPr>
        <p:txBody>
          <a:bodyPr>
            <a:normAutofit/>
          </a:bodyPr>
          <a:lstStyle/>
          <a:p>
            <a:pPr algn="r"/>
            <a:r>
              <a:rPr lang="en-GB" sz="6000">
                <a:solidFill>
                  <a:srgbClr val="FFFFFF"/>
                </a:solidFill>
              </a:rPr>
              <a:t>Top tips for gaining and keeping control</a:t>
            </a:r>
          </a:p>
        </p:txBody>
      </p:sp>
      <p:cxnSp>
        <p:nvCxnSpPr>
          <p:cNvPr id="30" name="Straight Connector 2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80058" y="3429000"/>
            <a:ext cx="0" cy="3429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8ECE06-EAE1-481B-A57E-B60AE70CE841}"/>
              </a:ext>
            </a:extLst>
          </p:cNvPr>
          <p:cNvSpPr>
            <a:spLocks noGrp="1"/>
          </p:cNvSpPr>
          <p:nvPr>
            <p:ph idx="1"/>
          </p:nvPr>
        </p:nvSpPr>
        <p:spPr>
          <a:xfrm>
            <a:off x="7733068" y="1598793"/>
            <a:ext cx="8617028" cy="7089414"/>
          </a:xfrm>
        </p:spPr>
        <p:txBody>
          <a:bodyPr anchor="ctr">
            <a:normAutofit/>
          </a:bodyPr>
          <a:lstStyle/>
          <a:p>
            <a:r>
              <a:rPr lang="en-GB" sz="3000" dirty="0">
                <a:solidFill>
                  <a:srgbClr val="FFFFFF"/>
                </a:solidFill>
              </a:rPr>
              <a:t>Ask the difficult questions</a:t>
            </a:r>
          </a:p>
          <a:p>
            <a:r>
              <a:rPr lang="en-GB" sz="3000" dirty="0">
                <a:solidFill>
                  <a:srgbClr val="FFFFFF"/>
                </a:solidFill>
              </a:rPr>
              <a:t>Don’t ignore red flags</a:t>
            </a:r>
          </a:p>
          <a:p>
            <a:r>
              <a:rPr lang="en-GB" sz="3000" dirty="0">
                <a:solidFill>
                  <a:srgbClr val="FFFFFF"/>
                </a:solidFill>
              </a:rPr>
              <a:t>Use your intuition – it’s always right</a:t>
            </a:r>
          </a:p>
          <a:p>
            <a:r>
              <a:rPr lang="en-GB" sz="3000" dirty="0">
                <a:solidFill>
                  <a:srgbClr val="FFFFFF"/>
                </a:solidFill>
              </a:rPr>
              <a:t>Control starts at the beginning of the relationship with your client and candidate</a:t>
            </a:r>
          </a:p>
          <a:p>
            <a:r>
              <a:rPr lang="en-GB" sz="3000" dirty="0">
                <a:solidFill>
                  <a:srgbClr val="FFFFFF"/>
                </a:solidFill>
              </a:rPr>
              <a:t>Where abouts is this on the job cycle?</a:t>
            </a:r>
          </a:p>
        </p:txBody>
      </p:sp>
      <p:pic>
        <p:nvPicPr>
          <p:cNvPr id="5" name="Picture 5">
            <a:extLst>
              <a:ext uri="{FF2B5EF4-FFF2-40B4-BE49-F238E27FC236}">
                <a16:creationId xmlns:a16="http://schemas.microsoft.com/office/drawing/2014/main" id="{655BB202-6F60-4D87-B763-98329BF86719}"/>
              </a:ext>
            </a:extLst>
          </p:cNvPr>
          <p:cNvPicPr>
            <a:picLocks noChangeAspect="1"/>
          </p:cNvPicPr>
          <p:nvPr/>
        </p:nvPicPr>
        <p:blipFill>
          <a:blip r:embed="rId3"/>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365297471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E100C1-B711-4069-A871-FCFA6EAAC9CA}"/>
              </a:ext>
            </a:extLst>
          </p:cNvPr>
          <p:cNvPicPr>
            <a:picLocks noChangeAspect="1"/>
          </p:cNvPicPr>
          <p:nvPr/>
        </p:nvPicPr>
        <p:blipFill rotWithShape="1">
          <a:blip r:embed="rId2">
            <a:alphaModFix amt="40000"/>
          </a:blip>
          <a:srcRect l="12382" r="5370"/>
          <a:stretch/>
        </p:blipFill>
        <p:spPr>
          <a:xfrm>
            <a:off x="20" y="10"/>
            <a:ext cx="12675455" cy="10286990"/>
          </a:xfrm>
          <a:prstGeom prst="rect">
            <a:avLst/>
          </a:prstGeom>
        </p:spPr>
      </p:pic>
      <p:sp>
        <p:nvSpPr>
          <p:cNvPr id="2" name="Title 1">
            <a:extLst>
              <a:ext uri="{FF2B5EF4-FFF2-40B4-BE49-F238E27FC236}">
                <a16:creationId xmlns:a16="http://schemas.microsoft.com/office/drawing/2014/main" id="{15DF74CA-5CEB-45BF-B9F1-9D3B60A70E4E}"/>
              </a:ext>
            </a:extLst>
          </p:cNvPr>
          <p:cNvSpPr>
            <a:spLocks noGrp="1"/>
          </p:cNvSpPr>
          <p:nvPr>
            <p:ph type="title"/>
          </p:nvPr>
        </p:nvSpPr>
        <p:spPr>
          <a:xfrm>
            <a:off x="1257301" y="547687"/>
            <a:ext cx="7876974" cy="2441454"/>
          </a:xfrm>
        </p:spPr>
        <p:txBody>
          <a:bodyPr>
            <a:normAutofit/>
          </a:bodyPr>
          <a:lstStyle/>
          <a:p>
            <a:r>
              <a:rPr lang="en-GB">
                <a:solidFill>
                  <a:srgbClr val="FFFFFF"/>
                </a:solidFill>
              </a:rPr>
              <a:t>Account Management</a:t>
            </a:r>
          </a:p>
        </p:txBody>
      </p:sp>
      <p:sp>
        <p:nvSpPr>
          <p:cNvPr id="3" name="Content Placeholder 2">
            <a:extLst>
              <a:ext uri="{FF2B5EF4-FFF2-40B4-BE49-F238E27FC236}">
                <a16:creationId xmlns:a16="http://schemas.microsoft.com/office/drawing/2014/main" id="{90EBFF02-9F7A-49BD-9B69-8133E66F263A}"/>
              </a:ext>
            </a:extLst>
          </p:cNvPr>
          <p:cNvSpPr>
            <a:spLocks noGrp="1"/>
          </p:cNvSpPr>
          <p:nvPr>
            <p:ph idx="1"/>
          </p:nvPr>
        </p:nvSpPr>
        <p:spPr>
          <a:xfrm>
            <a:off x="1257300" y="3329677"/>
            <a:ext cx="6929431" cy="5935767"/>
          </a:xfrm>
        </p:spPr>
        <p:txBody>
          <a:bodyPr>
            <a:normAutofit lnSpcReduction="10000"/>
          </a:bodyPr>
          <a:lstStyle/>
          <a:p>
            <a:pPr>
              <a:lnSpc>
                <a:spcPct val="90000"/>
              </a:lnSpc>
            </a:pPr>
            <a:r>
              <a:rPr lang="en-GB" sz="2600" dirty="0">
                <a:solidFill>
                  <a:srgbClr val="FFFFFF"/>
                </a:solidFill>
              </a:rPr>
              <a:t>Account Management is quite simply identifying those clients that are going to give you the biggest return in investment, and then cultivating your relationship with that client</a:t>
            </a:r>
          </a:p>
          <a:p>
            <a:pPr>
              <a:lnSpc>
                <a:spcPct val="90000"/>
              </a:lnSpc>
            </a:pPr>
            <a:endParaRPr lang="en-GB" sz="2600" dirty="0">
              <a:solidFill>
                <a:srgbClr val="FFFFFF"/>
              </a:solidFill>
            </a:endParaRPr>
          </a:p>
          <a:p>
            <a:pPr>
              <a:lnSpc>
                <a:spcPct val="90000"/>
              </a:lnSpc>
            </a:pPr>
            <a:r>
              <a:rPr lang="en-GB" sz="2600" dirty="0">
                <a:solidFill>
                  <a:srgbClr val="FFFFFF"/>
                </a:solidFill>
              </a:rPr>
              <a:t>This is also true for your candidates</a:t>
            </a:r>
          </a:p>
          <a:p>
            <a:pPr marL="0" indent="0">
              <a:lnSpc>
                <a:spcPct val="90000"/>
              </a:lnSpc>
              <a:buNone/>
            </a:pPr>
            <a:endParaRPr lang="en-GB" sz="2600" dirty="0">
              <a:solidFill>
                <a:srgbClr val="FFFFFF"/>
              </a:solidFill>
            </a:endParaRPr>
          </a:p>
          <a:p>
            <a:pPr>
              <a:lnSpc>
                <a:spcPct val="90000"/>
              </a:lnSpc>
            </a:pPr>
            <a:r>
              <a:rPr lang="en-GB" sz="2600" dirty="0">
                <a:solidFill>
                  <a:srgbClr val="FFFFFF"/>
                </a:solidFill>
              </a:rPr>
              <a:t>It’s about developing the relationship with your existing clients, so that you are always at the forefront of their mind when they are looking to recruit</a:t>
            </a:r>
          </a:p>
          <a:p>
            <a:pPr marL="0" indent="0">
              <a:lnSpc>
                <a:spcPct val="90000"/>
              </a:lnSpc>
              <a:buNone/>
            </a:pPr>
            <a:endParaRPr lang="en-GB" sz="2600" dirty="0">
              <a:solidFill>
                <a:srgbClr val="FFFFFF"/>
              </a:solidFill>
            </a:endParaRPr>
          </a:p>
          <a:p>
            <a:pPr>
              <a:lnSpc>
                <a:spcPct val="90000"/>
              </a:lnSpc>
            </a:pPr>
            <a:r>
              <a:rPr lang="en-GB" sz="2600" dirty="0">
                <a:solidFill>
                  <a:srgbClr val="FFFFFF"/>
                </a:solidFill>
              </a:rPr>
              <a:t>Analysis across the recruitment sector has shown us that the top biller’s gain the majority of their revenue (between 50 and 95%) from only 5 clients… Could you name yours now?</a:t>
            </a:r>
          </a:p>
          <a:p>
            <a:pPr marL="0" indent="0">
              <a:lnSpc>
                <a:spcPct val="90000"/>
              </a:lnSpc>
              <a:buNone/>
            </a:pPr>
            <a:endParaRPr lang="en-GB" sz="2600" dirty="0">
              <a:solidFill>
                <a:srgbClr val="FFFFFF"/>
              </a:solidFill>
            </a:endParaRPr>
          </a:p>
          <a:p>
            <a:pPr marL="0" indent="0">
              <a:lnSpc>
                <a:spcPct val="90000"/>
              </a:lnSpc>
              <a:buNone/>
            </a:pPr>
            <a:endParaRPr lang="en-GB" sz="2600" dirty="0">
              <a:solidFill>
                <a:srgbClr val="FFFFFF"/>
              </a:solidFill>
            </a:endParaRPr>
          </a:p>
          <a:p>
            <a:pPr>
              <a:lnSpc>
                <a:spcPct val="90000"/>
              </a:lnSpc>
            </a:pPr>
            <a:endParaRPr lang="en-GB" sz="2600" dirty="0">
              <a:solidFill>
                <a:srgbClr val="FFFFFF"/>
              </a:solidFill>
            </a:endParaRPr>
          </a:p>
        </p:txBody>
      </p:sp>
      <p:pic>
        <p:nvPicPr>
          <p:cNvPr id="5" name="Picture 8" descr="Diagram&#10;&#10;Description automatically generated">
            <a:extLst>
              <a:ext uri="{FF2B5EF4-FFF2-40B4-BE49-F238E27FC236}">
                <a16:creationId xmlns:a16="http://schemas.microsoft.com/office/drawing/2014/main" id="{01A069F7-BE20-4AE6-B2C6-B5DE54DA9AAE}"/>
              </a:ext>
            </a:extLst>
          </p:cNvPr>
          <p:cNvPicPr>
            <a:picLocks noChangeAspect="1"/>
          </p:cNvPicPr>
          <p:nvPr/>
        </p:nvPicPr>
        <p:blipFill rotWithShape="1">
          <a:blip r:embed="rId3"/>
          <a:srcRect l="9591" r="3462"/>
          <a:stretch/>
        </p:blipFill>
        <p:spPr>
          <a:xfrm>
            <a:off x="9338995" y="10"/>
            <a:ext cx="8944178"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1700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BCFA4-E616-4AF6-A9A9-2187796A7353}"/>
              </a:ext>
            </a:extLst>
          </p:cNvPr>
          <p:cNvSpPr>
            <a:spLocks noGrp="1"/>
          </p:cNvSpPr>
          <p:nvPr>
            <p:ph type="title"/>
          </p:nvPr>
        </p:nvSpPr>
        <p:spPr>
          <a:xfrm>
            <a:off x="7946643" y="493776"/>
            <a:ext cx="9376665" cy="2674620"/>
          </a:xfrm>
        </p:spPr>
        <p:txBody>
          <a:bodyPr anchor="b">
            <a:normAutofit/>
          </a:bodyPr>
          <a:lstStyle/>
          <a:p>
            <a:r>
              <a:rPr lang="en-GB" sz="8100" dirty="0"/>
              <a:t>Exercise – Agency 1 v Agency 2</a:t>
            </a:r>
          </a:p>
        </p:txBody>
      </p:sp>
      <p:pic>
        <p:nvPicPr>
          <p:cNvPr id="13" name="Picture 4">
            <a:extLst>
              <a:ext uri="{FF2B5EF4-FFF2-40B4-BE49-F238E27FC236}">
                <a16:creationId xmlns:a16="http://schemas.microsoft.com/office/drawing/2014/main" id="{8EA6B68F-0824-4C2F-AAD2-4AB9F4BA525A}"/>
              </a:ext>
            </a:extLst>
          </p:cNvPr>
          <p:cNvPicPr>
            <a:picLocks noChangeAspect="1"/>
          </p:cNvPicPr>
          <p:nvPr/>
        </p:nvPicPr>
        <p:blipFill rotWithShape="1">
          <a:blip r:embed="rId3"/>
          <a:srcRect l="58574"/>
          <a:stretch/>
        </p:blipFill>
        <p:spPr>
          <a:xfrm>
            <a:off x="1" y="10"/>
            <a:ext cx="6986016" cy="10286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643" y="3562420"/>
            <a:ext cx="6365383" cy="27432"/>
          </a:xfrm>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 name="connsiteX0" fmla="*/ 0 w 6365383"/>
              <a:gd name="connsiteY0" fmla="*/ 0 h 27432"/>
              <a:gd name="connsiteX1" fmla="*/ 509231 w 6365383"/>
              <a:gd name="connsiteY1" fmla="*/ 0 h 27432"/>
              <a:gd name="connsiteX2" fmla="*/ 954807 w 6365383"/>
              <a:gd name="connsiteY2" fmla="*/ 0 h 27432"/>
              <a:gd name="connsiteX3" fmla="*/ 1464038 w 6365383"/>
              <a:gd name="connsiteY3" fmla="*/ 0 h 27432"/>
              <a:gd name="connsiteX4" fmla="*/ 2100576 w 6365383"/>
              <a:gd name="connsiteY4" fmla="*/ 0 h 27432"/>
              <a:gd name="connsiteX5" fmla="*/ 2800769 w 6365383"/>
              <a:gd name="connsiteY5" fmla="*/ 0 h 27432"/>
              <a:gd name="connsiteX6" fmla="*/ 3564614 w 6365383"/>
              <a:gd name="connsiteY6" fmla="*/ 0 h 27432"/>
              <a:gd name="connsiteX7" fmla="*/ 4328460 w 6365383"/>
              <a:gd name="connsiteY7" fmla="*/ 0 h 27432"/>
              <a:gd name="connsiteX8" fmla="*/ 4901345 w 6365383"/>
              <a:gd name="connsiteY8" fmla="*/ 0 h 27432"/>
              <a:gd name="connsiteX9" fmla="*/ 5601537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455768 w 6365383"/>
              <a:gd name="connsiteY14" fmla="*/ 27432 h 27432"/>
              <a:gd name="connsiteX15" fmla="*/ 3882884 w 6365383"/>
              <a:gd name="connsiteY15" fmla="*/ 27432 h 27432"/>
              <a:gd name="connsiteX16" fmla="*/ 3119038 w 6365383"/>
              <a:gd name="connsiteY16" fmla="*/ 27432 h 27432"/>
              <a:gd name="connsiteX17" fmla="*/ 2609807 w 6365383"/>
              <a:gd name="connsiteY17" fmla="*/ 27432 h 27432"/>
              <a:gd name="connsiteX18" fmla="*/ 1909615 w 6365383"/>
              <a:gd name="connsiteY18" fmla="*/ 27432 h 27432"/>
              <a:gd name="connsiteX19" fmla="*/ 1464038 w 6365383"/>
              <a:gd name="connsiteY19" fmla="*/ 27432 h 27432"/>
              <a:gd name="connsiteX20" fmla="*/ 827500 w 6365383"/>
              <a:gd name="connsiteY20" fmla="*/ 27432 h 27432"/>
              <a:gd name="connsiteX21" fmla="*/ 0 w 6365383"/>
              <a:gd name="connsiteY21" fmla="*/ 27432 h 27432"/>
              <a:gd name="connsiteX22" fmla="*/ 0 w 6365383"/>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65383" h="27432" fill="none" extrusionOk="0">
                <a:moveTo>
                  <a:pt x="0" y="0"/>
                </a:moveTo>
                <a:cubicBezTo>
                  <a:pt x="139864" y="-13274"/>
                  <a:pt x="395058" y="31266"/>
                  <a:pt x="636538" y="0"/>
                </a:cubicBezTo>
                <a:cubicBezTo>
                  <a:pt x="865421" y="-30226"/>
                  <a:pt x="1115954" y="-15587"/>
                  <a:pt x="1336730" y="0"/>
                </a:cubicBezTo>
                <a:cubicBezTo>
                  <a:pt x="1576227" y="12258"/>
                  <a:pt x="1653566" y="-20128"/>
                  <a:pt x="1909615" y="0"/>
                </a:cubicBezTo>
                <a:cubicBezTo>
                  <a:pt x="2177382" y="24404"/>
                  <a:pt x="2285551" y="12186"/>
                  <a:pt x="2418846" y="0"/>
                </a:cubicBezTo>
                <a:cubicBezTo>
                  <a:pt x="2528927" y="19082"/>
                  <a:pt x="2738322" y="39620"/>
                  <a:pt x="2928076" y="0"/>
                </a:cubicBezTo>
                <a:cubicBezTo>
                  <a:pt x="3143030" y="-16600"/>
                  <a:pt x="3232468" y="-26735"/>
                  <a:pt x="3373653" y="0"/>
                </a:cubicBezTo>
                <a:cubicBezTo>
                  <a:pt x="3476986" y="29140"/>
                  <a:pt x="3904964" y="20265"/>
                  <a:pt x="4137499" y="0"/>
                </a:cubicBezTo>
                <a:cubicBezTo>
                  <a:pt x="4316057" y="-31678"/>
                  <a:pt x="4603238" y="57986"/>
                  <a:pt x="4901345" y="0"/>
                </a:cubicBezTo>
                <a:cubicBezTo>
                  <a:pt x="5188167" y="-16003"/>
                  <a:pt x="5460162" y="6613"/>
                  <a:pt x="5665191" y="0"/>
                </a:cubicBezTo>
                <a:cubicBezTo>
                  <a:pt x="5858106" y="8373"/>
                  <a:pt x="6057728" y="-36105"/>
                  <a:pt x="6365383" y="0"/>
                </a:cubicBezTo>
                <a:cubicBezTo>
                  <a:pt x="6366783" y="12212"/>
                  <a:pt x="6364136" y="20395"/>
                  <a:pt x="6365383" y="27432"/>
                </a:cubicBezTo>
                <a:cubicBezTo>
                  <a:pt x="6196030" y="28853"/>
                  <a:pt x="5906749" y="36029"/>
                  <a:pt x="5728845" y="27432"/>
                </a:cubicBezTo>
                <a:cubicBezTo>
                  <a:pt x="5554113" y="-15027"/>
                  <a:pt x="5178036" y="25909"/>
                  <a:pt x="5028653" y="27432"/>
                </a:cubicBezTo>
                <a:cubicBezTo>
                  <a:pt x="4891896" y="43795"/>
                  <a:pt x="4746237" y="37784"/>
                  <a:pt x="4583076" y="27432"/>
                </a:cubicBezTo>
                <a:cubicBezTo>
                  <a:pt x="4392571" y="37587"/>
                  <a:pt x="4312475" y="23043"/>
                  <a:pt x="4137499" y="27432"/>
                </a:cubicBezTo>
                <a:cubicBezTo>
                  <a:pt x="3979147" y="30659"/>
                  <a:pt x="3894684" y="27946"/>
                  <a:pt x="3691922" y="27432"/>
                </a:cubicBezTo>
                <a:cubicBezTo>
                  <a:pt x="3470223" y="38612"/>
                  <a:pt x="3364363" y="39145"/>
                  <a:pt x="3182692" y="27432"/>
                </a:cubicBezTo>
                <a:cubicBezTo>
                  <a:pt x="3020741" y="35057"/>
                  <a:pt x="2944258" y="54287"/>
                  <a:pt x="2673461" y="27432"/>
                </a:cubicBezTo>
                <a:cubicBezTo>
                  <a:pt x="2420261" y="11338"/>
                  <a:pt x="2407951" y="46030"/>
                  <a:pt x="2164230" y="27432"/>
                </a:cubicBezTo>
                <a:cubicBezTo>
                  <a:pt x="1925926" y="2609"/>
                  <a:pt x="1852591" y="40"/>
                  <a:pt x="1655000" y="27432"/>
                </a:cubicBezTo>
                <a:cubicBezTo>
                  <a:pt x="1452031" y="62810"/>
                  <a:pt x="1384098" y="47641"/>
                  <a:pt x="1145769" y="27432"/>
                </a:cubicBezTo>
                <a:cubicBezTo>
                  <a:pt x="918825" y="-10093"/>
                  <a:pt x="427875" y="23589"/>
                  <a:pt x="0" y="27432"/>
                </a:cubicBezTo>
                <a:cubicBezTo>
                  <a:pt x="-395" y="23124"/>
                  <a:pt x="1121" y="8148"/>
                  <a:pt x="0" y="0"/>
                </a:cubicBezTo>
                <a:close/>
              </a:path>
              <a:path w="6365383" h="27432" stroke="0" extrusionOk="0">
                <a:moveTo>
                  <a:pt x="0" y="0"/>
                </a:moveTo>
                <a:cubicBezTo>
                  <a:pt x="147179" y="14788"/>
                  <a:pt x="300981" y="1719"/>
                  <a:pt x="509231" y="0"/>
                </a:cubicBezTo>
                <a:cubicBezTo>
                  <a:pt x="711030" y="-3388"/>
                  <a:pt x="798609" y="-8246"/>
                  <a:pt x="954807" y="0"/>
                </a:cubicBezTo>
                <a:cubicBezTo>
                  <a:pt x="1101646" y="4056"/>
                  <a:pt x="1302660" y="11468"/>
                  <a:pt x="1464038" y="0"/>
                </a:cubicBezTo>
                <a:cubicBezTo>
                  <a:pt x="1594934" y="-11865"/>
                  <a:pt x="1936948" y="-38656"/>
                  <a:pt x="2100576" y="0"/>
                </a:cubicBezTo>
                <a:cubicBezTo>
                  <a:pt x="2251317" y="16246"/>
                  <a:pt x="2605202" y="-30006"/>
                  <a:pt x="2800769" y="0"/>
                </a:cubicBezTo>
                <a:cubicBezTo>
                  <a:pt x="2952324" y="59869"/>
                  <a:pt x="3353392" y="-26257"/>
                  <a:pt x="3564614" y="0"/>
                </a:cubicBezTo>
                <a:cubicBezTo>
                  <a:pt x="3785097" y="31132"/>
                  <a:pt x="4148552" y="11516"/>
                  <a:pt x="4328460" y="0"/>
                </a:cubicBezTo>
                <a:cubicBezTo>
                  <a:pt x="4524659" y="26272"/>
                  <a:pt x="4681746" y="-30210"/>
                  <a:pt x="4901345" y="0"/>
                </a:cubicBezTo>
                <a:cubicBezTo>
                  <a:pt x="5139281" y="-5228"/>
                  <a:pt x="5379645" y="48641"/>
                  <a:pt x="5601537" y="0"/>
                </a:cubicBezTo>
                <a:cubicBezTo>
                  <a:pt x="5772798" y="-17826"/>
                  <a:pt x="5986596" y="12703"/>
                  <a:pt x="6365383" y="0"/>
                </a:cubicBezTo>
                <a:cubicBezTo>
                  <a:pt x="6365646" y="13525"/>
                  <a:pt x="6366051" y="14381"/>
                  <a:pt x="6365383" y="27432"/>
                </a:cubicBezTo>
                <a:cubicBezTo>
                  <a:pt x="6203321" y="-970"/>
                  <a:pt x="5868898" y="67226"/>
                  <a:pt x="5728845" y="27432"/>
                </a:cubicBezTo>
                <a:cubicBezTo>
                  <a:pt x="5591780" y="9965"/>
                  <a:pt x="5264572" y="-28609"/>
                  <a:pt x="5028653" y="27432"/>
                </a:cubicBezTo>
                <a:cubicBezTo>
                  <a:pt x="4787665" y="58012"/>
                  <a:pt x="4687933" y="31160"/>
                  <a:pt x="4455768" y="27432"/>
                </a:cubicBezTo>
                <a:cubicBezTo>
                  <a:pt x="4246651" y="45673"/>
                  <a:pt x="4058997" y="24741"/>
                  <a:pt x="3882884" y="27432"/>
                </a:cubicBezTo>
                <a:cubicBezTo>
                  <a:pt x="3727448" y="49182"/>
                  <a:pt x="3285783" y="-46495"/>
                  <a:pt x="3119038" y="27432"/>
                </a:cubicBezTo>
                <a:cubicBezTo>
                  <a:pt x="2953443" y="68374"/>
                  <a:pt x="2785274" y="26827"/>
                  <a:pt x="2609807" y="27432"/>
                </a:cubicBezTo>
                <a:cubicBezTo>
                  <a:pt x="2437623" y="17494"/>
                  <a:pt x="2055549" y="12675"/>
                  <a:pt x="1909615" y="27432"/>
                </a:cubicBezTo>
                <a:cubicBezTo>
                  <a:pt x="1763049" y="30976"/>
                  <a:pt x="1662669" y="42757"/>
                  <a:pt x="1464038" y="27432"/>
                </a:cubicBezTo>
                <a:cubicBezTo>
                  <a:pt x="1260084" y="22226"/>
                  <a:pt x="1109619" y="28481"/>
                  <a:pt x="827500" y="27432"/>
                </a:cubicBezTo>
                <a:cubicBezTo>
                  <a:pt x="569713" y="109845"/>
                  <a:pt x="372632" y="34847"/>
                  <a:pt x="0" y="27432"/>
                </a:cubicBezTo>
                <a:cubicBezTo>
                  <a:pt x="171" y="21236"/>
                  <a:pt x="1539" y="7034"/>
                  <a:pt x="0" y="0"/>
                </a:cubicBezTo>
                <a:close/>
              </a:path>
              <a:path w="6365383" h="27432" fill="none" stroke="0" extrusionOk="0">
                <a:moveTo>
                  <a:pt x="0" y="0"/>
                </a:moveTo>
                <a:cubicBezTo>
                  <a:pt x="148114" y="-21488"/>
                  <a:pt x="370663" y="-8727"/>
                  <a:pt x="636538" y="0"/>
                </a:cubicBezTo>
                <a:cubicBezTo>
                  <a:pt x="871556" y="-17330"/>
                  <a:pt x="1052092" y="15989"/>
                  <a:pt x="1336730" y="0"/>
                </a:cubicBezTo>
                <a:cubicBezTo>
                  <a:pt x="1588412" y="2572"/>
                  <a:pt x="1638947" y="-17048"/>
                  <a:pt x="1909615" y="0"/>
                </a:cubicBezTo>
                <a:cubicBezTo>
                  <a:pt x="2172941" y="24803"/>
                  <a:pt x="2282833" y="9071"/>
                  <a:pt x="2418846" y="0"/>
                </a:cubicBezTo>
                <a:cubicBezTo>
                  <a:pt x="2579346" y="3160"/>
                  <a:pt x="2717736" y="1190"/>
                  <a:pt x="2928076" y="0"/>
                </a:cubicBezTo>
                <a:cubicBezTo>
                  <a:pt x="3134890" y="-30280"/>
                  <a:pt x="3231966" y="-8101"/>
                  <a:pt x="3373653" y="0"/>
                </a:cubicBezTo>
                <a:cubicBezTo>
                  <a:pt x="3520675" y="18506"/>
                  <a:pt x="3921804" y="-22426"/>
                  <a:pt x="4137499" y="0"/>
                </a:cubicBezTo>
                <a:cubicBezTo>
                  <a:pt x="4327702" y="-4501"/>
                  <a:pt x="4648089" y="-21054"/>
                  <a:pt x="4901345" y="0"/>
                </a:cubicBezTo>
                <a:cubicBezTo>
                  <a:pt x="5189079" y="-51139"/>
                  <a:pt x="5468836" y="-33950"/>
                  <a:pt x="5665191" y="0"/>
                </a:cubicBezTo>
                <a:cubicBezTo>
                  <a:pt x="5844792" y="63"/>
                  <a:pt x="6072101" y="-28741"/>
                  <a:pt x="6365383" y="0"/>
                </a:cubicBezTo>
                <a:cubicBezTo>
                  <a:pt x="6367575" y="13041"/>
                  <a:pt x="6363079" y="19728"/>
                  <a:pt x="6365383" y="27432"/>
                </a:cubicBezTo>
                <a:cubicBezTo>
                  <a:pt x="6168648" y="44849"/>
                  <a:pt x="5908689" y="57652"/>
                  <a:pt x="5728845" y="27432"/>
                </a:cubicBezTo>
                <a:cubicBezTo>
                  <a:pt x="5514647" y="19350"/>
                  <a:pt x="5183114" y="52441"/>
                  <a:pt x="5028653" y="27432"/>
                </a:cubicBezTo>
                <a:cubicBezTo>
                  <a:pt x="4886167" y="25261"/>
                  <a:pt x="4770301" y="25272"/>
                  <a:pt x="4583076" y="27432"/>
                </a:cubicBezTo>
                <a:cubicBezTo>
                  <a:pt x="4392628" y="11049"/>
                  <a:pt x="4297840" y="28137"/>
                  <a:pt x="4137499" y="27432"/>
                </a:cubicBezTo>
                <a:cubicBezTo>
                  <a:pt x="3979033" y="11832"/>
                  <a:pt x="3882658" y="26685"/>
                  <a:pt x="3691922" y="27432"/>
                </a:cubicBezTo>
                <a:cubicBezTo>
                  <a:pt x="3476522" y="54227"/>
                  <a:pt x="3338609" y="9824"/>
                  <a:pt x="3182692" y="27432"/>
                </a:cubicBezTo>
                <a:cubicBezTo>
                  <a:pt x="3007853" y="18413"/>
                  <a:pt x="2928857" y="26610"/>
                  <a:pt x="2673461" y="27432"/>
                </a:cubicBezTo>
                <a:cubicBezTo>
                  <a:pt x="2424071" y="7914"/>
                  <a:pt x="2403871" y="41450"/>
                  <a:pt x="2164230" y="27432"/>
                </a:cubicBezTo>
                <a:cubicBezTo>
                  <a:pt x="1915627" y="-2904"/>
                  <a:pt x="1835137" y="-6999"/>
                  <a:pt x="1655000" y="27432"/>
                </a:cubicBezTo>
                <a:cubicBezTo>
                  <a:pt x="1483520" y="44054"/>
                  <a:pt x="1385338" y="30109"/>
                  <a:pt x="1145769" y="27432"/>
                </a:cubicBezTo>
                <a:cubicBezTo>
                  <a:pt x="944537" y="-28238"/>
                  <a:pt x="362674" y="78873"/>
                  <a:pt x="0" y="27432"/>
                </a:cubicBezTo>
                <a:cubicBezTo>
                  <a:pt x="-1063" y="21428"/>
                  <a:pt x="-579" y="826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F034F380-6F05-4E79-A51A-FE16E4224908}"/>
              </a:ext>
            </a:extLst>
          </p:cNvPr>
          <p:cNvSpPr>
            <a:spLocks noGrp="1"/>
          </p:cNvSpPr>
          <p:nvPr>
            <p:ph idx="1"/>
          </p:nvPr>
        </p:nvSpPr>
        <p:spPr>
          <a:xfrm>
            <a:off x="7946643" y="4059936"/>
            <a:ext cx="9376665" cy="5225796"/>
          </a:xfrm>
        </p:spPr>
        <p:txBody>
          <a:bodyPr>
            <a:normAutofit/>
          </a:bodyPr>
          <a:lstStyle/>
          <a:p>
            <a:pPr>
              <a:lnSpc>
                <a:spcPct val="90000"/>
              </a:lnSpc>
            </a:pPr>
            <a:r>
              <a:rPr lang="en-GB" sz="2100" dirty="0"/>
              <a:t>Imagine that you are a client, currently recruiting for 2 vacancies using 2 agencies</a:t>
            </a:r>
          </a:p>
          <a:p>
            <a:pPr>
              <a:lnSpc>
                <a:spcPct val="90000"/>
              </a:lnSpc>
            </a:pPr>
            <a:endParaRPr lang="en-GB" sz="2100" dirty="0"/>
          </a:p>
          <a:p>
            <a:pPr>
              <a:lnSpc>
                <a:spcPct val="90000"/>
              </a:lnSpc>
            </a:pPr>
            <a:r>
              <a:rPr lang="en-GB" sz="2100" dirty="0"/>
              <a:t>Agency 1 has visited you to take the job brief, even though they have recruited for you before</a:t>
            </a:r>
          </a:p>
          <a:p>
            <a:pPr>
              <a:lnSpc>
                <a:spcPct val="90000"/>
              </a:lnSpc>
            </a:pPr>
            <a:r>
              <a:rPr lang="en-GB" sz="2100" dirty="0"/>
              <a:t>Agency 2 takes the job brief over the phone</a:t>
            </a:r>
          </a:p>
          <a:p>
            <a:pPr>
              <a:lnSpc>
                <a:spcPct val="90000"/>
              </a:lnSpc>
            </a:pPr>
            <a:endParaRPr lang="en-GB" sz="2100" dirty="0"/>
          </a:p>
          <a:p>
            <a:pPr>
              <a:lnSpc>
                <a:spcPct val="90000"/>
              </a:lnSpc>
            </a:pPr>
            <a:r>
              <a:rPr lang="en-GB" sz="2100" dirty="0"/>
              <a:t>Agency 1 phones you to say that they have identified 2 potential candidates, and talks you through their profiles and key achievements</a:t>
            </a:r>
          </a:p>
          <a:p>
            <a:pPr>
              <a:lnSpc>
                <a:spcPct val="90000"/>
              </a:lnSpc>
            </a:pPr>
            <a:r>
              <a:rPr lang="en-GB" sz="2100" dirty="0"/>
              <a:t>Agency 2 emails across 2 CV’s.</a:t>
            </a:r>
          </a:p>
          <a:p>
            <a:pPr>
              <a:lnSpc>
                <a:spcPct val="90000"/>
              </a:lnSpc>
            </a:pPr>
            <a:endParaRPr lang="en-GB" sz="2100" dirty="0"/>
          </a:p>
          <a:p>
            <a:pPr>
              <a:lnSpc>
                <a:spcPct val="90000"/>
              </a:lnSpc>
            </a:pPr>
            <a:r>
              <a:rPr lang="en-GB" sz="2100" dirty="0"/>
              <a:t>Agency 1 phones you every day with an update on progress and to give you feedback from the candidates</a:t>
            </a:r>
          </a:p>
          <a:p>
            <a:pPr>
              <a:lnSpc>
                <a:spcPct val="90000"/>
              </a:lnSpc>
            </a:pPr>
            <a:r>
              <a:rPr lang="en-GB" sz="2100" dirty="0"/>
              <a:t>Agency 2 only phones you when they have found more candidates.</a:t>
            </a:r>
          </a:p>
          <a:p>
            <a:pPr>
              <a:lnSpc>
                <a:spcPct val="90000"/>
              </a:lnSpc>
            </a:pPr>
            <a:endParaRPr lang="en-GB" sz="2100" dirty="0"/>
          </a:p>
          <a:p>
            <a:pPr>
              <a:lnSpc>
                <a:spcPct val="90000"/>
              </a:lnSpc>
            </a:pPr>
            <a:r>
              <a:rPr lang="en-GB" sz="2100" dirty="0"/>
              <a:t>At this stage, if you were the client, who would be your agency of choice?</a:t>
            </a:r>
          </a:p>
          <a:p>
            <a:pPr>
              <a:lnSpc>
                <a:spcPct val="90000"/>
              </a:lnSpc>
            </a:pPr>
            <a:endParaRPr lang="en-GB" sz="2100" dirty="0"/>
          </a:p>
          <a:p>
            <a:pPr>
              <a:lnSpc>
                <a:spcPct val="90000"/>
              </a:lnSpc>
            </a:pPr>
            <a:endParaRPr lang="en-GB" sz="2100" dirty="0"/>
          </a:p>
        </p:txBody>
      </p:sp>
      <p:pic>
        <p:nvPicPr>
          <p:cNvPr id="12" name="Picture 5">
            <a:extLst>
              <a:ext uri="{FF2B5EF4-FFF2-40B4-BE49-F238E27FC236}">
                <a16:creationId xmlns:a16="http://schemas.microsoft.com/office/drawing/2014/main" id="{338AEF52-C0BB-4403-97C4-CFC653BECA84}"/>
              </a:ext>
            </a:extLst>
          </p:cNvPr>
          <p:cNvPicPr>
            <a:picLocks noChangeAspect="1"/>
          </p:cNvPicPr>
          <p:nvPr/>
        </p:nvPicPr>
        <p:blipFill>
          <a:blip r:embed="rId4"/>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120521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064F3-D094-44A3-9547-1C0DDE029866}"/>
              </a:ext>
            </a:extLst>
          </p:cNvPr>
          <p:cNvSpPr>
            <a:spLocks noGrp="1"/>
          </p:cNvSpPr>
          <p:nvPr>
            <p:ph type="title"/>
          </p:nvPr>
        </p:nvSpPr>
        <p:spPr>
          <a:xfrm>
            <a:off x="7946643" y="493776"/>
            <a:ext cx="9376665" cy="2674620"/>
          </a:xfrm>
        </p:spPr>
        <p:txBody>
          <a:bodyPr anchor="b">
            <a:normAutofit/>
          </a:bodyPr>
          <a:lstStyle/>
          <a:p>
            <a:r>
              <a:rPr lang="en-GB" sz="8100"/>
              <a:t>The 7P Wheel</a:t>
            </a:r>
          </a:p>
        </p:txBody>
      </p:sp>
      <p:pic>
        <p:nvPicPr>
          <p:cNvPr id="1026" name="Picture 2" descr="See the source image">
            <a:extLst>
              <a:ext uri="{FF2B5EF4-FFF2-40B4-BE49-F238E27FC236}">
                <a16:creationId xmlns:a16="http://schemas.microsoft.com/office/drawing/2014/main" id="{B6CEFCB8-7F50-42C1-AE73-385962551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 r="7895" b="-2"/>
          <a:stretch/>
        </p:blipFill>
        <p:spPr bwMode="auto">
          <a:xfrm>
            <a:off x="1" y="10"/>
            <a:ext cx="6986016" cy="10286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643" y="3562420"/>
            <a:ext cx="6365383" cy="27432"/>
          </a:xfrm>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 name="connsiteX0" fmla="*/ 0 w 6365383"/>
              <a:gd name="connsiteY0" fmla="*/ 0 h 27432"/>
              <a:gd name="connsiteX1" fmla="*/ 509231 w 6365383"/>
              <a:gd name="connsiteY1" fmla="*/ 0 h 27432"/>
              <a:gd name="connsiteX2" fmla="*/ 954807 w 6365383"/>
              <a:gd name="connsiteY2" fmla="*/ 0 h 27432"/>
              <a:gd name="connsiteX3" fmla="*/ 1464038 w 6365383"/>
              <a:gd name="connsiteY3" fmla="*/ 0 h 27432"/>
              <a:gd name="connsiteX4" fmla="*/ 2100576 w 6365383"/>
              <a:gd name="connsiteY4" fmla="*/ 0 h 27432"/>
              <a:gd name="connsiteX5" fmla="*/ 2800769 w 6365383"/>
              <a:gd name="connsiteY5" fmla="*/ 0 h 27432"/>
              <a:gd name="connsiteX6" fmla="*/ 3564614 w 6365383"/>
              <a:gd name="connsiteY6" fmla="*/ 0 h 27432"/>
              <a:gd name="connsiteX7" fmla="*/ 4328460 w 6365383"/>
              <a:gd name="connsiteY7" fmla="*/ 0 h 27432"/>
              <a:gd name="connsiteX8" fmla="*/ 4901345 w 6365383"/>
              <a:gd name="connsiteY8" fmla="*/ 0 h 27432"/>
              <a:gd name="connsiteX9" fmla="*/ 5601537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455768 w 6365383"/>
              <a:gd name="connsiteY14" fmla="*/ 27432 h 27432"/>
              <a:gd name="connsiteX15" fmla="*/ 3882884 w 6365383"/>
              <a:gd name="connsiteY15" fmla="*/ 27432 h 27432"/>
              <a:gd name="connsiteX16" fmla="*/ 3119038 w 6365383"/>
              <a:gd name="connsiteY16" fmla="*/ 27432 h 27432"/>
              <a:gd name="connsiteX17" fmla="*/ 2609807 w 6365383"/>
              <a:gd name="connsiteY17" fmla="*/ 27432 h 27432"/>
              <a:gd name="connsiteX18" fmla="*/ 1909615 w 6365383"/>
              <a:gd name="connsiteY18" fmla="*/ 27432 h 27432"/>
              <a:gd name="connsiteX19" fmla="*/ 1464038 w 6365383"/>
              <a:gd name="connsiteY19" fmla="*/ 27432 h 27432"/>
              <a:gd name="connsiteX20" fmla="*/ 827500 w 6365383"/>
              <a:gd name="connsiteY20" fmla="*/ 27432 h 27432"/>
              <a:gd name="connsiteX21" fmla="*/ 0 w 6365383"/>
              <a:gd name="connsiteY21" fmla="*/ 27432 h 27432"/>
              <a:gd name="connsiteX22" fmla="*/ 0 w 6365383"/>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65383" h="27432" fill="none" extrusionOk="0">
                <a:moveTo>
                  <a:pt x="0" y="0"/>
                </a:moveTo>
                <a:cubicBezTo>
                  <a:pt x="139864" y="-13274"/>
                  <a:pt x="395058" y="31266"/>
                  <a:pt x="636538" y="0"/>
                </a:cubicBezTo>
                <a:cubicBezTo>
                  <a:pt x="865421" y="-30226"/>
                  <a:pt x="1115954" y="-15587"/>
                  <a:pt x="1336730" y="0"/>
                </a:cubicBezTo>
                <a:cubicBezTo>
                  <a:pt x="1576227" y="12258"/>
                  <a:pt x="1653566" y="-20128"/>
                  <a:pt x="1909615" y="0"/>
                </a:cubicBezTo>
                <a:cubicBezTo>
                  <a:pt x="2177382" y="24404"/>
                  <a:pt x="2285551" y="12186"/>
                  <a:pt x="2418846" y="0"/>
                </a:cubicBezTo>
                <a:cubicBezTo>
                  <a:pt x="2528927" y="19082"/>
                  <a:pt x="2738322" y="39620"/>
                  <a:pt x="2928076" y="0"/>
                </a:cubicBezTo>
                <a:cubicBezTo>
                  <a:pt x="3143030" y="-16600"/>
                  <a:pt x="3232468" y="-26735"/>
                  <a:pt x="3373653" y="0"/>
                </a:cubicBezTo>
                <a:cubicBezTo>
                  <a:pt x="3476986" y="29140"/>
                  <a:pt x="3904964" y="20265"/>
                  <a:pt x="4137499" y="0"/>
                </a:cubicBezTo>
                <a:cubicBezTo>
                  <a:pt x="4316057" y="-31678"/>
                  <a:pt x="4603238" y="57986"/>
                  <a:pt x="4901345" y="0"/>
                </a:cubicBezTo>
                <a:cubicBezTo>
                  <a:pt x="5188167" y="-16003"/>
                  <a:pt x="5460162" y="6613"/>
                  <a:pt x="5665191" y="0"/>
                </a:cubicBezTo>
                <a:cubicBezTo>
                  <a:pt x="5858106" y="8373"/>
                  <a:pt x="6057728" y="-36105"/>
                  <a:pt x="6365383" y="0"/>
                </a:cubicBezTo>
                <a:cubicBezTo>
                  <a:pt x="6366783" y="12212"/>
                  <a:pt x="6364136" y="20395"/>
                  <a:pt x="6365383" y="27432"/>
                </a:cubicBezTo>
                <a:cubicBezTo>
                  <a:pt x="6196030" y="28853"/>
                  <a:pt x="5906749" y="36029"/>
                  <a:pt x="5728845" y="27432"/>
                </a:cubicBezTo>
                <a:cubicBezTo>
                  <a:pt x="5554113" y="-15027"/>
                  <a:pt x="5178036" y="25909"/>
                  <a:pt x="5028653" y="27432"/>
                </a:cubicBezTo>
                <a:cubicBezTo>
                  <a:pt x="4891896" y="43795"/>
                  <a:pt x="4746237" y="37784"/>
                  <a:pt x="4583076" y="27432"/>
                </a:cubicBezTo>
                <a:cubicBezTo>
                  <a:pt x="4392571" y="37587"/>
                  <a:pt x="4312475" y="23043"/>
                  <a:pt x="4137499" y="27432"/>
                </a:cubicBezTo>
                <a:cubicBezTo>
                  <a:pt x="3979147" y="30659"/>
                  <a:pt x="3894684" y="27946"/>
                  <a:pt x="3691922" y="27432"/>
                </a:cubicBezTo>
                <a:cubicBezTo>
                  <a:pt x="3470223" y="38612"/>
                  <a:pt x="3364363" y="39145"/>
                  <a:pt x="3182692" y="27432"/>
                </a:cubicBezTo>
                <a:cubicBezTo>
                  <a:pt x="3020741" y="35057"/>
                  <a:pt x="2944258" y="54287"/>
                  <a:pt x="2673461" y="27432"/>
                </a:cubicBezTo>
                <a:cubicBezTo>
                  <a:pt x="2420261" y="11338"/>
                  <a:pt x="2407951" y="46030"/>
                  <a:pt x="2164230" y="27432"/>
                </a:cubicBezTo>
                <a:cubicBezTo>
                  <a:pt x="1925926" y="2609"/>
                  <a:pt x="1852591" y="40"/>
                  <a:pt x="1655000" y="27432"/>
                </a:cubicBezTo>
                <a:cubicBezTo>
                  <a:pt x="1452031" y="62810"/>
                  <a:pt x="1384098" y="47641"/>
                  <a:pt x="1145769" y="27432"/>
                </a:cubicBezTo>
                <a:cubicBezTo>
                  <a:pt x="918825" y="-10093"/>
                  <a:pt x="427875" y="23589"/>
                  <a:pt x="0" y="27432"/>
                </a:cubicBezTo>
                <a:cubicBezTo>
                  <a:pt x="-395" y="23124"/>
                  <a:pt x="1121" y="8148"/>
                  <a:pt x="0" y="0"/>
                </a:cubicBezTo>
                <a:close/>
              </a:path>
              <a:path w="6365383" h="27432" stroke="0" extrusionOk="0">
                <a:moveTo>
                  <a:pt x="0" y="0"/>
                </a:moveTo>
                <a:cubicBezTo>
                  <a:pt x="147179" y="14788"/>
                  <a:pt x="300981" y="1719"/>
                  <a:pt x="509231" y="0"/>
                </a:cubicBezTo>
                <a:cubicBezTo>
                  <a:pt x="711030" y="-3388"/>
                  <a:pt x="798609" y="-8246"/>
                  <a:pt x="954807" y="0"/>
                </a:cubicBezTo>
                <a:cubicBezTo>
                  <a:pt x="1101646" y="4056"/>
                  <a:pt x="1302660" y="11468"/>
                  <a:pt x="1464038" y="0"/>
                </a:cubicBezTo>
                <a:cubicBezTo>
                  <a:pt x="1594934" y="-11865"/>
                  <a:pt x="1936948" y="-38656"/>
                  <a:pt x="2100576" y="0"/>
                </a:cubicBezTo>
                <a:cubicBezTo>
                  <a:pt x="2251317" y="16246"/>
                  <a:pt x="2605202" y="-30006"/>
                  <a:pt x="2800769" y="0"/>
                </a:cubicBezTo>
                <a:cubicBezTo>
                  <a:pt x="2952324" y="59869"/>
                  <a:pt x="3353392" y="-26257"/>
                  <a:pt x="3564614" y="0"/>
                </a:cubicBezTo>
                <a:cubicBezTo>
                  <a:pt x="3785097" y="31132"/>
                  <a:pt x="4148552" y="11516"/>
                  <a:pt x="4328460" y="0"/>
                </a:cubicBezTo>
                <a:cubicBezTo>
                  <a:pt x="4524659" y="26272"/>
                  <a:pt x="4681746" y="-30210"/>
                  <a:pt x="4901345" y="0"/>
                </a:cubicBezTo>
                <a:cubicBezTo>
                  <a:pt x="5139281" y="-5228"/>
                  <a:pt x="5379645" y="48641"/>
                  <a:pt x="5601537" y="0"/>
                </a:cubicBezTo>
                <a:cubicBezTo>
                  <a:pt x="5772798" y="-17826"/>
                  <a:pt x="5986596" y="12703"/>
                  <a:pt x="6365383" y="0"/>
                </a:cubicBezTo>
                <a:cubicBezTo>
                  <a:pt x="6365646" y="13525"/>
                  <a:pt x="6366051" y="14381"/>
                  <a:pt x="6365383" y="27432"/>
                </a:cubicBezTo>
                <a:cubicBezTo>
                  <a:pt x="6203321" y="-970"/>
                  <a:pt x="5868898" y="67226"/>
                  <a:pt x="5728845" y="27432"/>
                </a:cubicBezTo>
                <a:cubicBezTo>
                  <a:pt x="5591780" y="9965"/>
                  <a:pt x="5264572" y="-28609"/>
                  <a:pt x="5028653" y="27432"/>
                </a:cubicBezTo>
                <a:cubicBezTo>
                  <a:pt x="4787665" y="58012"/>
                  <a:pt x="4687933" y="31160"/>
                  <a:pt x="4455768" y="27432"/>
                </a:cubicBezTo>
                <a:cubicBezTo>
                  <a:pt x="4246651" y="45673"/>
                  <a:pt x="4058997" y="24741"/>
                  <a:pt x="3882884" y="27432"/>
                </a:cubicBezTo>
                <a:cubicBezTo>
                  <a:pt x="3727448" y="49182"/>
                  <a:pt x="3285783" y="-46495"/>
                  <a:pt x="3119038" y="27432"/>
                </a:cubicBezTo>
                <a:cubicBezTo>
                  <a:pt x="2953443" y="68374"/>
                  <a:pt x="2785274" y="26827"/>
                  <a:pt x="2609807" y="27432"/>
                </a:cubicBezTo>
                <a:cubicBezTo>
                  <a:pt x="2437623" y="17494"/>
                  <a:pt x="2055549" y="12675"/>
                  <a:pt x="1909615" y="27432"/>
                </a:cubicBezTo>
                <a:cubicBezTo>
                  <a:pt x="1763049" y="30976"/>
                  <a:pt x="1662669" y="42757"/>
                  <a:pt x="1464038" y="27432"/>
                </a:cubicBezTo>
                <a:cubicBezTo>
                  <a:pt x="1260084" y="22226"/>
                  <a:pt x="1109619" y="28481"/>
                  <a:pt x="827500" y="27432"/>
                </a:cubicBezTo>
                <a:cubicBezTo>
                  <a:pt x="569713" y="109845"/>
                  <a:pt x="372632" y="34847"/>
                  <a:pt x="0" y="27432"/>
                </a:cubicBezTo>
                <a:cubicBezTo>
                  <a:pt x="171" y="21236"/>
                  <a:pt x="1539" y="7034"/>
                  <a:pt x="0" y="0"/>
                </a:cubicBezTo>
                <a:close/>
              </a:path>
              <a:path w="6365383" h="27432" fill="none" stroke="0" extrusionOk="0">
                <a:moveTo>
                  <a:pt x="0" y="0"/>
                </a:moveTo>
                <a:cubicBezTo>
                  <a:pt x="148114" y="-21488"/>
                  <a:pt x="370663" y="-8727"/>
                  <a:pt x="636538" y="0"/>
                </a:cubicBezTo>
                <a:cubicBezTo>
                  <a:pt x="871556" y="-17330"/>
                  <a:pt x="1052092" y="15989"/>
                  <a:pt x="1336730" y="0"/>
                </a:cubicBezTo>
                <a:cubicBezTo>
                  <a:pt x="1588412" y="2572"/>
                  <a:pt x="1638947" y="-17048"/>
                  <a:pt x="1909615" y="0"/>
                </a:cubicBezTo>
                <a:cubicBezTo>
                  <a:pt x="2172941" y="24803"/>
                  <a:pt x="2282833" y="9071"/>
                  <a:pt x="2418846" y="0"/>
                </a:cubicBezTo>
                <a:cubicBezTo>
                  <a:pt x="2579346" y="3160"/>
                  <a:pt x="2717736" y="1190"/>
                  <a:pt x="2928076" y="0"/>
                </a:cubicBezTo>
                <a:cubicBezTo>
                  <a:pt x="3134890" y="-30280"/>
                  <a:pt x="3231966" y="-8101"/>
                  <a:pt x="3373653" y="0"/>
                </a:cubicBezTo>
                <a:cubicBezTo>
                  <a:pt x="3520675" y="18506"/>
                  <a:pt x="3921804" y="-22426"/>
                  <a:pt x="4137499" y="0"/>
                </a:cubicBezTo>
                <a:cubicBezTo>
                  <a:pt x="4327702" y="-4501"/>
                  <a:pt x="4648089" y="-21054"/>
                  <a:pt x="4901345" y="0"/>
                </a:cubicBezTo>
                <a:cubicBezTo>
                  <a:pt x="5189079" y="-51139"/>
                  <a:pt x="5468836" y="-33950"/>
                  <a:pt x="5665191" y="0"/>
                </a:cubicBezTo>
                <a:cubicBezTo>
                  <a:pt x="5844792" y="63"/>
                  <a:pt x="6072101" y="-28741"/>
                  <a:pt x="6365383" y="0"/>
                </a:cubicBezTo>
                <a:cubicBezTo>
                  <a:pt x="6367575" y="13041"/>
                  <a:pt x="6363079" y="19728"/>
                  <a:pt x="6365383" y="27432"/>
                </a:cubicBezTo>
                <a:cubicBezTo>
                  <a:pt x="6168648" y="44849"/>
                  <a:pt x="5908689" y="57652"/>
                  <a:pt x="5728845" y="27432"/>
                </a:cubicBezTo>
                <a:cubicBezTo>
                  <a:pt x="5514647" y="19350"/>
                  <a:pt x="5183114" y="52441"/>
                  <a:pt x="5028653" y="27432"/>
                </a:cubicBezTo>
                <a:cubicBezTo>
                  <a:pt x="4886167" y="25261"/>
                  <a:pt x="4770301" y="25272"/>
                  <a:pt x="4583076" y="27432"/>
                </a:cubicBezTo>
                <a:cubicBezTo>
                  <a:pt x="4392628" y="11049"/>
                  <a:pt x="4297840" y="28137"/>
                  <a:pt x="4137499" y="27432"/>
                </a:cubicBezTo>
                <a:cubicBezTo>
                  <a:pt x="3979033" y="11832"/>
                  <a:pt x="3882658" y="26685"/>
                  <a:pt x="3691922" y="27432"/>
                </a:cubicBezTo>
                <a:cubicBezTo>
                  <a:pt x="3476522" y="54227"/>
                  <a:pt x="3338609" y="9824"/>
                  <a:pt x="3182692" y="27432"/>
                </a:cubicBezTo>
                <a:cubicBezTo>
                  <a:pt x="3007853" y="18413"/>
                  <a:pt x="2928857" y="26610"/>
                  <a:pt x="2673461" y="27432"/>
                </a:cubicBezTo>
                <a:cubicBezTo>
                  <a:pt x="2424071" y="7914"/>
                  <a:pt x="2403871" y="41450"/>
                  <a:pt x="2164230" y="27432"/>
                </a:cubicBezTo>
                <a:cubicBezTo>
                  <a:pt x="1915627" y="-2904"/>
                  <a:pt x="1835137" y="-6999"/>
                  <a:pt x="1655000" y="27432"/>
                </a:cubicBezTo>
                <a:cubicBezTo>
                  <a:pt x="1483520" y="44054"/>
                  <a:pt x="1385338" y="30109"/>
                  <a:pt x="1145769" y="27432"/>
                </a:cubicBezTo>
                <a:cubicBezTo>
                  <a:pt x="944537" y="-28238"/>
                  <a:pt x="362674" y="78873"/>
                  <a:pt x="0" y="27432"/>
                </a:cubicBezTo>
                <a:cubicBezTo>
                  <a:pt x="-1063" y="21428"/>
                  <a:pt x="-579" y="826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1E18F0-B971-4DB7-973F-B0E9FF6711C2}"/>
              </a:ext>
            </a:extLst>
          </p:cNvPr>
          <p:cNvSpPr>
            <a:spLocks noGrp="1"/>
          </p:cNvSpPr>
          <p:nvPr>
            <p:ph idx="1"/>
          </p:nvPr>
        </p:nvSpPr>
        <p:spPr>
          <a:xfrm>
            <a:off x="7946643" y="4059936"/>
            <a:ext cx="9376665" cy="5225796"/>
          </a:xfrm>
        </p:spPr>
        <p:txBody>
          <a:bodyPr>
            <a:normAutofit/>
          </a:bodyPr>
          <a:lstStyle/>
          <a:p>
            <a:pPr>
              <a:lnSpc>
                <a:spcPct val="90000"/>
              </a:lnSpc>
            </a:pPr>
            <a:r>
              <a:rPr lang="en-GB" sz="2600" dirty="0"/>
              <a:t>A tool devised to take the guess work out of Account Management</a:t>
            </a:r>
          </a:p>
          <a:p>
            <a:pPr>
              <a:lnSpc>
                <a:spcPct val="90000"/>
              </a:lnSpc>
            </a:pPr>
            <a:r>
              <a:rPr lang="en-GB" sz="2600" dirty="0"/>
              <a:t>There are 7 key areas in each account that if you invest the time in getting to understand, will help you to manage the account better</a:t>
            </a:r>
          </a:p>
          <a:p>
            <a:pPr>
              <a:lnSpc>
                <a:spcPct val="90000"/>
              </a:lnSpc>
            </a:pPr>
            <a:r>
              <a:rPr lang="en-GB" sz="2600" dirty="0"/>
              <a:t>Promoter Champion</a:t>
            </a:r>
          </a:p>
          <a:p>
            <a:pPr>
              <a:lnSpc>
                <a:spcPct val="90000"/>
              </a:lnSpc>
            </a:pPr>
            <a:r>
              <a:rPr lang="en-GB" sz="2600" dirty="0"/>
              <a:t>Probe for pain</a:t>
            </a:r>
          </a:p>
          <a:p>
            <a:pPr>
              <a:lnSpc>
                <a:spcPct val="90000"/>
              </a:lnSpc>
            </a:pPr>
            <a:r>
              <a:rPr lang="en-GB" sz="2600" dirty="0"/>
              <a:t>Prove Value</a:t>
            </a:r>
          </a:p>
          <a:p>
            <a:pPr>
              <a:lnSpc>
                <a:spcPct val="90000"/>
              </a:lnSpc>
            </a:pPr>
            <a:r>
              <a:rPr lang="en-GB" sz="2600" dirty="0"/>
              <a:t>People</a:t>
            </a:r>
          </a:p>
          <a:p>
            <a:pPr>
              <a:lnSpc>
                <a:spcPct val="90000"/>
              </a:lnSpc>
            </a:pPr>
            <a:r>
              <a:rPr lang="en-GB" sz="2600" dirty="0"/>
              <a:t>Power</a:t>
            </a:r>
          </a:p>
          <a:p>
            <a:pPr>
              <a:lnSpc>
                <a:spcPct val="90000"/>
              </a:lnSpc>
            </a:pPr>
            <a:r>
              <a:rPr lang="en-GB" sz="2600" dirty="0"/>
              <a:t>Politics</a:t>
            </a:r>
          </a:p>
          <a:p>
            <a:pPr>
              <a:lnSpc>
                <a:spcPct val="90000"/>
              </a:lnSpc>
            </a:pPr>
            <a:r>
              <a:rPr lang="en-GB" sz="2600" dirty="0"/>
              <a:t>Process</a:t>
            </a:r>
          </a:p>
        </p:txBody>
      </p:sp>
      <p:pic>
        <p:nvPicPr>
          <p:cNvPr id="4" name="Picture 8" descr="Diagram&#10;&#10;Description automatically generated">
            <a:extLst>
              <a:ext uri="{FF2B5EF4-FFF2-40B4-BE49-F238E27FC236}">
                <a16:creationId xmlns:a16="http://schemas.microsoft.com/office/drawing/2014/main" id="{764E8ED6-55FB-492F-8777-2E5CB69FD0B1}"/>
              </a:ext>
            </a:extLst>
          </p:cNvPr>
          <p:cNvPicPr>
            <a:picLocks noChangeAspect="1"/>
          </p:cNvPicPr>
          <p:nvPr/>
        </p:nvPicPr>
        <p:blipFill>
          <a:blip r:embed="rId3"/>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181886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32D49EE8-ECFC-4836-A4DA-A9A0E17490BD}"/>
              </a:ext>
            </a:extLst>
          </p:cNvPr>
          <p:cNvPicPr>
            <a:picLocks noGrp="1" noChangeAspect="1"/>
          </p:cNvPicPr>
          <p:nvPr>
            <p:ph idx="1"/>
          </p:nvPr>
        </p:nvPicPr>
        <p:blipFill rotWithShape="1">
          <a:blip r:embed="rId3"/>
          <a:srcRect t="5671" b="579"/>
          <a:stretch/>
        </p:blipFill>
        <p:spPr>
          <a:xfrm>
            <a:off x="-4570" y="10"/>
            <a:ext cx="18287998" cy="10286990"/>
          </a:xfrm>
          <a:prstGeom prst="rect">
            <a:avLst/>
          </a:prstGeom>
        </p:spPr>
      </p:pic>
      <p:sp>
        <p:nvSpPr>
          <p:cNvPr id="17"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1403"/>
            <a:ext cx="18287998" cy="4743219"/>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FD5BA-C966-48FF-96FB-DC3D9578E405}"/>
              </a:ext>
            </a:extLst>
          </p:cNvPr>
          <p:cNvSpPr>
            <a:spLocks noGrp="1"/>
          </p:cNvSpPr>
          <p:nvPr>
            <p:ph type="title"/>
          </p:nvPr>
        </p:nvSpPr>
        <p:spPr>
          <a:xfrm>
            <a:off x="1645920" y="488325"/>
            <a:ext cx="15087600" cy="5362167"/>
          </a:xfrm>
          <a:effectLst>
            <a:outerShdw blurRad="50800" dist="38100" dir="2700000" algn="tl" rotWithShape="0">
              <a:prstClr val="black">
                <a:alpha val="40000"/>
              </a:prstClr>
            </a:outerShdw>
          </a:effectLst>
        </p:spPr>
        <p:txBody>
          <a:bodyPr vert="horz" lIns="91440" tIns="45720" rIns="91440" bIns="45720" rtlCol="0" anchor="b">
            <a:normAutofit/>
          </a:bodyPr>
          <a:lstStyle/>
          <a:p>
            <a:pPr>
              <a:lnSpc>
                <a:spcPct val="90000"/>
              </a:lnSpc>
            </a:pPr>
            <a:r>
              <a:rPr lang="en-US" sz="7800" dirty="0"/>
              <a:t>The 7P wheel of account management</a:t>
            </a:r>
          </a:p>
        </p:txBody>
      </p:sp>
    </p:spTree>
    <p:extLst>
      <p:ext uri="{BB962C8B-B14F-4D97-AF65-F5344CB8AC3E}">
        <p14:creationId xmlns:p14="http://schemas.microsoft.com/office/powerpoint/2010/main" val="126750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9884" b="17382"/>
          <a:stretch/>
        </p:blipFill>
        <p:spPr bwMode="auto">
          <a:xfrm>
            <a:off x="118244" y="190500"/>
            <a:ext cx="18287999" cy="10286990"/>
          </a:xfrm>
          <a:prstGeom prst="rect">
            <a:avLst/>
          </a:prstGeom>
          <a:noFill/>
          <a:extLst>
            <a:ext uri="{909E8E84-426E-40DD-AFC4-6F175D3DCCD1}">
              <a14:hiddenFill xmlns:a14="http://schemas.microsoft.com/office/drawing/2010/main">
                <a:solidFill>
                  <a:srgbClr val="FFFFFF"/>
                </a:solidFill>
              </a14:hiddenFill>
            </a:ext>
          </a:extLst>
        </p:spPr>
      </p:pic>
      <p:sp>
        <p:nvSpPr>
          <p:cNvPr id="307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497262"/>
            <a:ext cx="9025758" cy="8789738"/>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2"/>
          <p:cNvSpPr>
            <a:spLocks noGrp="1"/>
          </p:cNvSpPr>
          <p:nvPr>
            <p:ph type="title"/>
          </p:nvPr>
        </p:nvSpPr>
        <p:spPr>
          <a:xfrm>
            <a:off x="1359776" y="1924187"/>
            <a:ext cx="6306205" cy="2014131"/>
          </a:xfrm>
        </p:spPr>
        <p:txBody>
          <a:bodyPr>
            <a:normAutofit/>
          </a:bodyPr>
          <a:lstStyle/>
          <a:p>
            <a:r>
              <a:rPr lang="en-GB" sz="5400" dirty="0">
                <a:latin typeface="Amaranth" panose="020B0604020202020204" charset="0"/>
              </a:rPr>
              <a:t>How do the webinars work?</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30576" y="5005708"/>
            <a:ext cx="140313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idx="1"/>
          </p:nvPr>
        </p:nvSpPr>
        <p:spPr>
          <a:xfrm>
            <a:off x="1390256" y="4532668"/>
            <a:ext cx="6889531" cy="4217418"/>
          </a:xfrm>
        </p:spPr>
        <p:txBody>
          <a:bodyPr anchor="ctr">
            <a:noAutofit/>
          </a:bodyPr>
          <a:lstStyle/>
          <a:p>
            <a:pPr>
              <a:lnSpc>
                <a:spcPct val="90000"/>
              </a:lnSpc>
            </a:pPr>
            <a:r>
              <a:rPr lang="en-GB" sz="2400" dirty="0">
                <a:latin typeface="Amaranth" panose="020B0604020202020204" charset="0"/>
              </a:rPr>
              <a:t>1.5 hours of training content</a:t>
            </a:r>
          </a:p>
          <a:p>
            <a:pPr>
              <a:lnSpc>
                <a:spcPct val="90000"/>
              </a:lnSpc>
            </a:pPr>
            <a:r>
              <a:rPr lang="en-GB" sz="2400" dirty="0">
                <a:latin typeface="Amaranth" panose="020B0604020202020204" charset="0"/>
              </a:rPr>
              <a:t>Every month we will cover a different topic</a:t>
            </a:r>
          </a:p>
          <a:p>
            <a:pPr>
              <a:lnSpc>
                <a:spcPct val="90000"/>
              </a:lnSpc>
            </a:pPr>
            <a:r>
              <a:rPr lang="en-GB" sz="2400" dirty="0">
                <a:latin typeface="Amaranth" panose="020B0604020202020204" charset="0"/>
              </a:rPr>
              <a:t>We will have one comfort break of 5 minutes!</a:t>
            </a:r>
          </a:p>
          <a:p>
            <a:pPr>
              <a:lnSpc>
                <a:spcPct val="90000"/>
              </a:lnSpc>
            </a:pPr>
            <a:r>
              <a:rPr lang="en-GB" sz="2400" dirty="0">
                <a:latin typeface="Amaranth" panose="020B0604020202020204" charset="0"/>
              </a:rPr>
              <a:t>We will use the chat room, Miro boards and live discussion. There will be group work when appropriate and the numbers allow – so get involved!</a:t>
            </a:r>
          </a:p>
          <a:p>
            <a:pPr>
              <a:lnSpc>
                <a:spcPct val="90000"/>
              </a:lnSpc>
            </a:pPr>
            <a:r>
              <a:rPr lang="en-GB" sz="2400" dirty="0">
                <a:latin typeface="Amaranth" panose="020B0604020202020204" charset="0"/>
              </a:rPr>
              <a:t>We do need to see each others faces! Unless I explain otherwise e.g. if we have a lot of content to get through and we are running out of time</a:t>
            </a:r>
          </a:p>
          <a:p>
            <a:pPr>
              <a:lnSpc>
                <a:spcPct val="90000"/>
              </a:lnSpc>
            </a:pPr>
            <a:r>
              <a:rPr lang="en-GB" sz="2400" dirty="0">
                <a:latin typeface="Amaranth" panose="020B0604020202020204" charset="0"/>
              </a:rPr>
              <a:t>I will always ask you for questions</a:t>
            </a:r>
          </a:p>
          <a:p>
            <a:pPr>
              <a:lnSpc>
                <a:spcPct val="90000"/>
              </a:lnSpc>
            </a:pPr>
            <a:r>
              <a:rPr lang="en-GB" sz="2400" dirty="0">
                <a:latin typeface="Amaranth" panose="020B0604020202020204" charset="0"/>
              </a:rPr>
              <a:t>I will always ask for your full attention</a:t>
            </a:r>
          </a:p>
          <a:p>
            <a:pPr>
              <a:lnSpc>
                <a:spcPct val="90000"/>
              </a:lnSpc>
            </a:pPr>
            <a:r>
              <a:rPr lang="en-GB" sz="2400" dirty="0">
                <a:latin typeface="Amaranth" panose="020B0604020202020204" charset="0"/>
              </a:rPr>
              <a:t>You will always have mine</a:t>
            </a:r>
          </a:p>
          <a:p>
            <a:pPr>
              <a:lnSpc>
                <a:spcPct val="90000"/>
              </a:lnSpc>
            </a:pPr>
            <a:r>
              <a:rPr lang="en-GB" sz="2400" dirty="0">
                <a:latin typeface="Amaranth" panose="020B0604020202020204" charset="0"/>
              </a:rPr>
              <a:t>We will respect the confidentiality of our clients, candidates and colleagues </a:t>
            </a:r>
          </a:p>
        </p:txBody>
      </p:sp>
      <p:pic>
        <p:nvPicPr>
          <p:cNvPr id="2" name="Picture 6" descr="Diagram&#10;&#10;Description automatically generated"/>
          <p:cNvPicPr>
            <a:picLocks noChangeAspect="1"/>
          </p:cNvPicPr>
          <p:nvPr/>
        </p:nvPicPr>
        <p:blipFill>
          <a:blip r:embed="rId3"/>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23714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292" y="831228"/>
            <a:ext cx="8613283"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49EC0-F8EF-4240-9A60-2F41EC78429A}"/>
              </a:ext>
            </a:extLst>
          </p:cNvPr>
          <p:cNvSpPr>
            <a:spLocks noGrp="1"/>
          </p:cNvSpPr>
          <p:nvPr>
            <p:ph type="title"/>
          </p:nvPr>
        </p:nvSpPr>
        <p:spPr>
          <a:xfrm>
            <a:off x="1867608" y="1934647"/>
            <a:ext cx="5476651" cy="6406445"/>
          </a:xfrm>
        </p:spPr>
        <p:txBody>
          <a:bodyPr anchor="ctr">
            <a:normAutofit/>
          </a:bodyPr>
          <a:lstStyle/>
          <a:p>
            <a:r>
              <a:rPr lang="en-GB" sz="8400">
                <a:solidFill>
                  <a:srgbClr val="FFFFFF"/>
                </a:solidFill>
              </a:rPr>
              <a:t>Promoter</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5239" y="561591"/>
            <a:ext cx="257273" cy="257272"/>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163" y="1626760"/>
            <a:ext cx="236318" cy="236318"/>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A21619B-90C5-4CB5-9AE2-8CE6D9E933CF}"/>
              </a:ext>
            </a:extLst>
          </p:cNvPr>
          <p:cNvSpPr>
            <a:spLocks noGrp="1"/>
          </p:cNvSpPr>
          <p:nvPr>
            <p:ph idx="1"/>
          </p:nvPr>
        </p:nvSpPr>
        <p:spPr>
          <a:xfrm>
            <a:off x="9445849" y="777600"/>
            <a:ext cx="7157411" cy="8756923"/>
          </a:xfrm>
        </p:spPr>
        <p:txBody>
          <a:bodyPr anchor="ctr">
            <a:normAutofit/>
          </a:bodyPr>
          <a:lstStyle/>
          <a:p>
            <a:r>
              <a:rPr lang="en-GB" sz="3000">
                <a:solidFill>
                  <a:schemeClr val="tx1">
                    <a:alpha val="80000"/>
                  </a:schemeClr>
                </a:solidFill>
              </a:rPr>
              <a:t>The Promoter is the person who is your main point of contact</a:t>
            </a:r>
          </a:p>
          <a:p>
            <a:r>
              <a:rPr lang="en-GB" sz="3000">
                <a:solidFill>
                  <a:schemeClr val="tx1">
                    <a:alpha val="80000"/>
                  </a:schemeClr>
                </a:solidFill>
              </a:rPr>
              <a:t>How good is your relationship with them?</a:t>
            </a:r>
          </a:p>
          <a:p>
            <a:r>
              <a:rPr lang="en-GB" sz="3000">
                <a:solidFill>
                  <a:schemeClr val="tx1">
                    <a:alpha val="80000"/>
                  </a:schemeClr>
                </a:solidFill>
              </a:rPr>
              <a:t>Could it be better?</a:t>
            </a:r>
          </a:p>
          <a:p>
            <a:r>
              <a:rPr lang="en-GB" sz="3000">
                <a:solidFill>
                  <a:schemeClr val="tx1">
                    <a:alpha val="80000"/>
                  </a:schemeClr>
                </a:solidFill>
              </a:rPr>
              <a:t>What are your Promoters personal targets?</a:t>
            </a:r>
          </a:p>
          <a:p>
            <a:r>
              <a:rPr lang="en-GB" sz="3000">
                <a:solidFill>
                  <a:schemeClr val="tx1">
                    <a:alpha val="80000"/>
                  </a:schemeClr>
                </a:solidFill>
              </a:rPr>
              <a:t>If they have targets for recruitment, how can you help them achieve them?</a:t>
            </a:r>
          </a:p>
          <a:p>
            <a:r>
              <a:rPr lang="en-GB" sz="3000">
                <a:solidFill>
                  <a:schemeClr val="tx1">
                    <a:alpha val="80000"/>
                  </a:schemeClr>
                </a:solidFill>
              </a:rPr>
              <a:t>Can they help you with any of the other “P’s”?</a:t>
            </a:r>
          </a:p>
          <a:p>
            <a:pPr marL="0" indent="0">
              <a:buNone/>
            </a:pPr>
            <a:endParaRPr lang="en-GB" sz="3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4820" y="8627730"/>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15591"/>
            <a:ext cx="0" cy="4858092"/>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11" name="Picture 8" descr="Diagram&#10;&#10;Description automatically generated">
            <a:extLst>
              <a:ext uri="{FF2B5EF4-FFF2-40B4-BE49-F238E27FC236}">
                <a16:creationId xmlns:a16="http://schemas.microsoft.com/office/drawing/2014/main" id="{3BF31ABF-711A-4E75-BEC7-EBDCCE5752FD}"/>
              </a:ext>
            </a:extLst>
          </p:cNvPr>
          <p:cNvPicPr>
            <a:picLocks noChangeAspect="1"/>
          </p:cNvPicPr>
          <p:nvPr/>
        </p:nvPicPr>
        <p:blipFill>
          <a:blip r:embed="rId2"/>
          <a:srcRect/>
          <a:stretch>
            <a:fillRect/>
          </a:stretch>
        </p:blipFill>
        <p:spPr>
          <a:xfrm>
            <a:off x="15789494" y="8318232"/>
            <a:ext cx="1627532" cy="1627532"/>
          </a:xfrm>
          <a:prstGeom prst="rect">
            <a:avLst/>
          </a:prstGeom>
        </p:spPr>
      </p:pic>
    </p:spTree>
    <p:extLst>
      <p:ext uri="{BB962C8B-B14F-4D97-AF65-F5344CB8AC3E}">
        <p14:creationId xmlns:p14="http://schemas.microsoft.com/office/powerpoint/2010/main" val="498070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89"/>
            <a:ext cx="8422313" cy="10287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74A994BD-9666-454D-A7AF-CB339C425CE1}"/>
              </a:ext>
            </a:extLst>
          </p:cNvPr>
          <p:cNvSpPr>
            <a:spLocks noGrp="1"/>
          </p:cNvSpPr>
          <p:nvPr>
            <p:ph type="title"/>
          </p:nvPr>
        </p:nvSpPr>
        <p:spPr>
          <a:xfrm>
            <a:off x="9141157" y="1204432"/>
            <a:ext cx="7466964" cy="2181077"/>
          </a:xfrm>
        </p:spPr>
        <p:txBody>
          <a:bodyPr>
            <a:normAutofit/>
          </a:bodyPr>
          <a:lstStyle/>
          <a:p>
            <a:r>
              <a:rPr lang="en-GB">
                <a:solidFill>
                  <a:srgbClr val="000000"/>
                </a:solidFill>
              </a:rPr>
              <a:t>Probe</a:t>
            </a:r>
          </a:p>
        </p:txBody>
      </p:sp>
      <p:sp>
        <p:nvSpPr>
          <p:cNvPr id="2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7928"/>
            <a:ext cx="7500657" cy="8101443"/>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Graphic 21" descr="Confused Person">
            <a:extLst>
              <a:ext uri="{FF2B5EF4-FFF2-40B4-BE49-F238E27FC236}">
                <a16:creationId xmlns:a16="http://schemas.microsoft.com/office/drawing/2014/main" id="{C7C5B16B-7CD1-4073-9509-6AB70C2B92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380" y="2443633"/>
            <a:ext cx="5374900" cy="5430032"/>
          </a:xfrm>
          <a:prstGeom prst="rect">
            <a:avLst/>
          </a:prstGeom>
        </p:spPr>
      </p:pic>
      <p:sp>
        <p:nvSpPr>
          <p:cNvPr id="3" name="Content Placeholder 2">
            <a:extLst>
              <a:ext uri="{FF2B5EF4-FFF2-40B4-BE49-F238E27FC236}">
                <a16:creationId xmlns:a16="http://schemas.microsoft.com/office/drawing/2014/main" id="{0DC9EBAE-1D26-47D0-B218-1DE6A931E0B3}"/>
              </a:ext>
            </a:extLst>
          </p:cNvPr>
          <p:cNvSpPr>
            <a:spLocks noGrp="1"/>
          </p:cNvSpPr>
          <p:nvPr>
            <p:ph idx="1"/>
          </p:nvPr>
        </p:nvSpPr>
        <p:spPr>
          <a:xfrm>
            <a:off x="9135861" y="3632523"/>
            <a:ext cx="7466367" cy="5458933"/>
          </a:xfrm>
        </p:spPr>
        <p:txBody>
          <a:bodyPr anchor="ctr">
            <a:normAutofit/>
          </a:bodyPr>
          <a:lstStyle/>
          <a:p>
            <a:r>
              <a:rPr lang="en-GB" sz="3000">
                <a:solidFill>
                  <a:srgbClr val="000000"/>
                </a:solidFill>
              </a:rPr>
              <a:t>Have you questioned the client sufficiently to know what their future recruitment plans are?</a:t>
            </a:r>
          </a:p>
          <a:p>
            <a:r>
              <a:rPr lang="en-GB" sz="3000">
                <a:solidFill>
                  <a:srgbClr val="000000"/>
                </a:solidFill>
              </a:rPr>
              <a:t>Do you know what their “pain” is?  Their pain is the reason why they need to work with you and not do the recruitment themselves</a:t>
            </a:r>
          </a:p>
          <a:p>
            <a:r>
              <a:rPr lang="en-GB" sz="3000">
                <a:solidFill>
                  <a:srgbClr val="000000"/>
                </a:solidFill>
              </a:rPr>
              <a:t>Do you know all you need to know about their business?</a:t>
            </a:r>
          </a:p>
          <a:p>
            <a:r>
              <a:rPr lang="en-GB" sz="3000">
                <a:solidFill>
                  <a:srgbClr val="000000"/>
                </a:solidFill>
              </a:rPr>
              <a:t>Ask probing questions to understand the client and their business</a:t>
            </a:r>
          </a:p>
        </p:txBody>
      </p:sp>
      <p:pic>
        <p:nvPicPr>
          <p:cNvPr id="11" name="Picture 8" descr="Diagram&#10;&#10;Description automatically generated">
            <a:extLst>
              <a:ext uri="{FF2B5EF4-FFF2-40B4-BE49-F238E27FC236}">
                <a16:creationId xmlns:a16="http://schemas.microsoft.com/office/drawing/2014/main" id="{1B7BBCC3-B3E6-42AD-9F74-A708A2CE0B14}"/>
              </a:ext>
            </a:extLst>
          </p:cNvPr>
          <p:cNvPicPr>
            <a:picLocks noChangeAspect="1"/>
          </p:cNvPicPr>
          <p:nvPr/>
        </p:nvPicPr>
        <p:blipFill>
          <a:blip r:embed="rId5"/>
          <a:srcRect/>
          <a:stretch>
            <a:fillRect/>
          </a:stretch>
        </p:blipFill>
        <p:spPr>
          <a:xfrm>
            <a:off x="15789494" y="8318232"/>
            <a:ext cx="1627532" cy="1627532"/>
          </a:xfrm>
          <a:prstGeom prst="rect">
            <a:avLst/>
          </a:prstGeom>
        </p:spPr>
      </p:pic>
    </p:spTree>
    <p:extLst>
      <p:ext uri="{BB962C8B-B14F-4D97-AF65-F5344CB8AC3E}">
        <p14:creationId xmlns:p14="http://schemas.microsoft.com/office/powerpoint/2010/main" val="46610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292" y="831228"/>
            <a:ext cx="8613283"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9971A7-7DA5-4E23-9EE3-3FBB29EDEBCE}"/>
              </a:ext>
            </a:extLst>
          </p:cNvPr>
          <p:cNvSpPr>
            <a:spLocks noGrp="1"/>
          </p:cNvSpPr>
          <p:nvPr>
            <p:ph type="title"/>
          </p:nvPr>
        </p:nvSpPr>
        <p:spPr>
          <a:xfrm>
            <a:off x="1867608" y="1934647"/>
            <a:ext cx="5476651" cy="6406445"/>
          </a:xfrm>
        </p:spPr>
        <p:txBody>
          <a:bodyPr anchor="ctr">
            <a:normAutofit/>
          </a:bodyPr>
          <a:lstStyle/>
          <a:p>
            <a:r>
              <a:rPr lang="en-GB" sz="8400">
                <a:solidFill>
                  <a:srgbClr val="FFFFFF"/>
                </a:solidFill>
              </a:rPr>
              <a:t>Prove value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5239" y="561591"/>
            <a:ext cx="257273" cy="257272"/>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163" y="1626760"/>
            <a:ext cx="236318" cy="236318"/>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4B0A36E-4F19-43C2-BD7D-1ECFA9A4F26B}"/>
              </a:ext>
            </a:extLst>
          </p:cNvPr>
          <p:cNvSpPr>
            <a:spLocks noGrp="1"/>
          </p:cNvSpPr>
          <p:nvPr>
            <p:ph idx="1"/>
          </p:nvPr>
        </p:nvSpPr>
        <p:spPr>
          <a:xfrm>
            <a:off x="9445849" y="777600"/>
            <a:ext cx="7157411" cy="8756923"/>
          </a:xfrm>
        </p:spPr>
        <p:txBody>
          <a:bodyPr anchor="ctr">
            <a:normAutofit/>
          </a:bodyPr>
          <a:lstStyle/>
          <a:p>
            <a:r>
              <a:rPr lang="en-GB" sz="3000">
                <a:solidFill>
                  <a:schemeClr val="tx1">
                    <a:alpha val="80000"/>
                  </a:schemeClr>
                </a:solidFill>
              </a:rPr>
              <a:t>How does the client measure success in their company?</a:t>
            </a:r>
          </a:p>
          <a:p>
            <a:r>
              <a:rPr lang="en-GB" sz="3000">
                <a:solidFill>
                  <a:schemeClr val="tx1">
                    <a:alpha val="80000"/>
                  </a:schemeClr>
                </a:solidFill>
              </a:rPr>
              <a:t>Is it just revenue or are there other measures?</a:t>
            </a:r>
          </a:p>
          <a:p>
            <a:r>
              <a:rPr lang="en-GB" sz="3000">
                <a:solidFill>
                  <a:schemeClr val="tx1">
                    <a:alpha val="80000"/>
                  </a:schemeClr>
                </a:solidFill>
              </a:rPr>
              <a:t>How can you help the client in a way that directly links to how they measure success?</a:t>
            </a:r>
          </a:p>
          <a:p>
            <a:r>
              <a:rPr lang="en-GB" sz="3000">
                <a:solidFill>
                  <a:schemeClr val="tx1">
                    <a:alpha val="80000"/>
                  </a:schemeClr>
                </a:solidFill>
              </a:rPr>
              <a:t>Example – if one of the company’s targets is to lower attrition, can you add value to that by helping them find people that are the right for the business?</a:t>
            </a:r>
          </a:p>
          <a:p>
            <a:r>
              <a:rPr lang="en-GB" sz="3000">
                <a:solidFill>
                  <a:schemeClr val="tx1">
                    <a:alpha val="80000"/>
                  </a:schemeClr>
                </a:solidFill>
              </a:rPr>
              <a:t>How can you personally add value to the client’s business?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4820" y="8627730"/>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15591"/>
            <a:ext cx="0" cy="4858092"/>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11" name="Picture 8" descr="Diagram&#10;&#10;Description automatically generated">
            <a:extLst>
              <a:ext uri="{FF2B5EF4-FFF2-40B4-BE49-F238E27FC236}">
                <a16:creationId xmlns:a16="http://schemas.microsoft.com/office/drawing/2014/main" id="{F8931105-E0F1-4F28-A62B-3B01AD2B4017}"/>
              </a:ext>
            </a:extLst>
          </p:cNvPr>
          <p:cNvPicPr>
            <a:picLocks noChangeAspect="1"/>
          </p:cNvPicPr>
          <p:nvPr/>
        </p:nvPicPr>
        <p:blipFill>
          <a:blip r:embed="rId2"/>
          <a:srcRect/>
          <a:stretch>
            <a:fillRect/>
          </a:stretch>
        </p:blipFill>
        <p:spPr>
          <a:xfrm>
            <a:off x="15789494" y="8318232"/>
            <a:ext cx="1627532" cy="1627532"/>
          </a:xfrm>
          <a:prstGeom prst="rect">
            <a:avLst/>
          </a:prstGeom>
        </p:spPr>
      </p:pic>
    </p:spTree>
    <p:extLst>
      <p:ext uri="{BB962C8B-B14F-4D97-AF65-F5344CB8AC3E}">
        <p14:creationId xmlns:p14="http://schemas.microsoft.com/office/powerpoint/2010/main" val="3784917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89"/>
            <a:ext cx="8422313" cy="10287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08AC3989-AADA-448B-9DE1-C5389C5CB993}"/>
              </a:ext>
            </a:extLst>
          </p:cNvPr>
          <p:cNvSpPr>
            <a:spLocks noGrp="1"/>
          </p:cNvSpPr>
          <p:nvPr>
            <p:ph type="title"/>
          </p:nvPr>
        </p:nvSpPr>
        <p:spPr>
          <a:xfrm>
            <a:off x="9141157" y="1204432"/>
            <a:ext cx="7466964" cy="2181077"/>
          </a:xfrm>
        </p:spPr>
        <p:txBody>
          <a:bodyPr>
            <a:normAutofit/>
          </a:bodyPr>
          <a:lstStyle/>
          <a:p>
            <a:r>
              <a:rPr lang="en-GB">
                <a:solidFill>
                  <a:srgbClr val="000000"/>
                </a:solidFill>
              </a:rPr>
              <a:t>People</a:t>
            </a:r>
          </a:p>
        </p:txBody>
      </p:sp>
      <p:sp>
        <p:nvSpPr>
          <p:cNvPr id="4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07928"/>
            <a:ext cx="7500657" cy="8101443"/>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7" name="Graphic 36" descr="Connections">
            <a:extLst>
              <a:ext uri="{FF2B5EF4-FFF2-40B4-BE49-F238E27FC236}">
                <a16:creationId xmlns:a16="http://schemas.microsoft.com/office/drawing/2014/main" id="{C2AD5E33-A4D6-497D-A223-FF14F7F97E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380" y="2443633"/>
            <a:ext cx="5430032" cy="5430032"/>
          </a:xfrm>
          <a:prstGeom prst="rect">
            <a:avLst/>
          </a:prstGeom>
        </p:spPr>
      </p:pic>
      <p:sp>
        <p:nvSpPr>
          <p:cNvPr id="3" name="Content Placeholder 2">
            <a:extLst>
              <a:ext uri="{FF2B5EF4-FFF2-40B4-BE49-F238E27FC236}">
                <a16:creationId xmlns:a16="http://schemas.microsoft.com/office/drawing/2014/main" id="{D858207D-B4D5-4D36-BF4F-2B8055A97DB1}"/>
              </a:ext>
            </a:extLst>
          </p:cNvPr>
          <p:cNvSpPr>
            <a:spLocks noGrp="1"/>
          </p:cNvSpPr>
          <p:nvPr>
            <p:ph idx="1"/>
          </p:nvPr>
        </p:nvSpPr>
        <p:spPr>
          <a:xfrm>
            <a:off x="9135861" y="3632523"/>
            <a:ext cx="7466367" cy="5458933"/>
          </a:xfrm>
        </p:spPr>
        <p:txBody>
          <a:bodyPr anchor="ctr">
            <a:normAutofit/>
          </a:bodyPr>
          <a:lstStyle/>
          <a:p>
            <a:r>
              <a:rPr lang="en-GB" sz="2800">
                <a:solidFill>
                  <a:srgbClr val="000000"/>
                </a:solidFill>
              </a:rPr>
              <a:t>Do you know who all the key people are in the business?</a:t>
            </a:r>
          </a:p>
          <a:p>
            <a:r>
              <a:rPr lang="en-GB" sz="2800">
                <a:solidFill>
                  <a:srgbClr val="000000"/>
                </a:solidFill>
              </a:rPr>
              <a:t>Do you only have the one contact?  What would happen if they left?</a:t>
            </a:r>
          </a:p>
          <a:p>
            <a:r>
              <a:rPr lang="en-GB" sz="2800">
                <a:solidFill>
                  <a:srgbClr val="000000"/>
                </a:solidFill>
              </a:rPr>
              <a:t>Who else might you need to make contact with?</a:t>
            </a:r>
          </a:p>
          <a:p>
            <a:r>
              <a:rPr lang="en-GB" sz="2800">
                <a:solidFill>
                  <a:srgbClr val="000000"/>
                </a:solidFill>
              </a:rPr>
              <a:t>Knowing who all the relevant decision makers are increases your effectiveness within an account</a:t>
            </a:r>
          </a:p>
          <a:p>
            <a:r>
              <a:rPr lang="en-GB" sz="2800">
                <a:solidFill>
                  <a:srgbClr val="000000"/>
                </a:solidFill>
              </a:rPr>
              <a:t>How are you going to make contact with them?</a:t>
            </a:r>
          </a:p>
          <a:p>
            <a:r>
              <a:rPr lang="en-GB" sz="2800">
                <a:solidFill>
                  <a:srgbClr val="000000"/>
                </a:solidFill>
              </a:rPr>
              <a:t>Can you use your Promoter to help you?</a:t>
            </a:r>
          </a:p>
        </p:txBody>
      </p:sp>
      <p:pic>
        <p:nvPicPr>
          <p:cNvPr id="11" name="Picture 8" descr="Diagram&#10;&#10;Description automatically generated">
            <a:extLst>
              <a:ext uri="{FF2B5EF4-FFF2-40B4-BE49-F238E27FC236}">
                <a16:creationId xmlns:a16="http://schemas.microsoft.com/office/drawing/2014/main" id="{0BD5EEF8-126F-4E1A-A381-CA9576A252A4}"/>
              </a:ext>
            </a:extLst>
          </p:cNvPr>
          <p:cNvPicPr>
            <a:picLocks noChangeAspect="1"/>
          </p:cNvPicPr>
          <p:nvPr/>
        </p:nvPicPr>
        <p:blipFill>
          <a:blip r:embed="rId5"/>
          <a:srcRect/>
          <a:stretch>
            <a:fillRect/>
          </a:stretch>
        </p:blipFill>
        <p:spPr>
          <a:xfrm>
            <a:off x="15789494" y="8318232"/>
            <a:ext cx="1627532" cy="1627532"/>
          </a:xfrm>
          <a:prstGeom prst="rect">
            <a:avLst/>
          </a:prstGeom>
        </p:spPr>
      </p:pic>
    </p:spTree>
    <p:extLst>
      <p:ext uri="{BB962C8B-B14F-4D97-AF65-F5344CB8AC3E}">
        <p14:creationId xmlns:p14="http://schemas.microsoft.com/office/powerpoint/2010/main" val="4119329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292" y="831228"/>
            <a:ext cx="8613283"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AB7C2-E73E-4C8C-BB6A-381B8C5777D6}"/>
              </a:ext>
            </a:extLst>
          </p:cNvPr>
          <p:cNvSpPr>
            <a:spLocks noGrp="1"/>
          </p:cNvSpPr>
          <p:nvPr>
            <p:ph type="title"/>
          </p:nvPr>
        </p:nvSpPr>
        <p:spPr>
          <a:xfrm>
            <a:off x="1867608" y="1934647"/>
            <a:ext cx="5476651" cy="6406445"/>
          </a:xfrm>
        </p:spPr>
        <p:txBody>
          <a:bodyPr anchor="ctr">
            <a:normAutofit/>
          </a:bodyPr>
          <a:lstStyle/>
          <a:p>
            <a:r>
              <a:rPr lang="en-GB" sz="8400">
                <a:solidFill>
                  <a:srgbClr val="FFFFFF"/>
                </a:solidFill>
              </a:rPr>
              <a:t>Power</a:t>
            </a:r>
          </a:p>
        </p:txBody>
      </p:sp>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5239" y="561591"/>
            <a:ext cx="257273" cy="257272"/>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163" y="1626760"/>
            <a:ext cx="236318" cy="236318"/>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33D49E6-6A36-4FDA-AA48-5AC5C21AF995}"/>
              </a:ext>
            </a:extLst>
          </p:cNvPr>
          <p:cNvSpPr>
            <a:spLocks noGrp="1"/>
          </p:cNvSpPr>
          <p:nvPr>
            <p:ph idx="1"/>
          </p:nvPr>
        </p:nvSpPr>
        <p:spPr>
          <a:xfrm>
            <a:off x="9445849" y="777600"/>
            <a:ext cx="7157411" cy="8756923"/>
          </a:xfrm>
        </p:spPr>
        <p:txBody>
          <a:bodyPr anchor="ctr">
            <a:normAutofit/>
          </a:bodyPr>
          <a:lstStyle/>
          <a:p>
            <a:r>
              <a:rPr lang="en-GB" sz="3000">
                <a:solidFill>
                  <a:schemeClr val="tx1">
                    <a:alpha val="80000"/>
                  </a:schemeClr>
                </a:solidFill>
              </a:rPr>
              <a:t>Who has the main power within the account?</a:t>
            </a:r>
          </a:p>
          <a:p>
            <a:r>
              <a:rPr lang="en-GB" sz="3000">
                <a:solidFill>
                  <a:schemeClr val="tx1">
                    <a:alpha val="80000"/>
                  </a:schemeClr>
                </a:solidFill>
              </a:rPr>
              <a:t>Who is/are the decision makers?</a:t>
            </a:r>
          </a:p>
          <a:p>
            <a:r>
              <a:rPr lang="en-GB" sz="3000">
                <a:solidFill>
                  <a:schemeClr val="tx1">
                    <a:alpha val="80000"/>
                  </a:schemeClr>
                </a:solidFill>
              </a:rPr>
              <a:t>Do you know what’s important to them?</a:t>
            </a:r>
          </a:p>
          <a:p>
            <a:r>
              <a:rPr lang="en-GB" sz="3000">
                <a:solidFill>
                  <a:schemeClr val="tx1">
                    <a:alpha val="80000"/>
                  </a:schemeClr>
                </a:solidFill>
              </a:rPr>
              <a:t>You may not be able to/need to get in front of the key decision maker but it helps to know who they are and what obstacles they may cause</a:t>
            </a:r>
          </a:p>
          <a:p>
            <a:endParaRPr lang="en-GB" sz="3000">
              <a:solidFill>
                <a:schemeClr val="tx1">
                  <a:alpha val="80000"/>
                </a:schemeClr>
              </a:solidFill>
            </a:endParaRPr>
          </a:p>
        </p:txBody>
      </p:sp>
      <p:sp>
        <p:nvSpPr>
          <p:cNvPr id="3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4820" y="8627730"/>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15591"/>
            <a:ext cx="0" cy="4858092"/>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11" name="Picture 8" descr="Diagram&#10;&#10;Description automatically generated">
            <a:extLst>
              <a:ext uri="{FF2B5EF4-FFF2-40B4-BE49-F238E27FC236}">
                <a16:creationId xmlns:a16="http://schemas.microsoft.com/office/drawing/2014/main" id="{58504A7D-F91E-4E35-8E2E-EE20E74173AF}"/>
              </a:ext>
            </a:extLst>
          </p:cNvPr>
          <p:cNvPicPr>
            <a:picLocks noChangeAspect="1"/>
          </p:cNvPicPr>
          <p:nvPr/>
        </p:nvPicPr>
        <p:blipFill>
          <a:blip r:embed="rId2"/>
          <a:srcRect/>
          <a:stretch>
            <a:fillRect/>
          </a:stretch>
        </p:blipFill>
        <p:spPr>
          <a:xfrm>
            <a:off x="15789494" y="8318232"/>
            <a:ext cx="1627532" cy="1627532"/>
          </a:xfrm>
          <a:prstGeom prst="rect">
            <a:avLst/>
          </a:prstGeom>
        </p:spPr>
      </p:pic>
    </p:spTree>
    <p:extLst>
      <p:ext uri="{BB962C8B-B14F-4D97-AF65-F5344CB8AC3E}">
        <p14:creationId xmlns:p14="http://schemas.microsoft.com/office/powerpoint/2010/main" val="1021081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9292" y="831228"/>
            <a:ext cx="8613283"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980393-FAF1-4349-820F-CA88B8E1F163}"/>
              </a:ext>
            </a:extLst>
          </p:cNvPr>
          <p:cNvSpPr>
            <a:spLocks noGrp="1"/>
          </p:cNvSpPr>
          <p:nvPr>
            <p:ph type="title"/>
          </p:nvPr>
        </p:nvSpPr>
        <p:spPr>
          <a:xfrm>
            <a:off x="1867608" y="1934647"/>
            <a:ext cx="5476651" cy="6406445"/>
          </a:xfrm>
        </p:spPr>
        <p:txBody>
          <a:bodyPr anchor="ctr">
            <a:normAutofit/>
          </a:bodyPr>
          <a:lstStyle/>
          <a:p>
            <a:r>
              <a:rPr lang="en-GB" sz="8400">
                <a:solidFill>
                  <a:srgbClr val="FFFFFF"/>
                </a:solidFill>
              </a:rPr>
              <a:t>Politics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5239" y="561591"/>
            <a:ext cx="257273" cy="257272"/>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163" y="1626760"/>
            <a:ext cx="236318" cy="236318"/>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DC2E893-74D6-4436-805B-00BC12353827}"/>
              </a:ext>
            </a:extLst>
          </p:cNvPr>
          <p:cNvSpPr>
            <a:spLocks noGrp="1"/>
          </p:cNvSpPr>
          <p:nvPr>
            <p:ph idx="1"/>
          </p:nvPr>
        </p:nvSpPr>
        <p:spPr>
          <a:xfrm>
            <a:off x="9445849" y="777600"/>
            <a:ext cx="7157411" cy="8756923"/>
          </a:xfrm>
        </p:spPr>
        <p:txBody>
          <a:bodyPr anchor="ctr">
            <a:normAutofit/>
          </a:bodyPr>
          <a:lstStyle/>
          <a:p>
            <a:r>
              <a:rPr lang="en-GB" sz="3000">
                <a:solidFill>
                  <a:schemeClr val="tx1">
                    <a:alpha val="80000"/>
                  </a:schemeClr>
                </a:solidFill>
              </a:rPr>
              <a:t>Are they dealing with any other recruiters?</a:t>
            </a:r>
          </a:p>
          <a:p>
            <a:r>
              <a:rPr lang="en-GB" sz="3000">
                <a:solidFill>
                  <a:schemeClr val="tx1">
                    <a:alpha val="80000"/>
                  </a:schemeClr>
                </a:solidFill>
              </a:rPr>
              <a:t>If so, do you know how much of the clients business the other recruiters have?</a:t>
            </a:r>
          </a:p>
          <a:p>
            <a:r>
              <a:rPr lang="en-GB" sz="3000">
                <a:solidFill>
                  <a:schemeClr val="tx1">
                    <a:alpha val="80000"/>
                  </a:schemeClr>
                </a:solidFill>
              </a:rPr>
              <a:t>Are there any internal politics going on that might cause any problems?</a:t>
            </a:r>
          </a:p>
          <a:p>
            <a:r>
              <a:rPr lang="en-GB" sz="3000">
                <a:solidFill>
                  <a:schemeClr val="tx1">
                    <a:alpha val="80000"/>
                  </a:schemeClr>
                </a:solidFill>
              </a:rPr>
              <a:t>Sometimes there are multiple decision makers, all with different agenda’s</a:t>
            </a:r>
          </a:p>
          <a:p>
            <a:r>
              <a:rPr lang="en-GB" sz="3000">
                <a:solidFill>
                  <a:schemeClr val="tx1">
                    <a:alpha val="80000"/>
                  </a:schemeClr>
                </a:solidFill>
              </a:rPr>
              <a:t>By understanding the politics, you are better able to navigate the account and avoid treading on anyone’s toes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4820" y="8627730"/>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15591"/>
            <a:ext cx="0" cy="4858092"/>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11" name="Picture 8" descr="Diagram&#10;&#10;Description automatically generated">
            <a:extLst>
              <a:ext uri="{FF2B5EF4-FFF2-40B4-BE49-F238E27FC236}">
                <a16:creationId xmlns:a16="http://schemas.microsoft.com/office/drawing/2014/main" id="{5ABCF36C-2D8D-4893-BB5F-3B9DECEF1968}"/>
              </a:ext>
            </a:extLst>
          </p:cNvPr>
          <p:cNvPicPr>
            <a:picLocks noChangeAspect="1"/>
          </p:cNvPicPr>
          <p:nvPr/>
        </p:nvPicPr>
        <p:blipFill>
          <a:blip r:embed="rId2"/>
          <a:srcRect/>
          <a:stretch>
            <a:fillRect/>
          </a:stretch>
        </p:blipFill>
        <p:spPr>
          <a:xfrm>
            <a:off x="15789494" y="8318232"/>
            <a:ext cx="1627532" cy="1627532"/>
          </a:xfrm>
          <a:prstGeom prst="rect">
            <a:avLst/>
          </a:prstGeom>
        </p:spPr>
      </p:pic>
    </p:spTree>
    <p:extLst>
      <p:ext uri="{BB962C8B-B14F-4D97-AF65-F5344CB8AC3E}">
        <p14:creationId xmlns:p14="http://schemas.microsoft.com/office/powerpoint/2010/main" val="43729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23165"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7997" cy="10287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EA82EF5E-0B4E-499B-8E77-74E6D917C4DA}"/>
              </a:ext>
            </a:extLst>
          </p:cNvPr>
          <p:cNvSpPr>
            <a:spLocks noGrp="1"/>
          </p:cNvSpPr>
          <p:nvPr>
            <p:ph type="title"/>
          </p:nvPr>
        </p:nvSpPr>
        <p:spPr>
          <a:xfrm>
            <a:off x="960118" y="3080461"/>
            <a:ext cx="5503742" cy="4140147"/>
          </a:xfrm>
        </p:spPr>
        <p:txBody>
          <a:bodyPr>
            <a:normAutofit/>
          </a:bodyPr>
          <a:lstStyle/>
          <a:p>
            <a:r>
              <a:rPr lang="en-GB">
                <a:solidFill>
                  <a:srgbClr val="FFFFFF"/>
                </a:solidFill>
              </a:rPr>
              <a:t>Process</a:t>
            </a:r>
          </a:p>
        </p:txBody>
      </p:sp>
      <p:sp>
        <p:nvSpPr>
          <p:cNvPr id="3" name="Content Placeholder 2">
            <a:extLst>
              <a:ext uri="{FF2B5EF4-FFF2-40B4-BE49-F238E27FC236}">
                <a16:creationId xmlns:a16="http://schemas.microsoft.com/office/drawing/2014/main" id="{D2207B7E-B445-438A-88DC-E786DE26E198}"/>
              </a:ext>
            </a:extLst>
          </p:cNvPr>
          <p:cNvSpPr>
            <a:spLocks noGrp="1"/>
          </p:cNvSpPr>
          <p:nvPr>
            <p:ph idx="1"/>
          </p:nvPr>
        </p:nvSpPr>
        <p:spPr>
          <a:xfrm>
            <a:off x="9135861" y="1202799"/>
            <a:ext cx="7959126" cy="7845951"/>
          </a:xfrm>
        </p:spPr>
        <p:txBody>
          <a:bodyPr anchor="ctr">
            <a:normAutofit/>
          </a:bodyPr>
          <a:lstStyle/>
          <a:p>
            <a:r>
              <a:rPr lang="en-GB" sz="3600">
                <a:solidFill>
                  <a:srgbClr val="000000"/>
                </a:solidFill>
              </a:rPr>
              <a:t>What is their recruitment process?</a:t>
            </a:r>
          </a:p>
          <a:p>
            <a:r>
              <a:rPr lang="en-GB" sz="3600">
                <a:solidFill>
                  <a:srgbClr val="000000"/>
                </a:solidFill>
              </a:rPr>
              <a:t>From when a client says “yes, go ahead and recruit for me” to you getting paid by the client, how long does that usually take?</a:t>
            </a:r>
          </a:p>
          <a:p>
            <a:r>
              <a:rPr lang="en-GB" sz="3600">
                <a:solidFill>
                  <a:srgbClr val="000000"/>
                </a:solidFill>
              </a:rPr>
              <a:t>What is the actual process? Purchase orders, contract, preferred supplier list?</a:t>
            </a:r>
          </a:p>
          <a:p>
            <a:r>
              <a:rPr lang="en-GB" sz="3600">
                <a:solidFill>
                  <a:srgbClr val="000000"/>
                </a:solidFill>
              </a:rPr>
              <a:t>Who needs to sign what?</a:t>
            </a:r>
          </a:p>
          <a:p>
            <a:r>
              <a:rPr lang="en-GB" sz="3600">
                <a:solidFill>
                  <a:srgbClr val="000000"/>
                </a:solidFill>
              </a:rPr>
              <a:t>Don’t let a lack of understanding of their internal processes be the one thing that holds up the recruitment process</a:t>
            </a:r>
          </a:p>
          <a:p>
            <a:r>
              <a:rPr lang="en-GB" sz="3600">
                <a:solidFill>
                  <a:srgbClr val="000000"/>
                </a:solidFill>
              </a:rPr>
              <a:t>If you don’t know, ask!</a:t>
            </a:r>
          </a:p>
        </p:txBody>
      </p:sp>
      <p:pic>
        <p:nvPicPr>
          <p:cNvPr id="4" name="Picture 8" descr="Diagram&#10;&#10;Description automatically generated">
            <a:extLst>
              <a:ext uri="{FF2B5EF4-FFF2-40B4-BE49-F238E27FC236}">
                <a16:creationId xmlns:a16="http://schemas.microsoft.com/office/drawing/2014/main" id="{6E286DCE-940B-4324-815D-9FEF57203C2F}"/>
              </a:ext>
            </a:extLst>
          </p:cNvPr>
          <p:cNvPicPr>
            <a:picLocks noChangeAspect="1"/>
          </p:cNvPicPr>
          <p:nvPr/>
        </p:nvPicPr>
        <p:blipFill>
          <a:blip r:embed="rId3"/>
          <a:srcRect/>
          <a:stretch>
            <a:fillRect/>
          </a:stretch>
        </p:blipFill>
        <p:spPr>
          <a:xfrm>
            <a:off x="15789494" y="8318232"/>
            <a:ext cx="1627532" cy="1627532"/>
          </a:xfrm>
          <a:prstGeom prst="rect">
            <a:avLst/>
          </a:prstGeom>
        </p:spPr>
      </p:pic>
    </p:spTree>
    <p:extLst>
      <p:ext uri="{BB962C8B-B14F-4D97-AF65-F5344CB8AC3E}">
        <p14:creationId xmlns:p14="http://schemas.microsoft.com/office/powerpoint/2010/main" val="458155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32B6-1139-4282-8C44-93E1F2CAC53C}"/>
              </a:ext>
            </a:extLst>
          </p:cNvPr>
          <p:cNvSpPr>
            <a:spLocks noGrp="1"/>
          </p:cNvSpPr>
          <p:nvPr>
            <p:ph type="title"/>
          </p:nvPr>
        </p:nvSpPr>
        <p:spPr>
          <a:xfrm>
            <a:off x="7448145" y="943902"/>
            <a:ext cx="9879736" cy="1929240"/>
          </a:xfrm>
        </p:spPr>
        <p:txBody>
          <a:bodyPr anchor="b">
            <a:normAutofit/>
          </a:bodyPr>
          <a:lstStyle/>
          <a:p>
            <a:r>
              <a:rPr lang="en-GB" dirty="0"/>
              <a:t>Think about a key client you have identified you want to work with</a:t>
            </a:r>
          </a:p>
        </p:txBody>
      </p:sp>
      <p:pic>
        <p:nvPicPr>
          <p:cNvPr id="22" name="Picture 21">
            <a:extLst>
              <a:ext uri="{FF2B5EF4-FFF2-40B4-BE49-F238E27FC236}">
                <a16:creationId xmlns:a16="http://schemas.microsoft.com/office/drawing/2014/main" id="{BD15D1E7-9F86-4792-9541-1288A74E12F6}"/>
              </a:ext>
            </a:extLst>
          </p:cNvPr>
          <p:cNvPicPr>
            <a:picLocks noChangeAspect="1"/>
          </p:cNvPicPr>
          <p:nvPr/>
        </p:nvPicPr>
        <p:blipFill rotWithShape="1">
          <a:blip r:embed="rId3"/>
          <a:srcRect l="48390" r="10040"/>
          <a:stretch/>
        </p:blipFill>
        <p:spPr>
          <a:xfrm>
            <a:off x="20" y="10"/>
            <a:ext cx="6953366" cy="10286990"/>
          </a:xfrm>
          <a:prstGeom prst="rect">
            <a:avLst/>
          </a:prstGeom>
          <a:effectLst/>
        </p:spPr>
      </p:pic>
      <p:cxnSp>
        <p:nvCxnSpPr>
          <p:cNvPr id="47" name="Straight Connector 3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1401" y="3172675"/>
            <a:ext cx="9464040" cy="0"/>
          </a:xfrm>
          <a:prstGeom prst="line">
            <a:avLst/>
          </a:prstGeom>
          <a:ln w="19050">
            <a:solidFill>
              <a:srgbClr val="487E40"/>
            </a:solidFill>
          </a:ln>
        </p:spPr>
        <p:style>
          <a:lnRef idx="1">
            <a:schemeClr val="accent1"/>
          </a:lnRef>
          <a:fillRef idx="0">
            <a:schemeClr val="accent1"/>
          </a:fillRef>
          <a:effectRef idx="0">
            <a:schemeClr val="accent1"/>
          </a:effectRef>
          <a:fontRef idx="minor">
            <a:schemeClr val="tx1"/>
          </a:fontRef>
        </p:style>
      </p:cxnSp>
      <p:pic>
        <p:nvPicPr>
          <p:cNvPr id="4" name="Picture 8" descr="Diagram&#10;&#10;Description automatically generated">
            <a:extLst>
              <a:ext uri="{FF2B5EF4-FFF2-40B4-BE49-F238E27FC236}">
                <a16:creationId xmlns:a16="http://schemas.microsoft.com/office/drawing/2014/main" id="{A2E79FF2-7DEB-4EB8-8341-E8665CCA9BAD}"/>
              </a:ext>
            </a:extLst>
          </p:cNvPr>
          <p:cNvPicPr>
            <a:picLocks noChangeAspect="1"/>
          </p:cNvPicPr>
          <p:nvPr/>
        </p:nvPicPr>
        <p:blipFill>
          <a:blip r:embed="rId4"/>
          <a:srcRect/>
          <a:stretch>
            <a:fillRect/>
          </a:stretch>
        </p:blipFill>
        <p:spPr>
          <a:xfrm>
            <a:off x="15789494" y="8318232"/>
            <a:ext cx="1627532" cy="1627532"/>
          </a:xfrm>
          <a:prstGeom prst="rect">
            <a:avLst/>
          </a:prstGeom>
        </p:spPr>
      </p:pic>
      <p:graphicFrame>
        <p:nvGraphicFramePr>
          <p:cNvPr id="21" name="Content Placeholder 2">
            <a:extLst>
              <a:ext uri="{FF2B5EF4-FFF2-40B4-BE49-F238E27FC236}">
                <a16:creationId xmlns:a16="http://schemas.microsoft.com/office/drawing/2014/main" id="{48AC5D6E-87A5-47AC-9F9F-55B6C42BFF6E}"/>
              </a:ext>
            </a:extLst>
          </p:cNvPr>
          <p:cNvGraphicFramePr>
            <a:graphicFrameLocks noGrp="1"/>
          </p:cNvGraphicFramePr>
          <p:nvPr>
            <p:ph idx="1"/>
          </p:nvPr>
        </p:nvGraphicFramePr>
        <p:xfrm>
          <a:off x="7448146" y="3657600"/>
          <a:ext cx="9879734" cy="56781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33099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3"/>
          <p:cNvSpPr txBox="1"/>
          <p:nvPr/>
        </p:nvSpPr>
        <p:spPr>
          <a:xfrm>
            <a:off x="1641142" y="1277275"/>
            <a:ext cx="7012199" cy="448712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dirty="0">
                <a:latin typeface="+mj-lt"/>
                <a:ea typeface="+mj-ea"/>
                <a:cs typeface="+mj-cs"/>
              </a:rPr>
              <a:t>Now think of a candidate you have a great relationship with</a:t>
            </a:r>
            <a:endParaRPr lang="en-US" sz="6000" kern="1200" dirty="0">
              <a:solidFill>
                <a:schemeClr val="tx1"/>
              </a:solidFill>
              <a:latin typeface="+mj-lt"/>
              <a:ea typeface="+mj-ea"/>
              <a:cs typeface="+mj-cs"/>
            </a:endParaRPr>
          </a:p>
        </p:txBody>
      </p:sp>
      <p:pic>
        <p:nvPicPr>
          <p:cNvPr id="8" name="Picture 8"/>
          <p:cNvPicPr>
            <a:picLocks noChangeAspect="1"/>
          </p:cNvPicPr>
          <p:nvPr/>
        </p:nvPicPr>
        <p:blipFill rotWithShape="1">
          <a:blip r:embed="rId2"/>
          <a:srcRect t="3337" r="-1" b="6517"/>
          <a:stretch/>
        </p:blipFill>
        <p:spPr>
          <a:xfrm>
            <a:off x="9192340" y="1184563"/>
            <a:ext cx="3596271" cy="3241854"/>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1026" name="Picture 2" descr="See the source image">
            <a:extLst>
              <a:ext uri="{FF2B5EF4-FFF2-40B4-BE49-F238E27FC236}">
                <a16:creationId xmlns:a16="http://schemas.microsoft.com/office/drawing/2014/main" id="{150603A6-D459-494D-9A7B-4AEF52D8C2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04"/>
          <a:stretch/>
        </p:blipFill>
        <p:spPr bwMode="auto">
          <a:xfrm>
            <a:off x="8226753" y="2134536"/>
            <a:ext cx="9412024" cy="6896607"/>
          </a:xfrm>
          <a:custGeom>
            <a:avLst/>
            <a:gdLst/>
            <a:ahLst/>
            <a:cxnLst/>
            <a:rect l="l" t="t" r="r" b="b"/>
            <a:pathLst>
              <a:path w="6274683" h="4597738">
                <a:moveTo>
                  <a:pt x="373676" y="2507768"/>
                </a:moveTo>
                <a:cubicBezTo>
                  <a:pt x="937335" y="2507768"/>
                  <a:pt x="937335" y="2507768"/>
                  <a:pt x="937335" y="2507768"/>
                </a:cubicBezTo>
                <a:cubicBezTo>
                  <a:pt x="965853" y="2507768"/>
                  <a:pt x="1002759" y="2527661"/>
                  <a:pt x="1017857" y="2552528"/>
                </a:cubicBezTo>
                <a:cubicBezTo>
                  <a:pt x="1299687" y="3034940"/>
                  <a:pt x="1299687" y="3034940"/>
                  <a:pt x="1299687" y="3034940"/>
                </a:cubicBezTo>
                <a:cubicBezTo>
                  <a:pt x="1313107" y="3061464"/>
                  <a:pt x="1313107" y="3101250"/>
                  <a:pt x="1299687" y="3127775"/>
                </a:cubicBezTo>
                <a:cubicBezTo>
                  <a:pt x="1017857" y="3610186"/>
                  <a:pt x="1017857" y="3610186"/>
                  <a:pt x="1017857" y="3610186"/>
                </a:cubicBezTo>
                <a:cubicBezTo>
                  <a:pt x="1002759" y="3635053"/>
                  <a:pt x="965853" y="3654946"/>
                  <a:pt x="937335" y="3654946"/>
                </a:cubicBezTo>
                <a:lnTo>
                  <a:pt x="373676" y="3654946"/>
                </a:lnTo>
                <a:cubicBezTo>
                  <a:pt x="343480" y="3654946"/>
                  <a:pt x="306574" y="3635053"/>
                  <a:pt x="293153" y="3610186"/>
                </a:cubicBezTo>
                <a:cubicBezTo>
                  <a:pt x="11324" y="3127775"/>
                  <a:pt x="11324" y="3127775"/>
                  <a:pt x="11324" y="3127775"/>
                </a:cubicBezTo>
                <a:cubicBezTo>
                  <a:pt x="-3774" y="3101250"/>
                  <a:pt x="-3774" y="3061464"/>
                  <a:pt x="11324" y="3034940"/>
                </a:cubicBezTo>
                <a:cubicBezTo>
                  <a:pt x="293153" y="2552528"/>
                  <a:pt x="293153" y="2552528"/>
                  <a:pt x="293153" y="2552528"/>
                </a:cubicBezTo>
                <a:cubicBezTo>
                  <a:pt x="306574" y="2527661"/>
                  <a:pt x="343480" y="2507768"/>
                  <a:pt x="373676" y="2507768"/>
                </a:cubicBezTo>
                <a:close/>
                <a:moveTo>
                  <a:pt x="2963165" y="0"/>
                </a:moveTo>
                <a:lnTo>
                  <a:pt x="3100668" y="0"/>
                </a:lnTo>
                <a:cubicBezTo>
                  <a:pt x="4782082" y="0"/>
                  <a:pt x="4782082" y="0"/>
                  <a:pt x="4782082" y="0"/>
                </a:cubicBezTo>
                <a:cubicBezTo>
                  <a:pt x="4896379" y="0"/>
                  <a:pt x="5044296" y="79730"/>
                  <a:pt x="5104806" y="179392"/>
                </a:cubicBezTo>
                <a:cubicBezTo>
                  <a:pt x="6234342" y="2112834"/>
                  <a:pt x="6234342" y="2112834"/>
                  <a:pt x="6234342" y="2112834"/>
                </a:cubicBezTo>
                <a:cubicBezTo>
                  <a:pt x="6288131" y="2219140"/>
                  <a:pt x="6288131" y="2378598"/>
                  <a:pt x="6234342" y="2484906"/>
                </a:cubicBezTo>
                <a:cubicBezTo>
                  <a:pt x="5104806" y="4418346"/>
                  <a:pt x="5104806" y="4418346"/>
                  <a:pt x="5104806" y="4418346"/>
                </a:cubicBezTo>
                <a:cubicBezTo>
                  <a:pt x="5044296" y="4518010"/>
                  <a:pt x="4896379" y="4597738"/>
                  <a:pt x="4782082" y="4597738"/>
                </a:cubicBezTo>
                <a:lnTo>
                  <a:pt x="2523007" y="4597738"/>
                </a:lnTo>
                <a:cubicBezTo>
                  <a:pt x="2401986" y="4597738"/>
                  <a:pt x="2254071" y="4518010"/>
                  <a:pt x="2200284" y="4418346"/>
                </a:cubicBezTo>
                <a:cubicBezTo>
                  <a:pt x="1070747" y="2484906"/>
                  <a:pt x="1070747" y="2484906"/>
                  <a:pt x="1070747" y="2484906"/>
                </a:cubicBezTo>
                <a:cubicBezTo>
                  <a:pt x="1010234" y="2378598"/>
                  <a:pt x="1010234" y="2219140"/>
                  <a:pt x="1070747" y="2112834"/>
                </a:cubicBezTo>
                <a:cubicBezTo>
                  <a:pt x="1141343" y="1991994"/>
                  <a:pt x="1207527" y="1878706"/>
                  <a:pt x="1269574" y="1772499"/>
                </a:cubicBezTo>
                <a:lnTo>
                  <a:pt x="1354552" y="1627041"/>
                </a:lnTo>
                <a:lnTo>
                  <a:pt x="2423436" y="1627041"/>
                </a:lnTo>
                <a:cubicBezTo>
                  <a:pt x="2482091" y="1627041"/>
                  <a:pt x="2557999" y="1586126"/>
                  <a:pt x="2589052" y="1534980"/>
                </a:cubicBezTo>
                <a:cubicBezTo>
                  <a:pt x="2589052" y="1534980"/>
                  <a:pt x="2589052" y="1534980"/>
                  <a:pt x="3168709" y="542774"/>
                </a:cubicBezTo>
                <a:cubicBezTo>
                  <a:pt x="3196312" y="488219"/>
                  <a:pt x="3196312" y="406388"/>
                  <a:pt x="3168709" y="351833"/>
                </a:cubicBezTo>
                <a:cubicBezTo>
                  <a:pt x="3168709" y="351833"/>
                  <a:pt x="3168709" y="351833"/>
                  <a:pt x="2980349" y="29414"/>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7"/>
          <p:cNvSpPr txBox="1"/>
          <p:nvPr/>
        </p:nvSpPr>
        <p:spPr>
          <a:xfrm>
            <a:off x="9767313" y="6846538"/>
            <a:ext cx="5858169" cy="1424877"/>
          </a:xfrm>
          <a:prstGeom prst="rect">
            <a:avLst/>
          </a:prstGeom>
        </p:spPr>
        <p:txBody>
          <a:bodyPr lIns="0" tIns="0" rIns="0" bIns="0" rtlCol="0" anchor="t">
            <a:spAutoFit/>
          </a:bodyPr>
          <a:lstStyle/>
          <a:p>
            <a:pPr>
              <a:lnSpc>
                <a:spcPts val="3360"/>
              </a:lnSpc>
              <a:spcBef>
                <a:spcPct val="0"/>
              </a:spcBef>
              <a:spcAft>
                <a:spcPts val="600"/>
              </a:spcAft>
            </a:pPr>
            <a:endParaRPr lang="en-US" sz="2400">
              <a:solidFill>
                <a:srgbClr val="272727"/>
              </a:solidFill>
              <a:latin typeface="Amaranth"/>
            </a:endParaRPr>
          </a:p>
          <a:p>
            <a:pPr>
              <a:lnSpc>
                <a:spcPts val="3360"/>
              </a:lnSpc>
              <a:spcBef>
                <a:spcPct val="0"/>
              </a:spcBef>
              <a:spcAft>
                <a:spcPts val="600"/>
              </a:spcAft>
            </a:pPr>
            <a:endParaRPr lang="en-US" sz="2400">
              <a:solidFill>
                <a:srgbClr val="272727"/>
              </a:solidFill>
              <a:latin typeface="Amaranth"/>
            </a:endParaRPr>
          </a:p>
          <a:p>
            <a:pPr>
              <a:lnSpc>
                <a:spcPts val="3360"/>
              </a:lnSpc>
              <a:spcBef>
                <a:spcPct val="0"/>
              </a:spcBef>
              <a:spcAft>
                <a:spcPts val="600"/>
              </a:spcAft>
            </a:pPr>
            <a:endParaRPr lang="en-US" sz="2400">
              <a:solidFill>
                <a:srgbClr val="272727"/>
              </a:solidFill>
              <a:latin typeface="Amaranth"/>
            </a:endParaRPr>
          </a:p>
        </p:txBody>
      </p:sp>
      <p:sp>
        <p:nvSpPr>
          <p:cNvPr id="10" name="TextBox 5"/>
          <p:cNvSpPr txBox="1"/>
          <p:nvPr/>
        </p:nvSpPr>
        <p:spPr>
          <a:xfrm>
            <a:off x="1369682" y="8077138"/>
            <a:ext cx="3828257" cy="834972"/>
          </a:xfrm>
          <a:prstGeom prst="rect">
            <a:avLst/>
          </a:prstGeom>
        </p:spPr>
        <p:txBody>
          <a:bodyPr lIns="0" tIns="0" rIns="0" bIns="0" rtlCol="0" anchor="t">
            <a:spAutoFit/>
          </a:bodyPr>
          <a:lstStyle/>
          <a:p>
            <a:pPr>
              <a:lnSpc>
                <a:spcPts val="3360"/>
              </a:lnSpc>
              <a:spcBef>
                <a:spcPct val="0"/>
              </a:spcBef>
              <a:spcAft>
                <a:spcPts val="600"/>
              </a:spcAft>
            </a:pPr>
            <a:r>
              <a:rPr lang="en-US" sz="2400">
                <a:solidFill>
                  <a:srgbClr val="FFFFFF"/>
                </a:solidFill>
                <a:latin typeface="Amaranth"/>
              </a:rPr>
              <a:t>WHY is closing the call well so important?</a:t>
            </a:r>
          </a:p>
        </p:txBody>
      </p:sp>
      <p:sp>
        <p:nvSpPr>
          <p:cNvPr id="11" name="TextBox 5"/>
          <p:cNvSpPr txBox="1"/>
          <p:nvPr/>
        </p:nvSpPr>
        <p:spPr>
          <a:xfrm>
            <a:off x="1641142" y="6621660"/>
            <a:ext cx="7167475" cy="834972"/>
          </a:xfrm>
          <a:prstGeom prst="rect">
            <a:avLst/>
          </a:prstGeom>
        </p:spPr>
        <p:txBody>
          <a:bodyPr wrap="square" lIns="0" tIns="0" rIns="0" bIns="0" rtlCol="0" anchor="t">
            <a:spAutoFit/>
          </a:bodyPr>
          <a:lstStyle/>
          <a:p>
            <a:pPr>
              <a:lnSpc>
                <a:spcPts val="3360"/>
              </a:lnSpc>
              <a:spcBef>
                <a:spcPct val="0"/>
              </a:spcBef>
              <a:spcAft>
                <a:spcPts val="600"/>
              </a:spcAft>
            </a:pPr>
            <a:r>
              <a:rPr lang="en-US" sz="2400" dirty="0">
                <a:latin typeface="Amaranth"/>
              </a:rPr>
              <a:t>How did you get there?</a:t>
            </a:r>
            <a:br>
              <a:rPr lang="en-US" sz="2400" dirty="0">
                <a:latin typeface="Amaranth"/>
              </a:rPr>
            </a:br>
            <a:r>
              <a:rPr lang="en-US" sz="2400" dirty="0">
                <a:latin typeface="Amaranth"/>
              </a:rPr>
              <a:t>What did you do to build that relationship over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3182600" y="1440180"/>
            <a:ext cx="4389120" cy="3703320"/>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sz="4400" dirty="0">
                <a:latin typeface="Amaranth" panose="020B0604020202020204" charset="0"/>
              </a:rPr>
              <a:t>Now think about a candidate that you want to build a better relationships with </a:t>
            </a:r>
          </a:p>
          <a:p>
            <a:pPr>
              <a:lnSpc>
                <a:spcPct val="90000"/>
              </a:lnSpc>
              <a:spcBef>
                <a:spcPct val="0"/>
              </a:spcBef>
              <a:spcAft>
                <a:spcPts val="600"/>
              </a:spcAft>
            </a:pPr>
            <a:endParaRPr lang="en-US" sz="4400" dirty="0">
              <a:latin typeface="Amaranth" panose="020B0604020202020204" charset="0"/>
            </a:endParaRPr>
          </a:p>
          <a:p>
            <a:pPr>
              <a:lnSpc>
                <a:spcPct val="90000"/>
              </a:lnSpc>
              <a:spcBef>
                <a:spcPct val="0"/>
              </a:spcBef>
              <a:spcAft>
                <a:spcPts val="600"/>
              </a:spcAft>
            </a:pPr>
            <a:r>
              <a:rPr lang="en-US" sz="4400" dirty="0">
                <a:latin typeface="Amaranth" panose="020B0604020202020204" charset="0"/>
              </a:rPr>
              <a:t>What can you repeat with this candidate?</a:t>
            </a:r>
          </a:p>
        </p:txBody>
      </p:sp>
      <p:pic>
        <p:nvPicPr>
          <p:cNvPr id="1026" name="Picture 2" descr="Image result for sales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3319" b="-1"/>
          <a:stretch/>
        </p:blipFill>
        <p:spPr bwMode="auto">
          <a:xfrm>
            <a:off x="1382865" y="697864"/>
            <a:ext cx="11642886" cy="8014598"/>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p:cNvPicPr>
          <p:nvPr/>
        </p:nvPicPr>
        <p:blipFill>
          <a:blip r:embed="rId4"/>
          <a:srcRect/>
          <a:stretch>
            <a:fillRect/>
          </a:stretch>
        </p:blipFill>
        <p:spPr>
          <a:xfrm>
            <a:off x="15697200" y="6522873"/>
            <a:ext cx="1627532" cy="1627532"/>
          </a:xfrm>
          <a:prstGeom prst="rect">
            <a:avLst/>
          </a:prstGeom>
        </p:spPr>
      </p:pic>
    </p:spTree>
    <p:extLst>
      <p:ext uri="{BB962C8B-B14F-4D97-AF65-F5344CB8AC3E}">
        <p14:creationId xmlns:p14="http://schemas.microsoft.com/office/powerpoint/2010/main" val="249263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a:extLst>
              <a:ext uri="{FF2B5EF4-FFF2-40B4-BE49-F238E27FC236}">
                <a16:creationId xmlns:a16="http://schemas.microsoft.com/office/drawing/2014/main" id="{4B3A3484-F0F9-416A-8025-F464A6877C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4"/>
          <a:stretch/>
        </p:blipFill>
        <p:spPr bwMode="auto">
          <a:xfrm>
            <a:off x="20" y="10"/>
            <a:ext cx="14920603" cy="10286990"/>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479073" y="0"/>
            <a:ext cx="7808927" cy="10287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9" name="Freeform: Shape 138">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2339" y="0"/>
            <a:ext cx="7565661" cy="10287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41" name="Freeform: Shape 14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045519" y="0"/>
            <a:ext cx="3794585" cy="10287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TextBox 3"/>
          <p:cNvSpPr txBox="1"/>
          <p:nvPr/>
        </p:nvSpPr>
        <p:spPr>
          <a:xfrm>
            <a:off x="12070080" y="1568395"/>
            <a:ext cx="5450619" cy="2382633"/>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5400" dirty="0">
                <a:latin typeface="+mj-lt"/>
                <a:ea typeface="+mj-ea"/>
                <a:cs typeface="+mj-cs"/>
              </a:rPr>
              <a:t>Objectives for this session:</a:t>
            </a:r>
          </a:p>
          <a:p>
            <a:pPr>
              <a:lnSpc>
                <a:spcPct val="90000"/>
              </a:lnSpc>
              <a:spcBef>
                <a:spcPct val="0"/>
              </a:spcBef>
              <a:spcAft>
                <a:spcPts val="600"/>
              </a:spcAft>
            </a:pPr>
            <a:r>
              <a:rPr lang="en-US" sz="5400" dirty="0">
                <a:latin typeface="+mj-lt"/>
                <a:ea typeface="+mj-ea"/>
                <a:cs typeface="+mj-cs"/>
              </a:rPr>
              <a:t>To understand - </a:t>
            </a:r>
          </a:p>
        </p:txBody>
      </p:sp>
      <p:sp>
        <p:nvSpPr>
          <p:cNvPr id="6" name="TextBox 6"/>
          <p:cNvSpPr txBox="1"/>
          <p:nvPr/>
        </p:nvSpPr>
        <p:spPr>
          <a:xfrm>
            <a:off x="12070078" y="4084093"/>
            <a:ext cx="5450621" cy="4050093"/>
          </a:xfrm>
          <a:prstGeom prst="rect">
            <a:avLst/>
          </a:prstGeom>
        </p:spPr>
        <p:txBody>
          <a:bodyPr vert="horz" lIns="91440" tIns="45720" rIns="91440" bIns="45720" rtlCol="0">
            <a:normAutofit lnSpcReduction="10000"/>
          </a:bodyPr>
          <a:lstStyle/>
          <a:p>
            <a:pPr marL="428625" indent="-228600">
              <a:lnSpc>
                <a:spcPct val="90000"/>
              </a:lnSpc>
              <a:buFont typeface="Arial" panose="020B0604020202020204" pitchFamily="34" charset="0"/>
              <a:buChar char="•"/>
            </a:pPr>
            <a:r>
              <a:rPr lang="en-US" sz="3000" dirty="0"/>
              <a:t>What is Control?</a:t>
            </a:r>
          </a:p>
          <a:p>
            <a:pPr marL="428625" indent="-228600">
              <a:lnSpc>
                <a:spcPct val="90000"/>
              </a:lnSpc>
              <a:buFont typeface="Arial" panose="020B0604020202020204" pitchFamily="34" charset="0"/>
              <a:buChar char="•"/>
            </a:pPr>
            <a:r>
              <a:rPr lang="en-US" sz="3000" dirty="0"/>
              <a:t>Why do we need it?</a:t>
            </a:r>
          </a:p>
          <a:p>
            <a:pPr marL="428625" indent="-228600">
              <a:lnSpc>
                <a:spcPct val="90000"/>
              </a:lnSpc>
              <a:buFont typeface="Arial" panose="020B0604020202020204" pitchFamily="34" charset="0"/>
              <a:buChar char="•"/>
            </a:pPr>
            <a:r>
              <a:rPr lang="en-US" sz="3000" dirty="0"/>
              <a:t>Where can we lose it?</a:t>
            </a:r>
          </a:p>
          <a:p>
            <a:pPr marL="428625" indent="-228600">
              <a:lnSpc>
                <a:spcPct val="90000"/>
              </a:lnSpc>
              <a:buFont typeface="Arial" panose="020B0604020202020204" pitchFamily="34" charset="0"/>
              <a:buChar char="•"/>
            </a:pPr>
            <a:r>
              <a:rPr lang="en-US" sz="3000" dirty="0"/>
              <a:t>Control techniques for both clients and candidates</a:t>
            </a:r>
          </a:p>
          <a:p>
            <a:pPr marL="428625" indent="-228600">
              <a:lnSpc>
                <a:spcPct val="90000"/>
              </a:lnSpc>
              <a:buFont typeface="Arial" panose="020B0604020202020204" pitchFamily="34" charset="0"/>
              <a:buChar char="•"/>
            </a:pPr>
            <a:r>
              <a:rPr lang="en-US" sz="3000" dirty="0"/>
              <a:t>Account management – what are the key questions we should be asking?</a:t>
            </a:r>
          </a:p>
          <a:p>
            <a:pPr marL="428625" indent="-228600">
              <a:lnSpc>
                <a:spcPct val="90000"/>
              </a:lnSpc>
              <a:buFont typeface="Arial" panose="020B0604020202020204" pitchFamily="34" charset="0"/>
              <a:buChar char="•"/>
            </a:pPr>
            <a:r>
              <a:rPr lang="en-US" sz="3000" dirty="0"/>
              <a:t>How this relates to our candidates</a:t>
            </a:r>
          </a:p>
          <a:p>
            <a:pPr marL="428625" indent="-228600">
              <a:lnSpc>
                <a:spcPct val="90000"/>
              </a:lnSpc>
              <a:buFont typeface="Arial" panose="020B0604020202020204" pitchFamily="34" charset="0"/>
              <a:buChar char="•"/>
            </a:pPr>
            <a:endParaRPr lang="en-US" sz="3000" dirty="0"/>
          </a:p>
          <a:p>
            <a:pPr indent="-228600">
              <a:lnSpc>
                <a:spcPct val="90000"/>
              </a:lnSpc>
              <a:spcAft>
                <a:spcPts val="600"/>
              </a:spcAft>
              <a:buFont typeface="Arial" panose="020B0604020202020204" pitchFamily="34" charset="0"/>
              <a:buChar char="•"/>
            </a:pPr>
            <a:endParaRPr lang="en-US" sz="3000" dirty="0"/>
          </a:p>
          <a:p>
            <a:pPr indent="-228600">
              <a:lnSpc>
                <a:spcPct val="90000"/>
              </a:lnSpc>
              <a:spcAft>
                <a:spcPts val="600"/>
              </a:spcAft>
              <a:buFont typeface="Arial" panose="020B0604020202020204" pitchFamily="34" charset="0"/>
              <a:buChar char="•"/>
            </a:pPr>
            <a:endParaRPr lang="en-US" sz="3000" dirty="0"/>
          </a:p>
        </p:txBody>
      </p:sp>
      <p:pic>
        <p:nvPicPr>
          <p:cNvPr id="5" name="Picture 5"/>
          <p:cNvPicPr>
            <a:picLocks noChangeAspect="1"/>
          </p:cNvPicPr>
          <p:nvPr/>
        </p:nvPicPr>
        <p:blipFill>
          <a:blip r:embed="rId3"/>
          <a:srcRect/>
          <a:stretch>
            <a:fillRect/>
          </a:stretch>
        </p:blipFill>
        <p:spPr>
          <a:xfrm>
            <a:off x="16261507" y="8659471"/>
            <a:ext cx="1627532" cy="1627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632B6-1139-4282-8C44-93E1F2CAC53C}"/>
              </a:ext>
            </a:extLst>
          </p:cNvPr>
          <p:cNvSpPr>
            <a:spLocks noGrp="1"/>
          </p:cNvSpPr>
          <p:nvPr>
            <p:ph type="title"/>
          </p:nvPr>
        </p:nvSpPr>
        <p:spPr>
          <a:xfrm>
            <a:off x="960120" y="488053"/>
            <a:ext cx="6552903" cy="2935262"/>
          </a:xfrm>
        </p:spPr>
        <p:txBody>
          <a:bodyPr anchor="b">
            <a:normAutofit/>
          </a:bodyPr>
          <a:lstStyle/>
          <a:p>
            <a:pPr>
              <a:lnSpc>
                <a:spcPct val="90000"/>
              </a:lnSpc>
            </a:pPr>
            <a:r>
              <a:rPr lang="en-GB" sz="6900" dirty="0"/>
              <a:t>Does the P Wheel work for candidates?</a:t>
            </a:r>
          </a:p>
        </p:txBody>
      </p:sp>
      <p:sp>
        <p:nvSpPr>
          <p:cNvPr id="5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 name="connsiteX0" fmla="*/ 0 w 5212080"/>
              <a:gd name="connsiteY0" fmla="*/ 0 h 27432"/>
              <a:gd name="connsiteX1" fmla="*/ 547268 w 5212080"/>
              <a:gd name="connsiteY1" fmla="*/ 0 h 27432"/>
              <a:gd name="connsiteX2" fmla="*/ 1303020 w 5212080"/>
              <a:gd name="connsiteY2" fmla="*/ 0 h 27432"/>
              <a:gd name="connsiteX3" fmla="*/ 1798168 w 5212080"/>
              <a:gd name="connsiteY3" fmla="*/ 0 h 27432"/>
              <a:gd name="connsiteX4" fmla="*/ 2293315 w 5212080"/>
              <a:gd name="connsiteY4" fmla="*/ 0 h 27432"/>
              <a:gd name="connsiteX5" fmla="*/ 2944825 w 5212080"/>
              <a:gd name="connsiteY5" fmla="*/ 0 h 27432"/>
              <a:gd name="connsiteX6" fmla="*/ 3544214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456328 w 5212080"/>
              <a:gd name="connsiteY10" fmla="*/ 27432 h 27432"/>
              <a:gd name="connsiteX11" fmla="*/ 3856939 w 5212080"/>
              <a:gd name="connsiteY11" fmla="*/ 27432 h 27432"/>
              <a:gd name="connsiteX12" fmla="*/ 3257550 w 5212080"/>
              <a:gd name="connsiteY12" fmla="*/ 27432 h 27432"/>
              <a:gd name="connsiteX13" fmla="*/ 2710282 w 5212080"/>
              <a:gd name="connsiteY13" fmla="*/ 27432 h 27432"/>
              <a:gd name="connsiteX14" fmla="*/ 2110892 w 5212080"/>
              <a:gd name="connsiteY14" fmla="*/ 27432 h 27432"/>
              <a:gd name="connsiteX15" fmla="*/ 1615745 w 5212080"/>
              <a:gd name="connsiteY15" fmla="*/ 27432 h 27432"/>
              <a:gd name="connsiteX16" fmla="*/ 1016356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96474" y="-27007"/>
                  <a:pt x="292400" y="26529"/>
                  <a:pt x="599389" y="0"/>
                </a:cubicBezTo>
                <a:cubicBezTo>
                  <a:pt x="892517" y="-381"/>
                  <a:pt x="919817" y="-23813"/>
                  <a:pt x="1198778" y="0"/>
                </a:cubicBezTo>
                <a:cubicBezTo>
                  <a:pt x="1501801" y="44010"/>
                  <a:pt x="1733115" y="-18100"/>
                  <a:pt x="1954530" y="0"/>
                </a:cubicBezTo>
                <a:cubicBezTo>
                  <a:pt x="2150845" y="11235"/>
                  <a:pt x="2239613" y="-6014"/>
                  <a:pt x="2501798" y="0"/>
                </a:cubicBezTo>
                <a:cubicBezTo>
                  <a:pt x="2758063" y="19983"/>
                  <a:pt x="2850561" y="14043"/>
                  <a:pt x="3049067" y="0"/>
                </a:cubicBezTo>
                <a:cubicBezTo>
                  <a:pt x="3207556" y="-14393"/>
                  <a:pt x="3477530" y="-19753"/>
                  <a:pt x="3700577" y="0"/>
                </a:cubicBezTo>
                <a:cubicBezTo>
                  <a:pt x="3929215" y="7084"/>
                  <a:pt x="4069702" y="-22784"/>
                  <a:pt x="4247845" y="0"/>
                </a:cubicBezTo>
                <a:cubicBezTo>
                  <a:pt x="4443198" y="41703"/>
                  <a:pt x="4663267" y="-1065"/>
                  <a:pt x="5212080" y="0"/>
                </a:cubicBezTo>
                <a:cubicBezTo>
                  <a:pt x="5212814" y="8195"/>
                  <a:pt x="5212075" y="20831"/>
                  <a:pt x="5212080" y="27432"/>
                </a:cubicBezTo>
                <a:cubicBezTo>
                  <a:pt x="4999632" y="35182"/>
                  <a:pt x="4933665" y="30939"/>
                  <a:pt x="4664812" y="27432"/>
                </a:cubicBezTo>
                <a:cubicBezTo>
                  <a:pt x="4396025" y="21575"/>
                  <a:pt x="4377951" y="39956"/>
                  <a:pt x="4117543" y="27432"/>
                </a:cubicBezTo>
                <a:cubicBezTo>
                  <a:pt x="3861056" y="-6090"/>
                  <a:pt x="3784297" y="37016"/>
                  <a:pt x="3466033" y="27432"/>
                </a:cubicBezTo>
                <a:cubicBezTo>
                  <a:pt x="3158876" y="21999"/>
                  <a:pt x="3143400" y="53247"/>
                  <a:pt x="2918765" y="27432"/>
                </a:cubicBezTo>
                <a:cubicBezTo>
                  <a:pt x="2689439" y="-16416"/>
                  <a:pt x="2531374" y="16832"/>
                  <a:pt x="2423617" y="27432"/>
                </a:cubicBezTo>
                <a:cubicBezTo>
                  <a:pt x="2303792" y="-11864"/>
                  <a:pt x="2078859" y="41493"/>
                  <a:pt x="1772107" y="27432"/>
                </a:cubicBezTo>
                <a:cubicBezTo>
                  <a:pt x="1531795" y="-4315"/>
                  <a:pt x="1305394" y="21270"/>
                  <a:pt x="1120597" y="27432"/>
                </a:cubicBezTo>
                <a:cubicBezTo>
                  <a:pt x="908196" y="-10128"/>
                  <a:pt x="346466" y="12797"/>
                  <a:pt x="0" y="27432"/>
                </a:cubicBezTo>
                <a:cubicBezTo>
                  <a:pt x="-1863" y="23160"/>
                  <a:pt x="-1394" y="9117"/>
                  <a:pt x="0" y="0"/>
                </a:cubicBezTo>
                <a:close/>
              </a:path>
              <a:path w="5212080" h="27432" stroke="0" extrusionOk="0">
                <a:moveTo>
                  <a:pt x="0" y="0"/>
                </a:moveTo>
                <a:cubicBezTo>
                  <a:pt x="229720" y="17728"/>
                  <a:pt x="357156" y="16601"/>
                  <a:pt x="547268" y="0"/>
                </a:cubicBezTo>
                <a:cubicBezTo>
                  <a:pt x="720661" y="-22161"/>
                  <a:pt x="937335" y="-38607"/>
                  <a:pt x="1303020" y="0"/>
                </a:cubicBezTo>
                <a:cubicBezTo>
                  <a:pt x="1666909" y="29361"/>
                  <a:pt x="1613761" y="13702"/>
                  <a:pt x="1798168" y="0"/>
                </a:cubicBezTo>
                <a:cubicBezTo>
                  <a:pt x="1974664" y="-10556"/>
                  <a:pt x="2075524" y="-6507"/>
                  <a:pt x="2293315" y="0"/>
                </a:cubicBezTo>
                <a:cubicBezTo>
                  <a:pt x="2524269" y="1327"/>
                  <a:pt x="2752851" y="-6500"/>
                  <a:pt x="2944825" y="0"/>
                </a:cubicBezTo>
                <a:cubicBezTo>
                  <a:pt x="3150173" y="44448"/>
                  <a:pt x="3302355" y="36314"/>
                  <a:pt x="3544214" y="0"/>
                </a:cubicBezTo>
                <a:cubicBezTo>
                  <a:pt x="3766434" y="-15289"/>
                  <a:pt x="4038482" y="22269"/>
                  <a:pt x="4247845" y="0"/>
                </a:cubicBezTo>
                <a:cubicBezTo>
                  <a:pt x="4412536" y="-568"/>
                  <a:pt x="4774768" y="95275"/>
                  <a:pt x="5212080" y="0"/>
                </a:cubicBezTo>
                <a:cubicBezTo>
                  <a:pt x="5212934" y="6861"/>
                  <a:pt x="5210625" y="20290"/>
                  <a:pt x="5212080" y="27432"/>
                </a:cubicBezTo>
                <a:cubicBezTo>
                  <a:pt x="4889320" y="61929"/>
                  <a:pt x="4629135" y="58125"/>
                  <a:pt x="4456328" y="27432"/>
                </a:cubicBezTo>
                <a:cubicBezTo>
                  <a:pt x="4296817" y="-12820"/>
                  <a:pt x="4029504" y="38852"/>
                  <a:pt x="3856939" y="27432"/>
                </a:cubicBezTo>
                <a:cubicBezTo>
                  <a:pt x="3652830" y="2368"/>
                  <a:pt x="3514725" y="-5800"/>
                  <a:pt x="3257550" y="27432"/>
                </a:cubicBezTo>
                <a:cubicBezTo>
                  <a:pt x="3009808" y="40464"/>
                  <a:pt x="2851605" y="32802"/>
                  <a:pt x="2710282" y="27432"/>
                </a:cubicBezTo>
                <a:cubicBezTo>
                  <a:pt x="2550285" y="-2690"/>
                  <a:pt x="2362912" y="50136"/>
                  <a:pt x="2110892" y="27432"/>
                </a:cubicBezTo>
                <a:cubicBezTo>
                  <a:pt x="1871487" y="5556"/>
                  <a:pt x="1825567" y="48260"/>
                  <a:pt x="1615745" y="27432"/>
                </a:cubicBezTo>
                <a:cubicBezTo>
                  <a:pt x="1404625" y="25056"/>
                  <a:pt x="1224002" y="56693"/>
                  <a:pt x="1016356" y="27432"/>
                </a:cubicBezTo>
                <a:cubicBezTo>
                  <a:pt x="840146" y="-29891"/>
                  <a:pt x="354393" y="34807"/>
                  <a:pt x="0" y="27432"/>
                </a:cubicBezTo>
                <a:cubicBezTo>
                  <a:pt x="-950" y="19940"/>
                  <a:pt x="-1338" y="5279"/>
                  <a:pt x="0" y="0"/>
                </a:cubicBezTo>
                <a:close/>
              </a:path>
              <a:path w="5212080" h="27432" fill="none" stroke="0" extrusionOk="0">
                <a:moveTo>
                  <a:pt x="0" y="0"/>
                </a:moveTo>
                <a:cubicBezTo>
                  <a:pt x="153327" y="-47686"/>
                  <a:pt x="305404" y="11447"/>
                  <a:pt x="599389" y="0"/>
                </a:cubicBezTo>
                <a:cubicBezTo>
                  <a:pt x="895186" y="-9887"/>
                  <a:pt x="915628" y="-24497"/>
                  <a:pt x="1198778" y="0"/>
                </a:cubicBezTo>
                <a:cubicBezTo>
                  <a:pt x="1479436" y="16436"/>
                  <a:pt x="1739997" y="23836"/>
                  <a:pt x="1954530" y="0"/>
                </a:cubicBezTo>
                <a:cubicBezTo>
                  <a:pt x="2148745" y="39892"/>
                  <a:pt x="2229461" y="-15416"/>
                  <a:pt x="2501798" y="0"/>
                </a:cubicBezTo>
                <a:cubicBezTo>
                  <a:pt x="2752471" y="19418"/>
                  <a:pt x="2830752" y="26869"/>
                  <a:pt x="3049067" y="0"/>
                </a:cubicBezTo>
                <a:cubicBezTo>
                  <a:pt x="3279293" y="-14744"/>
                  <a:pt x="3462053" y="-18627"/>
                  <a:pt x="3700577" y="0"/>
                </a:cubicBezTo>
                <a:cubicBezTo>
                  <a:pt x="3915072" y="30719"/>
                  <a:pt x="4036026" y="-5275"/>
                  <a:pt x="4247845" y="0"/>
                </a:cubicBezTo>
                <a:cubicBezTo>
                  <a:pt x="4502648" y="48766"/>
                  <a:pt x="4790306" y="-4755"/>
                  <a:pt x="5212080" y="0"/>
                </a:cubicBezTo>
                <a:cubicBezTo>
                  <a:pt x="5213105" y="8856"/>
                  <a:pt x="5210361" y="21150"/>
                  <a:pt x="5212080" y="27432"/>
                </a:cubicBezTo>
                <a:cubicBezTo>
                  <a:pt x="4996137" y="35599"/>
                  <a:pt x="4928148" y="45023"/>
                  <a:pt x="4664812" y="27432"/>
                </a:cubicBezTo>
                <a:cubicBezTo>
                  <a:pt x="4397951" y="14322"/>
                  <a:pt x="4373546" y="48128"/>
                  <a:pt x="4117543" y="27432"/>
                </a:cubicBezTo>
                <a:cubicBezTo>
                  <a:pt x="3857009" y="-2743"/>
                  <a:pt x="3755441" y="23918"/>
                  <a:pt x="3466033" y="27432"/>
                </a:cubicBezTo>
                <a:cubicBezTo>
                  <a:pt x="3161482" y="21872"/>
                  <a:pt x="3134629" y="50980"/>
                  <a:pt x="2918765" y="27432"/>
                </a:cubicBezTo>
                <a:cubicBezTo>
                  <a:pt x="2696535" y="-3872"/>
                  <a:pt x="2538830" y="-4112"/>
                  <a:pt x="2423617" y="27432"/>
                </a:cubicBezTo>
                <a:cubicBezTo>
                  <a:pt x="2293007" y="50120"/>
                  <a:pt x="2078028" y="8275"/>
                  <a:pt x="1772107" y="27432"/>
                </a:cubicBezTo>
                <a:cubicBezTo>
                  <a:pt x="1526682" y="45050"/>
                  <a:pt x="1323857" y="16313"/>
                  <a:pt x="1120597" y="27432"/>
                </a:cubicBezTo>
                <a:cubicBezTo>
                  <a:pt x="936514" y="147399"/>
                  <a:pt x="504592" y="-48589"/>
                  <a:pt x="0" y="27432"/>
                </a:cubicBezTo>
                <a:cubicBezTo>
                  <a:pt x="-1240" y="20554"/>
                  <a:pt x="-2351" y="807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D15D1E7-9F86-4792-9541-1288A74E12F6}"/>
              </a:ext>
            </a:extLst>
          </p:cNvPr>
          <p:cNvPicPr>
            <a:picLocks noChangeAspect="1"/>
          </p:cNvPicPr>
          <p:nvPr/>
        </p:nvPicPr>
        <p:blipFill rotWithShape="1">
          <a:blip r:embed="rId3"/>
          <a:srcRect l="38314"/>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8" descr="Diagram&#10;&#10;Description automatically generated">
            <a:extLst>
              <a:ext uri="{FF2B5EF4-FFF2-40B4-BE49-F238E27FC236}">
                <a16:creationId xmlns:a16="http://schemas.microsoft.com/office/drawing/2014/main" id="{A2E79FF2-7DEB-4EB8-8341-E8665CCA9BAD}"/>
              </a:ext>
            </a:extLst>
          </p:cNvPr>
          <p:cNvPicPr>
            <a:picLocks noChangeAspect="1"/>
          </p:cNvPicPr>
          <p:nvPr/>
        </p:nvPicPr>
        <p:blipFill>
          <a:blip r:embed="rId4"/>
          <a:srcRect/>
          <a:stretch>
            <a:fillRect/>
          </a:stretch>
        </p:blipFill>
        <p:spPr>
          <a:xfrm>
            <a:off x="15789494" y="8318232"/>
            <a:ext cx="1627532" cy="1627532"/>
          </a:xfrm>
          <a:prstGeom prst="rect">
            <a:avLst/>
          </a:prstGeom>
        </p:spPr>
      </p:pic>
      <p:graphicFrame>
        <p:nvGraphicFramePr>
          <p:cNvPr id="21" name="Content Placeholder 2">
            <a:extLst>
              <a:ext uri="{FF2B5EF4-FFF2-40B4-BE49-F238E27FC236}">
                <a16:creationId xmlns:a16="http://schemas.microsoft.com/office/drawing/2014/main" id="{48AC5D6E-87A5-47AC-9F9F-55B6C42BFF6E}"/>
              </a:ext>
            </a:extLst>
          </p:cNvPr>
          <p:cNvGraphicFramePr>
            <a:graphicFrameLocks noGrp="1"/>
          </p:cNvGraphicFramePr>
          <p:nvPr>
            <p:ph idx="1"/>
            <p:extLst>
              <p:ext uri="{D42A27DB-BD31-4B8C-83A1-F6EECF244321}">
                <p14:modId xmlns:p14="http://schemas.microsoft.com/office/powerpoint/2010/main" val="526878442"/>
              </p:ext>
            </p:extLst>
          </p:nvPr>
        </p:nvGraphicFramePr>
        <p:xfrm>
          <a:off x="960120" y="4309348"/>
          <a:ext cx="6365383" cy="49810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80543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2461AC9A-A835-49FD-BDF4-02F594647C3C}"/>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9191" b="15684"/>
          <a:stretch/>
        </p:blipFill>
        <p:spPr bwMode="auto">
          <a:xfrm>
            <a:off x="20" y="10"/>
            <a:ext cx="18287978" cy="10286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6E07C4-EA81-4870-81CE-96548BB5E2D1}"/>
              </a:ext>
            </a:extLst>
          </p:cNvPr>
          <p:cNvSpPr>
            <a:spLocks noGrp="1"/>
          </p:cNvSpPr>
          <p:nvPr>
            <p:ph type="title"/>
          </p:nvPr>
        </p:nvSpPr>
        <p:spPr>
          <a:xfrm>
            <a:off x="960120" y="1280509"/>
            <a:ext cx="6035040" cy="7507191"/>
          </a:xfrm>
        </p:spPr>
        <p:txBody>
          <a:bodyPr>
            <a:normAutofit/>
          </a:bodyPr>
          <a:lstStyle/>
          <a:p>
            <a:r>
              <a:rPr lang="en-GB" sz="8100">
                <a:solidFill>
                  <a:srgbClr val="FFFFFF"/>
                </a:solidFill>
              </a:rPr>
              <a:t>Feedback and evaluation</a:t>
            </a:r>
          </a:p>
        </p:txBody>
      </p:sp>
      <p:sp>
        <p:nvSpPr>
          <p:cNvPr id="3" name="Content Placeholder 2">
            <a:extLst>
              <a:ext uri="{FF2B5EF4-FFF2-40B4-BE49-F238E27FC236}">
                <a16:creationId xmlns:a16="http://schemas.microsoft.com/office/drawing/2014/main" id="{2964BC02-3AA2-426E-9B70-0C02704EC6E6}"/>
              </a:ext>
            </a:extLst>
          </p:cNvPr>
          <p:cNvSpPr>
            <a:spLocks noGrp="1"/>
          </p:cNvSpPr>
          <p:nvPr>
            <p:ph idx="1"/>
          </p:nvPr>
        </p:nvSpPr>
        <p:spPr>
          <a:xfrm>
            <a:off x="8398624" y="1280509"/>
            <a:ext cx="8572500" cy="7507191"/>
          </a:xfrm>
        </p:spPr>
        <p:txBody>
          <a:bodyPr anchor="ctr">
            <a:normAutofit/>
          </a:bodyPr>
          <a:lstStyle/>
          <a:p>
            <a:r>
              <a:rPr lang="en-GB" sz="3300" dirty="0">
                <a:solidFill>
                  <a:srgbClr val="FFFFFF"/>
                </a:solidFill>
              </a:rPr>
              <a:t>What have been your key learning points from this session?</a:t>
            </a:r>
          </a:p>
          <a:p>
            <a:endParaRPr lang="en-GB" sz="3300" dirty="0">
              <a:solidFill>
                <a:srgbClr val="FFFFFF"/>
              </a:solidFill>
            </a:endParaRPr>
          </a:p>
          <a:p>
            <a:r>
              <a:rPr lang="en-GB" sz="3300" dirty="0">
                <a:solidFill>
                  <a:srgbClr val="FFFFFF"/>
                </a:solidFill>
              </a:rPr>
              <a:t>What do you need to work on?</a:t>
            </a:r>
          </a:p>
          <a:p>
            <a:endParaRPr lang="en-GB" sz="3300" dirty="0">
              <a:solidFill>
                <a:srgbClr val="FFFFFF"/>
              </a:solidFill>
            </a:endParaRPr>
          </a:p>
          <a:p>
            <a:pPr marL="0" indent="0">
              <a:buNone/>
            </a:pPr>
            <a:endParaRPr lang="en-GB" sz="3300" dirty="0">
              <a:solidFill>
                <a:srgbClr val="FFFFFF"/>
              </a:solidFill>
            </a:endParaRPr>
          </a:p>
          <a:p>
            <a:endParaRPr lang="en-GB" sz="3300" dirty="0">
              <a:solidFill>
                <a:srgbClr val="FFFFFF"/>
              </a:solidFill>
            </a:endParaRPr>
          </a:p>
          <a:p>
            <a:endParaRPr lang="en-GB" sz="3300" dirty="0">
              <a:solidFill>
                <a:srgbClr val="FFFFFF"/>
              </a:solidFill>
            </a:endParaRPr>
          </a:p>
        </p:txBody>
      </p:sp>
      <p:sp>
        <p:nvSpPr>
          <p:cNvPr id="140"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8381" y="740664"/>
            <a:ext cx="9344406" cy="8583340"/>
          </a:xfrm>
          <a:custGeom>
            <a:avLst/>
            <a:gdLst>
              <a:gd name="connsiteX0" fmla="*/ 0 w 9344406"/>
              <a:gd name="connsiteY0" fmla="*/ 0 h 8583340"/>
              <a:gd name="connsiteX1" fmla="*/ 574014 w 9344406"/>
              <a:gd name="connsiteY1" fmla="*/ 0 h 8583340"/>
              <a:gd name="connsiteX2" fmla="*/ 961139 w 9344406"/>
              <a:gd name="connsiteY2" fmla="*/ 0 h 8583340"/>
              <a:gd name="connsiteX3" fmla="*/ 1815485 w 9344406"/>
              <a:gd name="connsiteY3" fmla="*/ 0 h 8583340"/>
              <a:gd name="connsiteX4" fmla="*/ 2389498 w 9344406"/>
              <a:gd name="connsiteY4" fmla="*/ 0 h 8583340"/>
              <a:gd name="connsiteX5" fmla="*/ 2963512 w 9344406"/>
              <a:gd name="connsiteY5" fmla="*/ 0 h 8583340"/>
              <a:gd name="connsiteX6" fmla="*/ 3817857 w 9344406"/>
              <a:gd name="connsiteY6" fmla="*/ 0 h 8583340"/>
              <a:gd name="connsiteX7" fmla="*/ 4298427 w 9344406"/>
              <a:gd name="connsiteY7" fmla="*/ 0 h 8583340"/>
              <a:gd name="connsiteX8" fmla="*/ 5152772 w 9344406"/>
              <a:gd name="connsiteY8" fmla="*/ 0 h 8583340"/>
              <a:gd name="connsiteX9" fmla="*/ 6007118 w 9344406"/>
              <a:gd name="connsiteY9" fmla="*/ 0 h 8583340"/>
              <a:gd name="connsiteX10" fmla="*/ 6674576 w 9344406"/>
              <a:gd name="connsiteY10" fmla="*/ 0 h 8583340"/>
              <a:gd name="connsiteX11" fmla="*/ 7528921 w 9344406"/>
              <a:gd name="connsiteY11" fmla="*/ 0 h 8583340"/>
              <a:gd name="connsiteX12" fmla="*/ 8102935 w 9344406"/>
              <a:gd name="connsiteY12" fmla="*/ 0 h 8583340"/>
              <a:gd name="connsiteX13" fmla="*/ 8676948 w 9344406"/>
              <a:gd name="connsiteY13" fmla="*/ 0 h 8583340"/>
              <a:gd name="connsiteX14" fmla="*/ 9344406 w 9344406"/>
              <a:gd name="connsiteY14" fmla="*/ 0 h 8583340"/>
              <a:gd name="connsiteX15" fmla="*/ 9344406 w 9344406"/>
              <a:gd name="connsiteY15" fmla="*/ 574424 h 8583340"/>
              <a:gd name="connsiteX16" fmla="*/ 9344406 w 9344406"/>
              <a:gd name="connsiteY16" fmla="*/ 1234680 h 8583340"/>
              <a:gd name="connsiteX17" fmla="*/ 9344406 w 9344406"/>
              <a:gd name="connsiteY17" fmla="*/ 1980771 h 8583340"/>
              <a:gd name="connsiteX18" fmla="*/ 9344406 w 9344406"/>
              <a:gd name="connsiteY18" fmla="*/ 2726861 h 8583340"/>
              <a:gd name="connsiteX19" fmla="*/ 9344406 w 9344406"/>
              <a:gd name="connsiteY19" fmla="*/ 3472951 h 8583340"/>
              <a:gd name="connsiteX20" fmla="*/ 9344406 w 9344406"/>
              <a:gd name="connsiteY20" fmla="*/ 3875708 h 8583340"/>
              <a:gd name="connsiteX21" fmla="*/ 9344406 w 9344406"/>
              <a:gd name="connsiteY21" fmla="*/ 4364298 h 8583340"/>
              <a:gd name="connsiteX22" fmla="*/ 9344406 w 9344406"/>
              <a:gd name="connsiteY22" fmla="*/ 5110389 h 8583340"/>
              <a:gd name="connsiteX23" fmla="*/ 9344406 w 9344406"/>
              <a:gd name="connsiteY23" fmla="*/ 5684812 h 8583340"/>
              <a:gd name="connsiteX24" fmla="*/ 9344406 w 9344406"/>
              <a:gd name="connsiteY24" fmla="*/ 6173402 h 8583340"/>
              <a:gd name="connsiteX25" fmla="*/ 9344406 w 9344406"/>
              <a:gd name="connsiteY25" fmla="*/ 6919493 h 8583340"/>
              <a:gd name="connsiteX26" fmla="*/ 9344406 w 9344406"/>
              <a:gd name="connsiteY26" fmla="*/ 7579749 h 8583340"/>
              <a:gd name="connsiteX27" fmla="*/ 9344406 w 9344406"/>
              <a:gd name="connsiteY27" fmla="*/ 8583340 h 8583340"/>
              <a:gd name="connsiteX28" fmla="*/ 8490060 w 9344406"/>
              <a:gd name="connsiteY28" fmla="*/ 8583340 h 8583340"/>
              <a:gd name="connsiteX29" fmla="*/ 7729159 w 9344406"/>
              <a:gd name="connsiteY29" fmla="*/ 8583340 h 8583340"/>
              <a:gd name="connsiteX30" fmla="*/ 7248589 w 9344406"/>
              <a:gd name="connsiteY30" fmla="*/ 8583340 h 8583340"/>
              <a:gd name="connsiteX31" fmla="*/ 6487688 w 9344406"/>
              <a:gd name="connsiteY31" fmla="*/ 8583340 h 8583340"/>
              <a:gd name="connsiteX32" fmla="*/ 6100562 w 9344406"/>
              <a:gd name="connsiteY32" fmla="*/ 8583340 h 8583340"/>
              <a:gd name="connsiteX33" fmla="*/ 5339661 w 9344406"/>
              <a:gd name="connsiteY33" fmla="*/ 8583340 h 8583340"/>
              <a:gd name="connsiteX34" fmla="*/ 4859091 w 9344406"/>
              <a:gd name="connsiteY34" fmla="*/ 8583340 h 8583340"/>
              <a:gd name="connsiteX35" fmla="*/ 4471966 w 9344406"/>
              <a:gd name="connsiteY35" fmla="*/ 8583340 h 8583340"/>
              <a:gd name="connsiteX36" fmla="*/ 3991396 w 9344406"/>
              <a:gd name="connsiteY36" fmla="*/ 8583340 h 8583340"/>
              <a:gd name="connsiteX37" fmla="*/ 3230495 w 9344406"/>
              <a:gd name="connsiteY37" fmla="*/ 8583340 h 8583340"/>
              <a:gd name="connsiteX38" fmla="*/ 2749925 w 9344406"/>
              <a:gd name="connsiteY38" fmla="*/ 8583340 h 8583340"/>
              <a:gd name="connsiteX39" fmla="*/ 2362800 w 9344406"/>
              <a:gd name="connsiteY39" fmla="*/ 8583340 h 8583340"/>
              <a:gd name="connsiteX40" fmla="*/ 1882230 w 9344406"/>
              <a:gd name="connsiteY40" fmla="*/ 8583340 h 8583340"/>
              <a:gd name="connsiteX41" fmla="*/ 1308217 w 9344406"/>
              <a:gd name="connsiteY41" fmla="*/ 8583340 h 8583340"/>
              <a:gd name="connsiteX42" fmla="*/ 640759 w 9344406"/>
              <a:gd name="connsiteY42" fmla="*/ 8583340 h 8583340"/>
              <a:gd name="connsiteX43" fmla="*/ 0 w 9344406"/>
              <a:gd name="connsiteY43" fmla="*/ 8583340 h 8583340"/>
              <a:gd name="connsiteX44" fmla="*/ 0 w 9344406"/>
              <a:gd name="connsiteY44" fmla="*/ 7751416 h 8583340"/>
              <a:gd name="connsiteX45" fmla="*/ 0 w 9344406"/>
              <a:gd name="connsiteY45" fmla="*/ 7091159 h 8583340"/>
              <a:gd name="connsiteX46" fmla="*/ 0 w 9344406"/>
              <a:gd name="connsiteY46" fmla="*/ 6430902 h 8583340"/>
              <a:gd name="connsiteX47" fmla="*/ 0 w 9344406"/>
              <a:gd name="connsiteY47" fmla="*/ 5770646 h 8583340"/>
              <a:gd name="connsiteX48" fmla="*/ 0 w 9344406"/>
              <a:gd name="connsiteY48" fmla="*/ 5110389 h 8583340"/>
              <a:gd name="connsiteX49" fmla="*/ 0 w 9344406"/>
              <a:gd name="connsiteY49" fmla="*/ 4535965 h 8583340"/>
              <a:gd name="connsiteX50" fmla="*/ 0 w 9344406"/>
              <a:gd name="connsiteY50" fmla="*/ 3789875 h 8583340"/>
              <a:gd name="connsiteX51" fmla="*/ 0 w 9344406"/>
              <a:gd name="connsiteY51" fmla="*/ 3129618 h 8583340"/>
              <a:gd name="connsiteX52" fmla="*/ 0 w 9344406"/>
              <a:gd name="connsiteY52" fmla="*/ 2297694 h 8583340"/>
              <a:gd name="connsiteX53" fmla="*/ 0 w 9344406"/>
              <a:gd name="connsiteY53" fmla="*/ 1465770 h 8583340"/>
              <a:gd name="connsiteX54" fmla="*/ 0 w 9344406"/>
              <a:gd name="connsiteY54" fmla="*/ 719680 h 8583340"/>
              <a:gd name="connsiteX55" fmla="*/ 0 w 9344406"/>
              <a:gd name="connsiteY55" fmla="*/ 0 h 85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344406" h="8583340" extrusionOk="0">
                <a:moveTo>
                  <a:pt x="0" y="0"/>
                </a:moveTo>
                <a:cubicBezTo>
                  <a:pt x="221434" y="-1244"/>
                  <a:pt x="400517" y="-16642"/>
                  <a:pt x="574014" y="0"/>
                </a:cubicBezTo>
                <a:cubicBezTo>
                  <a:pt x="738137" y="26525"/>
                  <a:pt x="830627" y="15200"/>
                  <a:pt x="961139" y="0"/>
                </a:cubicBezTo>
                <a:cubicBezTo>
                  <a:pt x="1049211" y="4107"/>
                  <a:pt x="1438944" y="72108"/>
                  <a:pt x="1815485" y="0"/>
                </a:cubicBezTo>
                <a:cubicBezTo>
                  <a:pt x="2165393" y="-10735"/>
                  <a:pt x="2126246" y="-9315"/>
                  <a:pt x="2389498" y="0"/>
                </a:cubicBezTo>
                <a:cubicBezTo>
                  <a:pt x="2670566" y="16100"/>
                  <a:pt x="2708574" y="15667"/>
                  <a:pt x="2963512" y="0"/>
                </a:cubicBezTo>
                <a:cubicBezTo>
                  <a:pt x="3186660" y="-28474"/>
                  <a:pt x="3501909" y="54981"/>
                  <a:pt x="3817857" y="0"/>
                </a:cubicBezTo>
                <a:cubicBezTo>
                  <a:pt x="4090105" y="-14494"/>
                  <a:pt x="4091749" y="-6958"/>
                  <a:pt x="4298427" y="0"/>
                </a:cubicBezTo>
                <a:cubicBezTo>
                  <a:pt x="4539876" y="27979"/>
                  <a:pt x="4941080" y="-687"/>
                  <a:pt x="5152772" y="0"/>
                </a:cubicBezTo>
                <a:cubicBezTo>
                  <a:pt x="5377657" y="7154"/>
                  <a:pt x="5797345" y="50662"/>
                  <a:pt x="6007118" y="0"/>
                </a:cubicBezTo>
                <a:cubicBezTo>
                  <a:pt x="6252305" y="-16785"/>
                  <a:pt x="6427497" y="47997"/>
                  <a:pt x="6674576" y="0"/>
                </a:cubicBezTo>
                <a:cubicBezTo>
                  <a:pt x="6953248" y="23949"/>
                  <a:pt x="7323903" y="28887"/>
                  <a:pt x="7528921" y="0"/>
                </a:cubicBezTo>
                <a:cubicBezTo>
                  <a:pt x="7771186" y="-8060"/>
                  <a:pt x="7874244" y="19970"/>
                  <a:pt x="8102935" y="0"/>
                </a:cubicBezTo>
                <a:cubicBezTo>
                  <a:pt x="8323471" y="-26291"/>
                  <a:pt x="8404485" y="-11004"/>
                  <a:pt x="8676948" y="0"/>
                </a:cubicBezTo>
                <a:cubicBezTo>
                  <a:pt x="8900850" y="1267"/>
                  <a:pt x="9108792" y="-31493"/>
                  <a:pt x="9344406" y="0"/>
                </a:cubicBezTo>
                <a:cubicBezTo>
                  <a:pt x="9353369" y="210427"/>
                  <a:pt x="9331346" y="375585"/>
                  <a:pt x="9344406" y="574424"/>
                </a:cubicBezTo>
                <a:cubicBezTo>
                  <a:pt x="9304037" y="835146"/>
                  <a:pt x="9359428" y="1032010"/>
                  <a:pt x="9344406" y="1234680"/>
                </a:cubicBezTo>
                <a:cubicBezTo>
                  <a:pt x="9361410" y="1497113"/>
                  <a:pt x="9341397" y="1812397"/>
                  <a:pt x="9344406" y="1980771"/>
                </a:cubicBezTo>
                <a:cubicBezTo>
                  <a:pt x="9347231" y="2172710"/>
                  <a:pt x="9317579" y="2461016"/>
                  <a:pt x="9344406" y="2726861"/>
                </a:cubicBezTo>
                <a:cubicBezTo>
                  <a:pt x="9320834" y="3018126"/>
                  <a:pt x="9360142" y="3209544"/>
                  <a:pt x="9344406" y="3472951"/>
                </a:cubicBezTo>
                <a:cubicBezTo>
                  <a:pt x="9322849" y="3737921"/>
                  <a:pt x="9321934" y="3767229"/>
                  <a:pt x="9344406" y="3875708"/>
                </a:cubicBezTo>
                <a:cubicBezTo>
                  <a:pt x="9384559" y="4001995"/>
                  <a:pt x="9349621" y="4216976"/>
                  <a:pt x="9344406" y="4364298"/>
                </a:cubicBezTo>
                <a:cubicBezTo>
                  <a:pt x="9322603" y="4551622"/>
                  <a:pt x="9330669" y="4788407"/>
                  <a:pt x="9344406" y="5110389"/>
                </a:cubicBezTo>
                <a:cubicBezTo>
                  <a:pt x="9352764" y="5405743"/>
                  <a:pt x="9368460" y="5503454"/>
                  <a:pt x="9344406" y="5684812"/>
                </a:cubicBezTo>
                <a:cubicBezTo>
                  <a:pt x="9341052" y="5856120"/>
                  <a:pt x="9346078" y="5943224"/>
                  <a:pt x="9344406" y="6173402"/>
                </a:cubicBezTo>
                <a:cubicBezTo>
                  <a:pt x="9326439" y="6415320"/>
                  <a:pt x="9344623" y="6584243"/>
                  <a:pt x="9344406" y="6919493"/>
                </a:cubicBezTo>
                <a:cubicBezTo>
                  <a:pt x="9356147" y="7211669"/>
                  <a:pt x="9347283" y="7398009"/>
                  <a:pt x="9344406" y="7579749"/>
                </a:cubicBezTo>
                <a:cubicBezTo>
                  <a:pt x="9322322" y="7720008"/>
                  <a:pt x="9306662" y="8086103"/>
                  <a:pt x="9344406" y="8583340"/>
                </a:cubicBezTo>
                <a:cubicBezTo>
                  <a:pt x="8914527" y="8570472"/>
                  <a:pt x="8679893" y="8585758"/>
                  <a:pt x="8490060" y="8583340"/>
                </a:cubicBezTo>
                <a:cubicBezTo>
                  <a:pt x="8324089" y="8618544"/>
                  <a:pt x="8039498" y="8637126"/>
                  <a:pt x="7729159" y="8583340"/>
                </a:cubicBezTo>
                <a:cubicBezTo>
                  <a:pt x="7409470" y="8582559"/>
                  <a:pt x="7459532" y="8566430"/>
                  <a:pt x="7248589" y="8583340"/>
                </a:cubicBezTo>
                <a:cubicBezTo>
                  <a:pt x="7043430" y="8599221"/>
                  <a:pt x="6745641" y="8590609"/>
                  <a:pt x="6487688" y="8583340"/>
                </a:cubicBezTo>
                <a:cubicBezTo>
                  <a:pt x="6248218" y="8595015"/>
                  <a:pt x="6281083" y="8573956"/>
                  <a:pt x="6100562" y="8583340"/>
                </a:cubicBezTo>
                <a:cubicBezTo>
                  <a:pt x="5946013" y="8621872"/>
                  <a:pt x="5567288" y="8526340"/>
                  <a:pt x="5339661" y="8583340"/>
                </a:cubicBezTo>
                <a:cubicBezTo>
                  <a:pt x="5071568" y="8591520"/>
                  <a:pt x="5015381" y="8605390"/>
                  <a:pt x="4859091" y="8583340"/>
                </a:cubicBezTo>
                <a:cubicBezTo>
                  <a:pt x="4720755" y="8545913"/>
                  <a:pt x="4561493" y="8578468"/>
                  <a:pt x="4471966" y="8583340"/>
                </a:cubicBezTo>
                <a:cubicBezTo>
                  <a:pt x="4367639" y="8591804"/>
                  <a:pt x="4185658" y="8609486"/>
                  <a:pt x="3991396" y="8583340"/>
                </a:cubicBezTo>
                <a:cubicBezTo>
                  <a:pt x="3760365" y="8533436"/>
                  <a:pt x="3508695" y="8580118"/>
                  <a:pt x="3230495" y="8583340"/>
                </a:cubicBezTo>
                <a:cubicBezTo>
                  <a:pt x="2980571" y="8561958"/>
                  <a:pt x="2991125" y="8587997"/>
                  <a:pt x="2749925" y="8583340"/>
                </a:cubicBezTo>
                <a:cubicBezTo>
                  <a:pt x="2507049" y="8582691"/>
                  <a:pt x="2445061" y="8561597"/>
                  <a:pt x="2362800" y="8583340"/>
                </a:cubicBezTo>
                <a:cubicBezTo>
                  <a:pt x="2283171" y="8571947"/>
                  <a:pt x="2020617" y="8582005"/>
                  <a:pt x="1882230" y="8583340"/>
                </a:cubicBezTo>
                <a:cubicBezTo>
                  <a:pt x="1713997" y="8563755"/>
                  <a:pt x="1582965" y="8551283"/>
                  <a:pt x="1308217" y="8583340"/>
                </a:cubicBezTo>
                <a:cubicBezTo>
                  <a:pt x="1056194" y="8594354"/>
                  <a:pt x="900346" y="8604974"/>
                  <a:pt x="640759" y="8583340"/>
                </a:cubicBezTo>
                <a:cubicBezTo>
                  <a:pt x="414639" y="8527476"/>
                  <a:pt x="159595" y="8548816"/>
                  <a:pt x="0" y="8583340"/>
                </a:cubicBezTo>
                <a:cubicBezTo>
                  <a:pt x="23825" y="8218082"/>
                  <a:pt x="-22256" y="8008274"/>
                  <a:pt x="0" y="7751416"/>
                </a:cubicBezTo>
                <a:cubicBezTo>
                  <a:pt x="28420" y="7494894"/>
                  <a:pt x="-2083" y="7349614"/>
                  <a:pt x="0" y="7091159"/>
                </a:cubicBezTo>
                <a:cubicBezTo>
                  <a:pt x="-28642" y="6841818"/>
                  <a:pt x="30890" y="6721809"/>
                  <a:pt x="0" y="6430902"/>
                </a:cubicBezTo>
                <a:cubicBezTo>
                  <a:pt x="-65492" y="6142622"/>
                  <a:pt x="30403" y="5993353"/>
                  <a:pt x="0" y="5770646"/>
                </a:cubicBezTo>
                <a:cubicBezTo>
                  <a:pt x="-41312" y="5561843"/>
                  <a:pt x="36660" y="5435933"/>
                  <a:pt x="0" y="5110389"/>
                </a:cubicBezTo>
                <a:cubicBezTo>
                  <a:pt x="-31499" y="4785251"/>
                  <a:pt x="12922" y="4717152"/>
                  <a:pt x="0" y="4535965"/>
                </a:cubicBezTo>
                <a:cubicBezTo>
                  <a:pt x="-46867" y="4320511"/>
                  <a:pt x="2757" y="4025383"/>
                  <a:pt x="0" y="3789875"/>
                </a:cubicBezTo>
                <a:cubicBezTo>
                  <a:pt x="-10296" y="3558862"/>
                  <a:pt x="-27591" y="3418731"/>
                  <a:pt x="0" y="3129618"/>
                </a:cubicBezTo>
                <a:cubicBezTo>
                  <a:pt x="-11898" y="2879750"/>
                  <a:pt x="-11648" y="2648758"/>
                  <a:pt x="0" y="2297694"/>
                </a:cubicBezTo>
                <a:cubicBezTo>
                  <a:pt x="15301" y="1994824"/>
                  <a:pt x="15580" y="1856053"/>
                  <a:pt x="0" y="1465770"/>
                </a:cubicBezTo>
                <a:cubicBezTo>
                  <a:pt x="-1349" y="1026851"/>
                  <a:pt x="49338" y="873905"/>
                  <a:pt x="0" y="719680"/>
                </a:cubicBezTo>
                <a:cubicBezTo>
                  <a:pt x="23376" y="505782"/>
                  <a:pt x="50898" y="215992"/>
                  <a:pt x="0" y="0"/>
                </a:cubicBezTo>
                <a:close/>
              </a:path>
            </a:pathLst>
          </a:custGeom>
          <a:noFill/>
          <a:ln w="47625">
            <a:solidFill>
              <a:srgbClr val="FFFFFF">
                <a:alpha val="75000"/>
              </a:srgbClr>
            </a:solidFill>
            <a:round/>
            <a:extLst>
              <a:ext uri="{C807C97D-BFC1-408E-A445-0C87EB9F89A2}">
                <ask:lineSketchStyleProps xmlns:ask="http://schemas.microsoft.com/office/drawing/2018/sketchyshapes" sd="1219033472">
                  <a:custGeom>
                    <a:avLst/>
                    <a:gdLst>
                      <a:gd name="connsiteX0" fmla="*/ 0 w 9344406"/>
                      <a:gd name="connsiteY0" fmla="*/ 0 h 8583340"/>
                      <a:gd name="connsiteX1" fmla="*/ 574014 w 9344406"/>
                      <a:gd name="connsiteY1" fmla="*/ 0 h 8583340"/>
                      <a:gd name="connsiteX2" fmla="*/ 961139 w 9344406"/>
                      <a:gd name="connsiteY2" fmla="*/ 0 h 8583340"/>
                      <a:gd name="connsiteX3" fmla="*/ 1815485 w 9344406"/>
                      <a:gd name="connsiteY3" fmla="*/ 0 h 8583340"/>
                      <a:gd name="connsiteX4" fmla="*/ 2389498 w 9344406"/>
                      <a:gd name="connsiteY4" fmla="*/ 0 h 8583340"/>
                      <a:gd name="connsiteX5" fmla="*/ 2963512 w 9344406"/>
                      <a:gd name="connsiteY5" fmla="*/ 0 h 8583340"/>
                      <a:gd name="connsiteX6" fmla="*/ 3817857 w 9344406"/>
                      <a:gd name="connsiteY6" fmla="*/ 0 h 8583340"/>
                      <a:gd name="connsiteX7" fmla="*/ 4298427 w 9344406"/>
                      <a:gd name="connsiteY7" fmla="*/ 0 h 8583340"/>
                      <a:gd name="connsiteX8" fmla="*/ 5152772 w 9344406"/>
                      <a:gd name="connsiteY8" fmla="*/ 0 h 8583340"/>
                      <a:gd name="connsiteX9" fmla="*/ 6007118 w 9344406"/>
                      <a:gd name="connsiteY9" fmla="*/ 0 h 8583340"/>
                      <a:gd name="connsiteX10" fmla="*/ 6674576 w 9344406"/>
                      <a:gd name="connsiteY10" fmla="*/ 0 h 8583340"/>
                      <a:gd name="connsiteX11" fmla="*/ 7528921 w 9344406"/>
                      <a:gd name="connsiteY11" fmla="*/ 0 h 8583340"/>
                      <a:gd name="connsiteX12" fmla="*/ 8102935 w 9344406"/>
                      <a:gd name="connsiteY12" fmla="*/ 0 h 8583340"/>
                      <a:gd name="connsiteX13" fmla="*/ 8676948 w 9344406"/>
                      <a:gd name="connsiteY13" fmla="*/ 0 h 8583340"/>
                      <a:gd name="connsiteX14" fmla="*/ 9344406 w 9344406"/>
                      <a:gd name="connsiteY14" fmla="*/ 0 h 8583340"/>
                      <a:gd name="connsiteX15" fmla="*/ 9344406 w 9344406"/>
                      <a:gd name="connsiteY15" fmla="*/ 574424 h 8583340"/>
                      <a:gd name="connsiteX16" fmla="*/ 9344406 w 9344406"/>
                      <a:gd name="connsiteY16" fmla="*/ 1234680 h 8583340"/>
                      <a:gd name="connsiteX17" fmla="*/ 9344406 w 9344406"/>
                      <a:gd name="connsiteY17" fmla="*/ 1980771 h 8583340"/>
                      <a:gd name="connsiteX18" fmla="*/ 9344406 w 9344406"/>
                      <a:gd name="connsiteY18" fmla="*/ 2726861 h 8583340"/>
                      <a:gd name="connsiteX19" fmla="*/ 9344406 w 9344406"/>
                      <a:gd name="connsiteY19" fmla="*/ 3472951 h 8583340"/>
                      <a:gd name="connsiteX20" fmla="*/ 9344406 w 9344406"/>
                      <a:gd name="connsiteY20" fmla="*/ 3875708 h 8583340"/>
                      <a:gd name="connsiteX21" fmla="*/ 9344406 w 9344406"/>
                      <a:gd name="connsiteY21" fmla="*/ 4364298 h 8583340"/>
                      <a:gd name="connsiteX22" fmla="*/ 9344406 w 9344406"/>
                      <a:gd name="connsiteY22" fmla="*/ 5110389 h 8583340"/>
                      <a:gd name="connsiteX23" fmla="*/ 9344406 w 9344406"/>
                      <a:gd name="connsiteY23" fmla="*/ 5684812 h 8583340"/>
                      <a:gd name="connsiteX24" fmla="*/ 9344406 w 9344406"/>
                      <a:gd name="connsiteY24" fmla="*/ 6173402 h 8583340"/>
                      <a:gd name="connsiteX25" fmla="*/ 9344406 w 9344406"/>
                      <a:gd name="connsiteY25" fmla="*/ 6919493 h 8583340"/>
                      <a:gd name="connsiteX26" fmla="*/ 9344406 w 9344406"/>
                      <a:gd name="connsiteY26" fmla="*/ 7579749 h 8583340"/>
                      <a:gd name="connsiteX27" fmla="*/ 9344406 w 9344406"/>
                      <a:gd name="connsiteY27" fmla="*/ 8583340 h 8583340"/>
                      <a:gd name="connsiteX28" fmla="*/ 8490060 w 9344406"/>
                      <a:gd name="connsiteY28" fmla="*/ 8583340 h 8583340"/>
                      <a:gd name="connsiteX29" fmla="*/ 7729159 w 9344406"/>
                      <a:gd name="connsiteY29" fmla="*/ 8583340 h 8583340"/>
                      <a:gd name="connsiteX30" fmla="*/ 7248589 w 9344406"/>
                      <a:gd name="connsiteY30" fmla="*/ 8583340 h 8583340"/>
                      <a:gd name="connsiteX31" fmla="*/ 6487688 w 9344406"/>
                      <a:gd name="connsiteY31" fmla="*/ 8583340 h 8583340"/>
                      <a:gd name="connsiteX32" fmla="*/ 6100562 w 9344406"/>
                      <a:gd name="connsiteY32" fmla="*/ 8583340 h 8583340"/>
                      <a:gd name="connsiteX33" fmla="*/ 5339661 w 9344406"/>
                      <a:gd name="connsiteY33" fmla="*/ 8583340 h 8583340"/>
                      <a:gd name="connsiteX34" fmla="*/ 4859091 w 9344406"/>
                      <a:gd name="connsiteY34" fmla="*/ 8583340 h 8583340"/>
                      <a:gd name="connsiteX35" fmla="*/ 4471966 w 9344406"/>
                      <a:gd name="connsiteY35" fmla="*/ 8583340 h 8583340"/>
                      <a:gd name="connsiteX36" fmla="*/ 3991396 w 9344406"/>
                      <a:gd name="connsiteY36" fmla="*/ 8583340 h 8583340"/>
                      <a:gd name="connsiteX37" fmla="*/ 3230495 w 9344406"/>
                      <a:gd name="connsiteY37" fmla="*/ 8583340 h 8583340"/>
                      <a:gd name="connsiteX38" fmla="*/ 2749925 w 9344406"/>
                      <a:gd name="connsiteY38" fmla="*/ 8583340 h 8583340"/>
                      <a:gd name="connsiteX39" fmla="*/ 2362800 w 9344406"/>
                      <a:gd name="connsiteY39" fmla="*/ 8583340 h 8583340"/>
                      <a:gd name="connsiteX40" fmla="*/ 1882230 w 9344406"/>
                      <a:gd name="connsiteY40" fmla="*/ 8583340 h 8583340"/>
                      <a:gd name="connsiteX41" fmla="*/ 1308217 w 9344406"/>
                      <a:gd name="connsiteY41" fmla="*/ 8583340 h 8583340"/>
                      <a:gd name="connsiteX42" fmla="*/ 640759 w 9344406"/>
                      <a:gd name="connsiteY42" fmla="*/ 8583340 h 8583340"/>
                      <a:gd name="connsiteX43" fmla="*/ 0 w 9344406"/>
                      <a:gd name="connsiteY43" fmla="*/ 8583340 h 8583340"/>
                      <a:gd name="connsiteX44" fmla="*/ 0 w 9344406"/>
                      <a:gd name="connsiteY44" fmla="*/ 7751416 h 8583340"/>
                      <a:gd name="connsiteX45" fmla="*/ 0 w 9344406"/>
                      <a:gd name="connsiteY45" fmla="*/ 7091159 h 8583340"/>
                      <a:gd name="connsiteX46" fmla="*/ 0 w 9344406"/>
                      <a:gd name="connsiteY46" fmla="*/ 6430902 h 8583340"/>
                      <a:gd name="connsiteX47" fmla="*/ 0 w 9344406"/>
                      <a:gd name="connsiteY47" fmla="*/ 5770646 h 8583340"/>
                      <a:gd name="connsiteX48" fmla="*/ 0 w 9344406"/>
                      <a:gd name="connsiteY48" fmla="*/ 5110389 h 8583340"/>
                      <a:gd name="connsiteX49" fmla="*/ 0 w 9344406"/>
                      <a:gd name="connsiteY49" fmla="*/ 4535965 h 8583340"/>
                      <a:gd name="connsiteX50" fmla="*/ 0 w 9344406"/>
                      <a:gd name="connsiteY50" fmla="*/ 3789875 h 8583340"/>
                      <a:gd name="connsiteX51" fmla="*/ 0 w 9344406"/>
                      <a:gd name="connsiteY51" fmla="*/ 3129618 h 8583340"/>
                      <a:gd name="connsiteX52" fmla="*/ 0 w 9344406"/>
                      <a:gd name="connsiteY52" fmla="*/ 2297694 h 8583340"/>
                      <a:gd name="connsiteX53" fmla="*/ 0 w 9344406"/>
                      <a:gd name="connsiteY53" fmla="*/ 1465770 h 8583340"/>
                      <a:gd name="connsiteX54" fmla="*/ 0 w 9344406"/>
                      <a:gd name="connsiteY54" fmla="*/ 719680 h 8583340"/>
                      <a:gd name="connsiteX55" fmla="*/ 0 w 9344406"/>
                      <a:gd name="connsiteY55" fmla="*/ 0 h 85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344406" h="8583340" extrusionOk="0">
                        <a:moveTo>
                          <a:pt x="0" y="0"/>
                        </a:moveTo>
                        <a:cubicBezTo>
                          <a:pt x="236774" y="8218"/>
                          <a:pt x="420755" y="-24238"/>
                          <a:pt x="574014" y="0"/>
                        </a:cubicBezTo>
                        <a:cubicBezTo>
                          <a:pt x="727273" y="24238"/>
                          <a:pt x="854060" y="14455"/>
                          <a:pt x="961139" y="0"/>
                        </a:cubicBezTo>
                        <a:cubicBezTo>
                          <a:pt x="1068219" y="-14455"/>
                          <a:pt x="1451446" y="3003"/>
                          <a:pt x="1815485" y="0"/>
                        </a:cubicBezTo>
                        <a:cubicBezTo>
                          <a:pt x="2179524" y="-3003"/>
                          <a:pt x="2113241" y="-15529"/>
                          <a:pt x="2389498" y="0"/>
                        </a:cubicBezTo>
                        <a:cubicBezTo>
                          <a:pt x="2665755" y="15529"/>
                          <a:pt x="2704984" y="23056"/>
                          <a:pt x="2963512" y="0"/>
                        </a:cubicBezTo>
                        <a:cubicBezTo>
                          <a:pt x="3222040" y="-23056"/>
                          <a:pt x="3545546" y="13897"/>
                          <a:pt x="3817857" y="0"/>
                        </a:cubicBezTo>
                        <a:cubicBezTo>
                          <a:pt x="4090168" y="-13897"/>
                          <a:pt x="4092547" y="-8066"/>
                          <a:pt x="4298427" y="0"/>
                        </a:cubicBezTo>
                        <a:cubicBezTo>
                          <a:pt x="4504307" y="8066"/>
                          <a:pt x="4886008" y="-13928"/>
                          <a:pt x="5152772" y="0"/>
                        </a:cubicBezTo>
                        <a:cubicBezTo>
                          <a:pt x="5419537" y="13928"/>
                          <a:pt x="5769256" y="27690"/>
                          <a:pt x="6007118" y="0"/>
                        </a:cubicBezTo>
                        <a:cubicBezTo>
                          <a:pt x="6244980" y="-27690"/>
                          <a:pt x="6424856" y="20647"/>
                          <a:pt x="6674576" y="0"/>
                        </a:cubicBezTo>
                        <a:cubicBezTo>
                          <a:pt x="6924296" y="-20647"/>
                          <a:pt x="7298462" y="-2276"/>
                          <a:pt x="7528921" y="0"/>
                        </a:cubicBezTo>
                        <a:cubicBezTo>
                          <a:pt x="7759381" y="2276"/>
                          <a:pt x="7872557" y="27907"/>
                          <a:pt x="8102935" y="0"/>
                        </a:cubicBezTo>
                        <a:cubicBezTo>
                          <a:pt x="8333313" y="-27907"/>
                          <a:pt x="8414647" y="-3993"/>
                          <a:pt x="8676948" y="0"/>
                        </a:cubicBezTo>
                        <a:cubicBezTo>
                          <a:pt x="8939249" y="3993"/>
                          <a:pt x="9118171" y="-12374"/>
                          <a:pt x="9344406" y="0"/>
                        </a:cubicBezTo>
                        <a:cubicBezTo>
                          <a:pt x="9353011" y="215275"/>
                          <a:pt x="9359291" y="359268"/>
                          <a:pt x="9344406" y="574424"/>
                        </a:cubicBezTo>
                        <a:cubicBezTo>
                          <a:pt x="9329521" y="789580"/>
                          <a:pt x="9325935" y="1007123"/>
                          <a:pt x="9344406" y="1234680"/>
                        </a:cubicBezTo>
                        <a:cubicBezTo>
                          <a:pt x="9362877" y="1462237"/>
                          <a:pt x="9317992" y="1826280"/>
                          <a:pt x="9344406" y="1980771"/>
                        </a:cubicBezTo>
                        <a:cubicBezTo>
                          <a:pt x="9370820" y="2135262"/>
                          <a:pt x="9379159" y="2457732"/>
                          <a:pt x="9344406" y="2726861"/>
                        </a:cubicBezTo>
                        <a:cubicBezTo>
                          <a:pt x="9309654" y="2995990"/>
                          <a:pt x="9366255" y="3206320"/>
                          <a:pt x="9344406" y="3472951"/>
                        </a:cubicBezTo>
                        <a:cubicBezTo>
                          <a:pt x="9322558" y="3739582"/>
                          <a:pt x="9325149" y="3767411"/>
                          <a:pt x="9344406" y="3875708"/>
                        </a:cubicBezTo>
                        <a:cubicBezTo>
                          <a:pt x="9363663" y="3984005"/>
                          <a:pt x="9356240" y="4196988"/>
                          <a:pt x="9344406" y="4364298"/>
                        </a:cubicBezTo>
                        <a:cubicBezTo>
                          <a:pt x="9332573" y="4531608"/>
                          <a:pt x="9355278" y="4821060"/>
                          <a:pt x="9344406" y="5110389"/>
                        </a:cubicBezTo>
                        <a:cubicBezTo>
                          <a:pt x="9333534" y="5399718"/>
                          <a:pt x="9369608" y="5527268"/>
                          <a:pt x="9344406" y="5684812"/>
                        </a:cubicBezTo>
                        <a:cubicBezTo>
                          <a:pt x="9319204" y="5842356"/>
                          <a:pt x="9359557" y="5940266"/>
                          <a:pt x="9344406" y="6173402"/>
                        </a:cubicBezTo>
                        <a:cubicBezTo>
                          <a:pt x="9329256" y="6406538"/>
                          <a:pt x="9353364" y="6611769"/>
                          <a:pt x="9344406" y="6919493"/>
                        </a:cubicBezTo>
                        <a:cubicBezTo>
                          <a:pt x="9335448" y="7227217"/>
                          <a:pt x="9331186" y="7425956"/>
                          <a:pt x="9344406" y="7579749"/>
                        </a:cubicBezTo>
                        <a:cubicBezTo>
                          <a:pt x="9357626" y="7733542"/>
                          <a:pt x="9296420" y="8096174"/>
                          <a:pt x="9344406" y="8583340"/>
                        </a:cubicBezTo>
                        <a:cubicBezTo>
                          <a:pt x="8920574" y="8567081"/>
                          <a:pt x="8665327" y="8546291"/>
                          <a:pt x="8490060" y="8583340"/>
                        </a:cubicBezTo>
                        <a:cubicBezTo>
                          <a:pt x="8314793" y="8620389"/>
                          <a:pt x="8053320" y="8585404"/>
                          <a:pt x="7729159" y="8583340"/>
                        </a:cubicBezTo>
                        <a:cubicBezTo>
                          <a:pt x="7404998" y="8581276"/>
                          <a:pt x="7459908" y="8567656"/>
                          <a:pt x="7248589" y="8583340"/>
                        </a:cubicBezTo>
                        <a:cubicBezTo>
                          <a:pt x="7037270" y="8599025"/>
                          <a:pt x="6729796" y="8574191"/>
                          <a:pt x="6487688" y="8583340"/>
                        </a:cubicBezTo>
                        <a:cubicBezTo>
                          <a:pt x="6245580" y="8592489"/>
                          <a:pt x="6278708" y="8568151"/>
                          <a:pt x="6100562" y="8583340"/>
                        </a:cubicBezTo>
                        <a:cubicBezTo>
                          <a:pt x="5922416" y="8598529"/>
                          <a:pt x="5605482" y="8577416"/>
                          <a:pt x="5339661" y="8583340"/>
                        </a:cubicBezTo>
                        <a:cubicBezTo>
                          <a:pt x="5073840" y="8589264"/>
                          <a:pt x="5012444" y="8604731"/>
                          <a:pt x="4859091" y="8583340"/>
                        </a:cubicBezTo>
                        <a:cubicBezTo>
                          <a:pt x="4705738" y="8561950"/>
                          <a:pt x="4562953" y="8581076"/>
                          <a:pt x="4471966" y="8583340"/>
                        </a:cubicBezTo>
                        <a:cubicBezTo>
                          <a:pt x="4380979" y="8585604"/>
                          <a:pt x="4184336" y="8589664"/>
                          <a:pt x="3991396" y="8583340"/>
                        </a:cubicBezTo>
                        <a:cubicBezTo>
                          <a:pt x="3798456" y="8577017"/>
                          <a:pt x="3483011" y="8607909"/>
                          <a:pt x="3230495" y="8583340"/>
                        </a:cubicBezTo>
                        <a:cubicBezTo>
                          <a:pt x="2977979" y="8558771"/>
                          <a:pt x="2984810" y="8586914"/>
                          <a:pt x="2749925" y="8583340"/>
                        </a:cubicBezTo>
                        <a:cubicBezTo>
                          <a:pt x="2515040" y="8579767"/>
                          <a:pt x="2445208" y="8566653"/>
                          <a:pt x="2362800" y="8583340"/>
                        </a:cubicBezTo>
                        <a:cubicBezTo>
                          <a:pt x="2280393" y="8600027"/>
                          <a:pt x="2012538" y="8605887"/>
                          <a:pt x="1882230" y="8583340"/>
                        </a:cubicBezTo>
                        <a:cubicBezTo>
                          <a:pt x="1751922" y="8560794"/>
                          <a:pt x="1578862" y="8557672"/>
                          <a:pt x="1308217" y="8583340"/>
                        </a:cubicBezTo>
                        <a:cubicBezTo>
                          <a:pt x="1037572" y="8609008"/>
                          <a:pt x="875218" y="8606924"/>
                          <a:pt x="640759" y="8583340"/>
                        </a:cubicBezTo>
                        <a:cubicBezTo>
                          <a:pt x="406300" y="8559756"/>
                          <a:pt x="153478" y="8571792"/>
                          <a:pt x="0" y="8583340"/>
                        </a:cubicBezTo>
                        <a:cubicBezTo>
                          <a:pt x="28673" y="8193998"/>
                          <a:pt x="-4882" y="8026891"/>
                          <a:pt x="0" y="7751416"/>
                        </a:cubicBezTo>
                        <a:cubicBezTo>
                          <a:pt x="4882" y="7475941"/>
                          <a:pt x="21294" y="7343078"/>
                          <a:pt x="0" y="7091159"/>
                        </a:cubicBezTo>
                        <a:cubicBezTo>
                          <a:pt x="-21294" y="6839240"/>
                          <a:pt x="31093" y="6731943"/>
                          <a:pt x="0" y="6430902"/>
                        </a:cubicBezTo>
                        <a:cubicBezTo>
                          <a:pt x="-31093" y="6129861"/>
                          <a:pt x="31869" y="5971172"/>
                          <a:pt x="0" y="5770646"/>
                        </a:cubicBezTo>
                        <a:cubicBezTo>
                          <a:pt x="-31869" y="5570120"/>
                          <a:pt x="18558" y="5434291"/>
                          <a:pt x="0" y="5110389"/>
                        </a:cubicBezTo>
                        <a:cubicBezTo>
                          <a:pt x="-18558" y="4786487"/>
                          <a:pt x="16210" y="4715712"/>
                          <a:pt x="0" y="4535965"/>
                        </a:cubicBezTo>
                        <a:cubicBezTo>
                          <a:pt x="-16210" y="4356218"/>
                          <a:pt x="2182" y="4032673"/>
                          <a:pt x="0" y="3789875"/>
                        </a:cubicBezTo>
                        <a:cubicBezTo>
                          <a:pt x="-2182" y="3547077"/>
                          <a:pt x="-14402" y="3385805"/>
                          <a:pt x="0" y="3129618"/>
                        </a:cubicBezTo>
                        <a:cubicBezTo>
                          <a:pt x="14402" y="2873431"/>
                          <a:pt x="-30159" y="2597985"/>
                          <a:pt x="0" y="2297694"/>
                        </a:cubicBezTo>
                        <a:cubicBezTo>
                          <a:pt x="30159" y="1997403"/>
                          <a:pt x="16349" y="1875973"/>
                          <a:pt x="0" y="1465770"/>
                        </a:cubicBezTo>
                        <a:cubicBezTo>
                          <a:pt x="-16349" y="1055567"/>
                          <a:pt x="22040" y="902298"/>
                          <a:pt x="0" y="719680"/>
                        </a:cubicBezTo>
                        <a:cubicBezTo>
                          <a:pt x="-22040" y="537062"/>
                          <a:pt x="31699" y="23223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Diagram&#10;&#10;Description automatically generated">
            <a:extLst>
              <a:ext uri="{FF2B5EF4-FFF2-40B4-BE49-F238E27FC236}">
                <a16:creationId xmlns:a16="http://schemas.microsoft.com/office/drawing/2014/main" id="{9A77F408-697A-4CE0-86EB-1F4A150B4037}"/>
              </a:ext>
            </a:extLst>
          </p:cNvPr>
          <p:cNvPicPr>
            <a:picLocks noChangeAspect="1"/>
          </p:cNvPicPr>
          <p:nvPr/>
        </p:nvPicPr>
        <p:blipFill>
          <a:blip r:embed="rId3"/>
          <a:srcRect/>
          <a:stretch>
            <a:fillRect/>
          </a:stretch>
        </p:blipFill>
        <p:spPr>
          <a:xfrm>
            <a:off x="15789494" y="8318232"/>
            <a:ext cx="1627532" cy="1627532"/>
          </a:xfrm>
          <a:prstGeom prst="rect">
            <a:avLst/>
          </a:prstGeom>
        </p:spPr>
      </p:pic>
    </p:spTree>
    <p:extLst>
      <p:ext uri="{BB962C8B-B14F-4D97-AF65-F5344CB8AC3E}">
        <p14:creationId xmlns:p14="http://schemas.microsoft.com/office/powerpoint/2010/main" val="233440533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F983B648-9860-407F-BED9-93B57623E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20" y="6619182"/>
            <a:ext cx="4510087" cy="3609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p:cNvSpPr txBox="1"/>
          <p:nvPr/>
        </p:nvSpPr>
        <p:spPr>
          <a:xfrm>
            <a:off x="1143574" y="3614479"/>
            <a:ext cx="4851505" cy="4759123"/>
          </a:xfrm>
          <a:prstGeom prst="rect">
            <a:avLst/>
          </a:prstGeom>
        </p:spPr>
        <p:txBody>
          <a:bodyPr wrap="square" lIns="0" tIns="0" rIns="0" bIns="0" rtlCol="0" anchor="t">
            <a:spAutoFit/>
          </a:bodyPr>
          <a:lstStyle/>
          <a:p>
            <a:pPr>
              <a:lnSpc>
                <a:spcPts val="3360"/>
              </a:lnSpc>
              <a:spcBef>
                <a:spcPct val="0"/>
              </a:spcBef>
            </a:pPr>
            <a:r>
              <a:rPr lang="en-US" sz="2400" dirty="0">
                <a:solidFill>
                  <a:schemeClr val="tx2"/>
                </a:solidFill>
                <a:latin typeface="Amaranth"/>
              </a:rPr>
              <a:t>Your actions are to think about – </a:t>
            </a:r>
          </a:p>
          <a:p>
            <a:pPr>
              <a:lnSpc>
                <a:spcPts val="3360"/>
              </a:lnSpc>
              <a:spcBef>
                <a:spcPct val="0"/>
              </a:spcBef>
            </a:pPr>
            <a:endParaRPr lang="en-US" sz="2400" dirty="0">
              <a:solidFill>
                <a:schemeClr val="tx2"/>
              </a:solidFill>
              <a:latin typeface="Amaranth"/>
            </a:endParaRP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What will you try and use after this session?</a:t>
            </a: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What is your 1 commitment? Write it on your action plan</a:t>
            </a: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Module 5 Action plan will be added to the members area, with the recording of this session</a:t>
            </a:r>
          </a:p>
          <a:p>
            <a:pPr marL="342900" indent="-342900">
              <a:lnSpc>
                <a:spcPts val="3360"/>
              </a:lnSpc>
              <a:spcBef>
                <a:spcPct val="0"/>
              </a:spcBef>
              <a:buFont typeface="Arial" panose="020B0604020202020204" pitchFamily="34" charset="0"/>
              <a:buChar char="•"/>
            </a:pPr>
            <a:endParaRPr lang="en-US" sz="2400" dirty="0">
              <a:solidFill>
                <a:schemeClr val="tx2"/>
              </a:solidFill>
              <a:latin typeface="Amaranth"/>
            </a:endParaRPr>
          </a:p>
          <a:p>
            <a:pPr>
              <a:lnSpc>
                <a:spcPts val="3360"/>
              </a:lnSpc>
              <a:spcBef>
                <a:spcPct val="0"/>
              </a:spcBef>
            </a:pPr>
            <a:endParaRPr lang="en-US" sz="2400" dirty="0">
              <a:solidFill>
                <a:srgbClr val="FFFFFF"/>
              </a:solidFill>
              <a:latin typeface="Amaranth"/>
            </a:endParaRPr>
          </a:p>
        </p:txBody>
      </p:sp>
      <p:sp>
        <p:nvSpPr>
          <p:cNvPr id="6" name="TextBox 6"/>
          <p:cNvSpPr txBox="1"/>
          <p:nvPr/>
        </p:nvSpPr>
        <p:spPr>
          <a:xfrm>
            <a:off x="1331581" y="8343900"/>
            <a:ext cx="3828256" cy="872034"/>
          </a:xfrm>
          <a:prstGeom prst="rect">
            <a:avLst/>
          </a:prstGeom>
        </p:spPr>
        <p:txBody>
          <a:bodyPr lIns="0" tIns="0" rIns="0" bIns="0" rtlCol="0" anchor="t">
            <a:spAutoFit/>
          </a:bodyPr>
          <a:lstStyle/>
          <a:p>
            <a:pPr>
              <a:lnSpc>
                <a:spcPts val="3360"/>
              </a:lnSpc>
              <a:spcBef>
                <a:spcPct val="0"/>
              </a:spcBef>
            </a:pPr>
            <a:endParaRPr lang="en-US" sz="2400" dirty="0">
              <a:solidFill>
                <a:srgbClr val="FFFFFF"/>
              </a:solidFill>
              <a:latin typeface="Amaranth"/>
            </a:endParaRPr>
          </a:p>
          <a:p>
            <a:pPr>
              <a:lnSpc>
                <a:spcPts val="3360"/>
              </a:lnSpc>
              <a:spcBef>
                <a:spcPct val="0"/>
              </a:spcBef>
            </a:pPr>
            <a:endParaRPr lang="en-US" sz="2400" dirty="0">
              <a:solidFill>
                <a:srgbClr val="FFFFFF"/>
              </a:solidFill>
              <a:latin typeface="Amaranth"/>
            </a:endParaRPr>
          </a:p>
        </p:txBody>
      </p:sp>
      <p:graphicFrame>
        <p:nvGraphicFramePr>
          <p:cNvPr id="5131" name="TextBox 3">
            <a:extLst>
              <a:ext uri="{FF2B5EF4-FFF2-40B4-BE49-F238E27FC236}">
                <a16:creationId xmlns:a16="http://schemas.microsoft.com/office/drawing/2014/main" id="{6D93F5BD-976D-4DFB-9B79-C9C900C20000}"/>
              </a:ext>
            </a:extLst>
          </p:cNvPr>
          <p:cNvGraphicFramePr/>
          <p:nvPr>
            <p:extLst>
              <p:ext uri="{D42A27DB-BD31-4B8C-83A1-F6EECF244321}">
                <p14:modId xmlns:p14="http://schemas.microsoft.com/office/powerpoint/2010/main" val="2907013960"/>
              </p:ext>
            </p:extLst>
          </p:nvPr>
        </p:nvGraphicFramePr>
        <p:xfrm>
          <a:off x="8909243" y="533400"/>
          <a:ext cx="8357612" cy="8631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See the source image">
            <a:extLst>
              <a:ext uri="{FF2B5EF4-FFF2-40B4-BE49-F238E27FC236}">
                <a16:creationId xmlns:a16="http://schemas.microsoft.com/office/drawing/2014/main" id="{4B26EA6D-D9CA-464D-9A8B-F9CDC726CF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41021"/>
            <a:ext cx="5981700" cy="3126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p:cNvPicPr>
          <p:nvPr/>
        </p:nvPicPr>
        <p:blipFill>
          <a:blip r:embed="rId9"/>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202862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B4B713AF-6E1F-4A1B-96C6-BAEAF06A90CB}"/>
              </a:ext>
            </a:extLst>
          </p:cNvPr>
          <p:cNvSpPr/>
          <p:nvPr/>
        </p:nvSpPr>
        <p:spPr>
          <a:xfrm>
            <a:off x="15680624" y="6349079"/>
            <a:ext cx="2286000" cy="3009900"/>
          </a:xfrm>
          <a:prstGeom prst="rect">
            <a:avLst/>
          </a:prstGeom>
          <a:solidFill>
            <a:srgbClr val="91B43E"/>
          </a:solidFill>
        </p:spPr>
      </p:sp>
      <p:sp>
        <p:nvSpPr>
          <p:cNvPr id="2052"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D07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5332B41-C417-4259-87E6-980CE926A0DB}"/>
              </a:ext>
            </a:extLst>
          </p:cNvPr>
          <p:cNvSpPr>
            <a:spLocks noGrp="1"/>
          </p:cNvSpPr>
          <p:nvPr>
            <p:ph type="title"/>
          </p:nvPr>
        </p:nvSpPr>
        <p:spPr>
          <a:xfrm>
            <a:off x="13643106" y="1434454"/>
            <a:ext cx="3920808" cy="7191851"/>
          </a:xfrm>
        </p:spPr>
        <p:txBody>
          <a:bodyPr vert="horz" lIns="91440" tIns="45720" rIns="91440" bIns="45720" rtlCol="0" anchor="ctr">
            <a:normAutofit fontScale="90000"/>
          </a:bodyPr>
          <a:lstStyle/>
          <a:p>
            <a:pPr algn="l">
              <a:lnSpc>
                <a:spcPct val="90000"/>
              </a:lnSpc>
            </a:pPr>
            <a:r>
              <a:rPr lang="en-US" sz="3400" dirty="0">
                <a:solidFill>
                  <a:srgbClr val="FFFFFF"/>
                </a:solidFill>
                <a:latin typeface="Amaranth Bold" panose="020B0604020202020204" charset="0"/>
              </a:rPr>
              <a:t>By the end of this session you will be able to:</a:t>
            </a:r>
            <a:br>
              <a:rPr lang="en-US" sz="3400" dirty="0">
                <a:solidFill>
                  <a:srgbClr val="FFFFFF"/>
                </a:solidFill>
                <a:latin typeface="Amaranth Bold" panose="020B0604020202020204" charset="0"/>
              </a:rPr>
            </a:br>
            <a:br>
              <a:rPr lang="en-US" sz="3400" dirty="0">
                <a:solidFill>
                  <a:srgbClr val="FFFFFF"/>
                </a:solidFill>
                <a:latin typeface="Amaranth Bold" panose="020B0604020202020204" charset="0"/>
              </a:rPr>
            </a:br>
            <a:r>
              <a:rPr lang="en-US" sz="3400" dirty="0">
                <a:solidFill>
                  <a:srgbClr val="FFFFFF"/>
                </a:solidFill>
                <a:latin typeface="Amaranth Bold" panose="020B0604020202020204" charset="0"/>
              </a:rPr>
              <a:t>Identify relationships that need additional work</a:t>
            </a:r>
            <a:br>
              <a:rPr lang="en-US" sz="3400" dirty="0">
                <a:solidFill>
                  <a:srgbClr val="FFFFFF"/>
                </a:solidFill>
                <a:latin typeface="Amaranth Bold" panose="020B0604020202020204" charset="0"/>
              </a:rPr>
            </a:br>
            <a:br>
              <a:rPr lang="en-US" sz="3400" dirty="0">
                <a:solidFill>
                  <a:srgbClr val="FFFFFF"/>
                </a:solidFill>
                <a:latin typeface="Amaranth Bold" panose="020B0604020202020204" charset="0"/>
              </a:rPr>
            </a:br>
            <a:r>
              <a:rPr lang="en-US" sz="3400" dirty="0">
                <a:solidFill>
                  <a:srgbClr val="FFFFFF"/>
                </a:solidFill>
                <a:latin typeface="Amaranth Bold" panose="020B0604020202020204" charset="0"/>
              </a:rPr>
              <a:t>Have a plan of action for one client and one candidate to start working on immediately</a:t>
            </a:r>
            <a:br>
              <a:rPr lang="en-US" sz="3400" dirty="0">
                <a:solidFill>
                  <a:srgbClr val="FFFFFF"/>
                </a:solidFill>
                <a:latin typeface="Amaranth Bold" panose="020B0604020202020204" charset="0"/>
              </a:rPr>
            </a:br>
            <a:br>
              <a:rPr lang="en-US" sz="3400" dirty="0">
                <a:solidFill>
                  <a:srgbClr val="FFFFFF"/>
                </a:solidFill>
                <a:latin typeface="Amaranth Bold" panose="020B0604020202020204" charset="0"/>
              </a:rPr>
            </a:br>
            <a:r>
              <a:rPr lang="en-US" sz="3400" dirty="0">
                <a:solidFill>
                  <a:srgbClr val="FFFFFF"/>
                </a:solidFill>
                <a:latin typeface="Amaranth Bold" panose="020B0604020202020204" charset="0"/>
              </a:rPr>
              <a:t>Identify key control situations in your processes and know how to rectify them</a:t>
            </a:r>
            <a:br>
              <a:rPr lang="en-US" sz="3400" dirty="0">
                <a:solidFill>
                  <a:srgbClr val="FFFFFF"/>
                </a:solidFill>
              </a:rPr>
            </a:br>
            <a:br>
              <a:rPr lang="en-US" sz="3400" dirty="0">
                <a:solidFill>
                  <a:srgbClr val="FFFFFF"/>
                </a:solidFill>
              </a:rPr>
            </a:br>
            <a:endParaRPr lang="en-US" sz="3400" dirty="0">
              <a:solidFill>
                <a:srgbClr val="FFFFFF"/>
              </a:solidFill>
              <a:latin typeface="Amaranth" panose="020B0604020202020204" charset="0"/>
            </a:endParaRPr>
          </a:p>
        </p:txBody>
      </p:sp>
      <p:sp>
        <p:nvSpPr>
          <p:cNvPr id="205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031" y="726948"/>
            <a:ext cx="12193524" cy="858621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outcome image">
            <a:extLst>
              <a:ext uri="{FF2B5EF4-FFF2-40B4-BE49-F238E27FC236}">
                <a16:creationId xmlns:a16="http://schemas.microsoft.com/office/drawing/2014/main" id="{1B3F65CF-1907-41DF-B73B-C778AD9507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991"/>
          <a:stretch/>
        </p:blipFill>
        <p:spPr bwMode="auto">
          <a:xfrm>
            <a:off x="1464376" y="1413807"/>
            <a:ext cx="10744833" cy="721249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7846C2DB-7031-4604-88A7-298A4E7AE659}"/>
              </a:ext>
            </a:extLst>
          </p:cNvPr>
          <p:cNvPicPr>
            <a:picLocks noChangeAspect="1"/>
          </p:cNvPicPr>
          <p:nvPr/>
        </p:nvPicPr>
        <p:blipFill>
          <a:blip r:embed="rId3"/>
          <a:srcRect/>
          <a:stretch>
            <a:fillRect/>
          </a:stretch>
        </p:blipFill>
        <p:spPr>
          <a:xfrm>
            <a:off x="16200047" y="8317333"/>
            <a:ext cx="1627532" cy="1627532"/>
          </a:xfrm>
          <a:prstGeom prst="rect">
            <a:avLst/>
          </a:prstGeom>
        </p:spPr>
      </p:pic>
    </p:spTree>
    <p:extLst>
      <p:ext uri="{BB962C8B-B14F-4D97-AF65-F5344CB8AC3E}">
        <p14:creationId xmlns:p14="http://schemas.microsoft.com/office/powerpoint/2010/main" val="27090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 name="Picture 4">
            <a:extLst>
              <a:ext uri="{FF2B5EF4-FFF2-40B4-BE49-F238E27FC236}">
                <a16:creationId xmlns:a16="http://schemas.microsoft.com/office/drawing/2014/main" id="{0864E5F1-81CD-44BB-9E5B-A3D90EBE9C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69" r="543" b="1"/>
          <a:stretch/>
        </p:blipFill>
        <p:spPr bwMode="auto">
          <a:xfrm>
            <a:off x="130202" y="190500"/>
            <a:ext cx="14920603" cy="10286990"/>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479073" y="0"/>
            <a:ext cx="7808927" cy="10287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9" name="Freeform: Shape 18">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2339" y="0"/>
            <a:ext cx="7565661" cy="10287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1" name="Freeform: Shape 2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045519" y="0"/>
            <a:ext cx="3794585" cy="10287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TextBox 3"/>
          <p:cNvSpPr txBox="1"/>
          <p:nvPr/>
        </p:nvSpPr>
        <p:spPr>
          <a:xfrm>
            <a:off x="12070080" y="1568395"/>
            <a:ext cx="5450619" cy="2382633"/>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400" dirty="0">
              <a:latin typeface="+mj-lt"/>
              <a:ea typeface="+mj-ea"/>
              <a:cs typeface="+mj-cs"/>
            </a:endParaRPr>
          </a:p>
        </p:txBody>
      </p:sp>
      <p:sp>
        <p:nvSpPr>
          <p:cNvPr id="6" name="TextBox 6"/>
          <p:cNvSpPr txBox="1"/>
          <p:nvPr/>
        </p:nvSpPr>
        <p:spPr>
          <a:xfrm>
            <a:off x="12070078" y="3467101"/>
            <a:ext cx="5450621" cy="4667086"/>
          </a:xfrm>
          <a:prstGeom prst="rect">
            <a:avLst/>
          </a:prstGeom>
        </p:spPr>
        <p:txBody>
          <a:bodyPr vert="horz" lIns="91440" tIns="45720" rIns="91440" bIns="45720" rtlCol="0">
            <a:normAutofit/>
          </a:bodyPr>
          <a:lstStyle/>
          <a:p>
            <a:pPr>
              <a:lnSpc>
                <a:spcPct val="90000"/>
              </a:lnSpc>
              <a:spcBef>
                <a:spcPct val="0"/>
              </a:spcBef>
              <a:spcAft>
                <a:spcPts val="600"/>
              </a:spcAft>
            </a:pPr>
            <a:r>
              <a:rPr lang="en-US" sz="4400" dirty="0">
                <a:latin typeface="+mj-lt"/>
                <a:ea typeface="+mj-ea"/>
                <a:cs typeface="+mj-cs"/>
              </a:rPr>
              <a:t>What does this mean?</a:t>
            </a:r>
          </a:p>
          <a:p>
            <a:pPr>
              <a:lnSpc>
                <a:spcPct val="90000"/>
              </a:lnSpc>
              <a:spcBef>
                <a:spcPct val="0"/>
              </a:spcBef>
              <a:spcAft>
                <a:spcPts val="600"/>
              </a:spcAft>
            </a:pPr>
            <a:r>
              <a:rPr lang="en-US" sz="4400" dirty="0">
                <a:latin typeface="+mj-lt"/>
                <a:ea typeface="+mj-ea"/>
                <a:cs typeface="+mj-cs"/>
              </a:rPr>
              <a:t> </a:t>
            </a:r>
          </a:p>
          <a:p>
            <a:pPr>
              <a:lnSpc>
                <a:spcPct val="90000"/>
              </a:lnSpc>
              <a:spcBef>
                <a:spcPct val="0"/>
              </a:spcBef>
              <a:spcAft>
                <a:spcPts val="600"/>
              </a:spcAft>
            </a:pPr>
            <a:r>
              <a:rPr lang="en-US" sz="4400" dirty="0">
                <a:latin typeface="+mj-lt"/>
                <a:ea typeface="+mj-ea"/>
                <a:cs typeface="+mj-cs"/>
              </a:rPr>
              <a:t>Why do we want it? </a:t>
            </a:r>
          </a:p>
          <a:p>
            <a:pPr>
              <a:lnSpc>
                <a:spcPct val="90000"/>
              </a:lnSpc>
              <a:spcBef>
                <a:spcPct val="0"/>
              </a:spcBef>
              <a:spcAft>
                <a:spcPts val="600"/>
              </a:spcAft>
            </a:pPr>
            <a:endParaRPr lang="en-US" sz="4400" dirty="0">
              <a:latin typeface="+mj-lt"/>
              <a:ea typeface="+mj-ea"/>
              <a:cs typeface="+mj-cs"/>
            </a:endParaRPr>
          </a:p>
          <a:p>
            <a:pPr>
              <a:lnSpc>
                <a:spcPct val="90000"/>
              </a:lnSpc>
              <a:spcBef>
                <a:spcPct val="0"/>
              </a:spcBef>
              <a:spcAft>
                <a:spcPts val="600"/>
              </a:spcAft>
            </a:pPr>
            <a:r>
              <a:rPr lang="en-US" sz="4400" dirty="0">
                <a:latin typeface="+mj-lt"/>
                <a:ea typeface="+mj-ea"/>
                <a:cs typeface="+mj-cs"/>
              </a:rPr>
              <a:t>How can we achieve it? </a:t>
            </a:r>
          </a:p>
          <a:p>
            <a:pPr indent="-228600">
              <a:lnSpc>
                <a:spcPct val="90000"/>
              </a:lnSpc>
              <a:spcAft>
                <a:spcPts val="600"/>
              </a:spcAft>
              <a:buFont typeface="Arial" panose="020B0604020202020204" pitchFamily="34" charset="0"/>
              <a:buChar char="•"/>
            </a:pPr>
            <a:endParaRPr lang="en-US" sz="3000" dirty="0"/>
          </a:p>
          <a:p>
            <a:pPr indent="-228600">
              <a:lnSpc>
                <a:spcPct val="90000"/>
              </a:lnSpc>
              <a:spcAft>
                <a:spcPts val="600"/>
              </a:spcAft>
              <a:buFont typeface="Arial" panose="020B0604020202020204" pitchFamily="34" charset="0"/>
              <a:buChar char="•"/>
            </a:pPr>
            <a:endParaRPr lang="en-US" sz="3000" dirty="0"/>
          </a:p>
        </p:txBody>
      </p:sp>
      <p:pic>
        <p:nvPicPr>
          <p:cNvPr id="5" name="Picture 5"/>
          <p:cNvPicPr>
            <a:picLocks noChangeAspect="1"/>
          </p:cNvPicPr>
          <p:nvPr/>
        </p:nvPicPr>
        <p:blipFill>
          <a:blip r:embed="rId3"/>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186332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a:extLst>
              <a:ext uri="{FF2B5EF4-FFF2-40B4-BE49-F238E27FC236}">
                <a16:creationId xmlns:a16="http://schemas.microsoft.com/office/drawing/2014/main" id="{6E7C9635-6E92-4409-B2F3-6FCC6535D396}"/>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8644" r="7118" b="1"/>
          <a:stretch/>
        </p:blipFill>
        <p:spPr bwMode="auto">
          <a:xfrm>
            <a:off x="20" y="10"/>
            <a:ext cx="12675455" cy="10286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74FB6C10-D8FC-4661-88BF-BCFA7AA2A4DD}"/>
              </a:ext>
            </a:extLst>
          </p:cNvPr>
          <p:cNvSpPr>
            <a:spLocks noGrp="1"/>
          </p:cNvSpPr>
          <p:nvPr>
            <p:ph type="title"/>
          </p:nvPr>
        </p:nvSpPr>
        <p:spPr>
          <a:xfrm>
            <a:off x="1257301" y="547687"/>
            <a:ext cx="7876974" cy="2441454"/>
          </a:xfrm>
        </p:spPr>
        <p:txBody>
          <a:bodyPr>
            <a:normAutofit/>
          </a:bodyPr>
          <a:lstStyle/>
          <a:p>
            <a:r>
              <a:rPr lang="en-GB" dirty="0">
                <a:solidFill>
                  <a:srgbClr val="FFFFFF"/>
                </a:solidFill>
              </a:rPr>
              <a:t>The formula for Control:</a:t>
            </a:r>
          </a:p>
        </p:txBody>
      </p:sp>
      <p:sp>
        <p:nvSpPr>
          <p:cNvPr id="7" name="Content Placeholder 6">
            <a:extLst>
              <a:ext uri="{FF2B5EF4-FFF2-40B4-BE49-F238E27FC236}">
                <a16:creationId xmlns:a16="http://schemas.microsoft.com/office/drawing/2014/main" id="{FB5AEDB0-1291-49A0-B5F8-F1EF7ED53AF9}"/>
              </a:ext>
            </a:extLst>
          </p:cNvPr>
          <p:cNvSpPr>
            <a:spLocks noGrp="1"/>
          </p:cNvSpPr>
          <p:nvPr>
            <p:ph idx="1"/>
          </p:nvPr>
        </p:nvSpPr>
        <p:spPr>
          <a:xfrm>
            <a:off x="1257300" y="3329677"/>
            <a:ext cx="6929431" cy="5935767"/>
          </a:xfrm>
        </p:spPr>
        <p:txBody>
          <a:bodyPr>
            <a:normAutofit/>
          </a:bodyPr>
          <a:lstStyle/>
          <a:p>
            <a:pPr marL="0" indent="0">
              <a:buNone/>
            </a:pPr>
            <a:r>
              <a:rPr lang="en-GB" sz="4800" dirty="0">
                <a:solidFill>
                  <a:srgbClr val="FFFFFF"/>
                </a:solidFill>
              </a:rPr>
              <a:t>Information</a:t>
            </a:r>
          </a:p>
          <a:p>
            <a:pPr marL="0" indent="0">
              <a:buNone/>
            </a:pPr>
            <a:r>
              <a:rPr lang="en-GB" sz="4800" dirty="0">
                <a:solidFill>
                  <a:srgbClr val="FFFFFF"/>
                </a:solidFill>
              </a:rPr>
              <a:t> = Knowledge </a:t>
            </a:r>
          </a:p>
          <a:p>
            <a:pPr marL="0" indent="0">
              <a:buNone/>
            </a:pPr>
            <a:r>
              <a:rPr lang="en-GB" sz="4800" dirty="0">
                <a:solidFill>
                  <a:srgbClr val="FFFFFF"/>
                </a:solidFill>
              </a:rPr>
              <a:t>= Power </a:t>
            </a:r>
          </a:p>
          <a:p>
            <a:pPr marL="0" indent="0">
              <a:buNone/>
            </a:pPr>
            <a:r>
              <a:rPr lang="en-GB" sz="4800" dirty="0">
                <a:solidFill>
                  <a:srgbClr val="FFFFFF"/>
                </a:solidFill>
              </a:rPr>
              <a:t>= Control </a:t>
            </a:r>
          </a:p>
          <a:p>
            <a:pPr marL="0" indent="0">
              <a:buNone/>
            </a:pPr>
            <a:endParaRPr lang="en-GB" sz="4800" dirty="0">
              <a:solidFill>
                <a:srgbClr val="FFFFFF"/>
              </a:solidFill>
            </a:endParaRPr>
          </a:p>
          <a:p>
            <a:pPr marL="0" indent="0">
              <a:buNone/>
            </a:pPr>
            <a:r>
              <a:rPr lang="en-GB" sz="4800" dirty="0">
                <a:solidFill>
                  <a:srgbClr val="FFFFFF"/>
                </a:solidFill>
              </a:rPr>
              <a:t>= ££££</a:t>
            </a:r>
          </a:p>
        </p:txBody>
      </p:sp>
      <p:pic>
        <p:nvPicPr>
          <p:cNvPr id="8" name="Picture 8"/>
          <p:cNvPicPr>
            <a:picLocks noChangeAspect="1"/>
          </p:cNvPicPr>
          <p:nvPr/>
        </p:nvPicPr>
        <p:blipFill rotWithShape="1">
          <a:blip r:embed="rId3"/>
          <a:srcRect l="9591" r="3462"/>
          <a:stretch/>
        </p:blipFill>
        <p:spPr>
          <a:xfrm>
            <a:off x="9338995" y="10"/>
            <a:ext cx="8944178"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5" name="Picture 5">
            <a:extLst>
              <a:ext uri="{FF2B5EF4-FFF2-40B4-BE49-F238E27FC236}">
                <a16:creationId xmlns:a16="http://schemas.microsoft.com/office/drawing/2014/main" id="{6D5BB7D0-F4B7-4656-BAA1-732577EE4628}"/>
              </a:ext>
            </a:extLst>
          </p:cNvPr>
          <p:cNvPicPr>
            <a:picLocks noChangeAspect="1"/>
          </p:cNvPicPr>
          <p:nvPr/>
        </p:nvPicPr>
        <p:blipFill>
          <a:blip r:embed="rId3"/>
          <a:srcRect/>
          <a:stretch>
            <a:fillRect/>
          </a:stretch>
        </p:blipFill>
        <p:spPr>
          <a:xfrm>
            <a:off x="16261507" y="8659471"/>
            <a:ext cx="1627532" cy="16275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8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89D6CA-ECEC-4E47-9769-0FB02E67F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DF3537D-7D15-42A9-B483-CBB707B13D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8283428" cy="10293570"/>
          </a:xfrm>
          <a:prstGeom prst="rect">
            <a:avLst/>
          </a:prstGeom>
        </p:spPr>
      </p:pic>
      <p:sp>
        <p:nvSpPr>
          <p:cNvPr id="15" name="Rectangle 14">
            <a:extLst>
              <a:ext uri="{FF2B5EF4-FFF2-40B4-BE49-F238E27FC236}">
                <a16:creationId xmlns:a16="http://schemas.microsoft.com/office/drawing/2014/main" id="{58D235B8-3D10-493F-88AC-84BB404C1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2789E38E-B75E-42F0-AE25-A84216AF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3766" y="1665000"/>
            <a:ext cx="15293610" cy="6943852"/>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001CF949-501E-4705-9AED-E3161EA00B49}"/>
              </a:ext>
            </a:extLst>
          </p:cNvPr>
          <p:cNvSpPr>
            <a:spLocks noGrp="1"/>
          </p:cNvSpPr>
          <p:nvPr>
            <p:ph type="title"/>
          </p:nvPr>
        </p:nvSpPr>
        <p:spPr>
          <a:xfrm>
            <a:off x="1778254" y="2933700"/>
            <a:ext cx="14701623" cy="5160003"/>
          </a:xfrm>
        </p:spPr>
        <p:txBody>
          <a:bodyPr vert="horz" lIns="91440" tIns="45720" rIns="91440" bIns="45720" rtlCol="0" anchor="t">
            <a:normAutofit/>
          </a:bodyPr>
          <a:lstStyle/>
          <a:p>
            <a:pPr>
              <a:lnSpc>
                <a:spcPct val="90000"/>
              </a:lnSpc>
            </a:pPr>
            <a:r>
              <a:rPr lang="en-US" sz="7200" b="1" u="sng" kern="1200" dirty="0">
                <a:solidFill>
                  <a:schemeClr val="tx1"/>
                </a:solidFill>
                <a:latin typeface="+mj-lt"/>
                <a:ea typeface="+mj-ea"/>
                <a:cs typeface="+mj-cs"/>
              </a:rPr>
              <a:t>Information</a:t>
            </a:r>
            <a:br>
              <a:rPr lang="en-US" sz="7200" kern="1200" dirty="0">
                <a:solidFill>
                  <a:schemeClr val="tx1"/>
                </a:solidFill>
                <a:latin typeface="+mj-lt"/>
                <a:ea typeface="+mj-ea"/>
                <a:cs typeface="+mj-cs"/>
              </a:rPr>
            </a:br>
            <a:br>
              <a:rPr lang="en-US" sz="7200" kern="1200" dirty="0">
                <a:solidFill>
                  <a:schemeClr val="tx1"/>
                </a:solidFill>
                <a:latin typeface="+mj-lt"/>
                <a:ea typeface="+mj-ea"/>
                <a:cs typeface="+mj-cs"/>
              </a:rPr>
            </a:br>
            <a:r>
              <a:rPr lang="en-US" sz="7200" kern="1200" dirty="0">
                <a:solidFill>
                  <a:schemeClr val="tx1"/>
                </a:solidFill>
                <a:latin typeface="+mj-lt"/>
                <a:ea typeface="+mj-ea"/>
                <a:cs typeface="+mj-cs"/>
              </a:rPr>
              <a:t>The questions we are ask our clients and candidates are key…</a:t>
            </a:r>
          </a:p>
        </p:txBody>
      </p:sp>
      <p:pic>
        <p:nvPicPr>
          <p:cNvPr id="4" name="Picture 5">
            <a:extLst>
              <a:ext uri="{FF2B5EF4-FFF2-40B4-BE49-F238E27FC236}">
                <a16:creationId xmlns:a16="http://schemas.microsoft.com/office/drawing/2014/main" id="{5C0C9A24-03B5-4665-8E02-8BF202651CBE}"/>
              </a:ext>
            </a:extLst>
          </p:cNvPr>
          <p:cNvPicPr>
            <a:picLocks noChangeAspect="1"/>
          </p:cNvPicPr>
          <p:nvPr/>
        </p:nvPicPr>
        <p:blipFill>
          <a:blip r:embed="rId3"/>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290368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55104" y="5977"/>
            <a:ext cx="14659148" cy="10287000"/>
            <a:chOff x="1303402" y="3985"/>
            <a:chExt cx="9772765" cy="6858000"/>
          </a:xfrm>
        </p:grpSpPr>
        <p:sp>
          <p:nvSpPr>
            <p:cNvPr id="14" name="Freeform: Shape 1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9431DDC9-06C6-41ED-8452-C32FA8860ACF}"/>
              </a:ext>
            </a:extLst>
          </p:cNvPr>
          <p:cNvSpPr>
            <a:spLocks noGrp="1"/>
          </p:cNvSpPr>
          <p:nvPr>
            <p:ph type="title"/>
          </p:nvPr>
        </p:nvSpPr>
        <p:spPr>
          <a:xfrm>
            <a:off x="4927365" y="5201623"/>
            <a:ext cx="8641269" cy="3465468"/>
          </a:xfrm>
        </p:spPr>
        <p:txBody>
          <a:bodyPr vert="horz" lIns="91440" tIns="45720" rIns="91440" bIns="45720" rtlCol="0" anchor="b">
            <a:normAutofit fontScale="90000"/>
          </a:bodyPr>
          <a:lstStyle/>
          <a:p>
            <a:pPr>
              <a:lnSpc>
                <a:spcPct val="90000"/>
              </a:lnSpc>
            </a:pPr>
            <a:r>
              <a:rPr lang="en-US" sz="7800" dirty="0">
                <a:solidFill>
                  <a:schemeClr val="tx2"/>
                </a:solidFill>
              </a:rPr>
              <a:t>The more information we have, and the better we know and understand our clients and candidates – pains, goals and everyday needs - gives us more control</a:t>
            </a:r>
            <a:endParaRPr lang="en-US" sz="7800" kern="1200" dirty="0">
              <a:solidFill>
                <a:schemeClr val="tx2"/>
              </a:solidFill>
              <a:latin typeface="+mj-lt"/>
              <a:ea typeface="+mj-ea"/>
              <a:cs typeface="+mj-cs"/>
            </a:endParaRPr>
          </a:p>
        </p:txBody>
      </p:sp>
      <p:pic>
        <p:nvPicPr>
          <p:cNvPr id="4" name="Picture 5">
            <a:extLst>
              <a:ext uri="{FF2B5EF4-FFF2-40B4-BE49-F238E27FC236}">
                <a16:creationId xmlns:a16="http://schemas.microsoft.com/office/drawing/2014/main" id="{080414F3-B7F0-4ECA-908C-6978EE45830A}"/>
              </a:ext>
            </a:extLst>
          </p:cNvPr>
          <p:cNvPicPr>
            <a:picLocks noChangeAspect="1"/>
          </p:cNvPicPr>
          <p:nvPr/>
        </p:nvPicPr>
        <p:blipFill>
          <a:blip r:embed="rId2"/>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33478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55104" y="5977"/>
            <a:ext cx="14659148" cy="10287000"/>
            <a:chOff x="1303402" y="3985"/>
            <a:chExt cx="9772765" cy="6858000"/>
          </a:xfrm>
        </p:grpSpPr>
        <p:sp>
          <p:nvSpPr>
            <p:cNvPr id="14" name="Freeform: Shape 13">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9" name="Freeform: Shape 18">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B38598D-BBD0-4BE7-AB9F-C6694AA296B2}"/>
              </a:ext>
            </a:extLst>
          </p:cNvPr>
          <p:cNvSpPr>
            <a:spLocks noGrp="1"/>
          </p:cNvSpPr>
          <p:nvPr>
            <p:ph type="title"/>
          </p:nvPr>
        </p:nvSpPr>
        <p:spPr>
          <a:xfrm>
            <a:off x="4823593" y="2646610"/>
            <a:ext cx="8641269" cy="3465468"/>
          </a:xfrm>
        </p:spPr>
        <p:txBody>
          <a:bodyPr vert="horz" lIns="91440" tIns="45720" rIns="91440" bIns="45720" rtlCol="0" anchor="b">
            <a:normAutofit/>
          </a:bodyPr>
          <a:lstStyle/>
          <a:p>
            <a:pPr>
              <a:lnSpc>
                <a:spcPct val="90000"/>
              </a:lnSpc>
            </a:pPr>
            <a:r>
              <a:rPr lang="en-US" sz="7800" kern="1200">
                <a:solidFill>
                  <a:schemeClr val="tx2"/>
                </a:solidFill>
                <a:latin typeface="+mj-lt"/>
                <a:ea typeface="+mj-ea"/>
                <a:cs typeface="+mj-cs"/>
              </a:rPr>
              <a:t>This requires EFFORT and TIME from us</a:t>
            </a:r>
          </a:p>
        </p:txBody>
      </p:sp>
      <p:pic>
        <p:nvPicPr>
          <p:cNvPr id="4" name="Picture 5">
            <a:extLst>
              <a:ext uri="{FF2B5EF4-FFF2-40B4-BE49-F238E27FC236}">
                <a16:creationId xmlns:a16="http://schemas.microsoft.com/office/drawing/2014/main" id="{E741910D-FCBF-482F-A8D6-578AAB7D4DB9}"/>
              </a:ext>
            </a:extLst>
          </p:cNvPr>
          <p:cNvPicPr>
            <a:picLocks noChangeAspect="1"/>
          </p:cNvPicPr>
          <p:nvPr/>
        </p:nvPicPr>
        <p:blipFill>
          <a:blip r:embed="rId2"/>
          <a:srcRect/>
          <a:stretch>
            <a:fillRect/>
          </a:stretch>
        </p:blipFill>
        <p:spPr>
          <a:xfrm>
            <a:off x="16261507" y="8659471"/>
            <a:ext cx="1627532" cy="1627532"/>
          </a:xfrm>
          <a:prstGeom prst="rect">
            <a:avLst/>
          </a:prstGeom>
        </p:spPr>
      </p:pic>
    </p:spTree>
    <p:extLst>
      <p:ext uri="{BB962C8B-B14F-4D97-AF65-F5344CB8AC3E}">
        <p14:creationId xmlns:p14="http://schemas.microsoft.com/office/powerpoint/2010/main" val="3585350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2124</Words>
  <Application>Microsoft Office PowerPoint</Application>
  <PresentationFormat>Custom</PresentationFormat>
  <Paragraphs>219</Paragraphs>
  <Slides>32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Amaranth</vt:lpstr>
      <vt:lpstr>Arial</vt:lpstr>
      <vt:lpstr>Meiryo</vt:lpstr>
      <vt:lpstr>Calibri</vt:lpstr>
      <vt:lpstr>Amaranth Bold</vt:lpstr>
      <vt:lpstr>Office Theme</vt:lpstr>
      <vt:lpstr>PowerPoint Presentation</vt:lpstr>
      <vt:lpstr>How do the webinars work?</vt:lpstr>
      <vt:lpstr>PowerPoint Presentation</vt:lpstr>
      <vt:lpstr>By the end of this session you will be able to:  Identify relationships that need additional work  Have a plan of action for one client and one candidate to start working on immediately  Identify key control situations in your processes and know how to rectify them  </vt:lpstr>
      <vt:lpstr>PowerPoint Presentation</vt:lpstr>
      <vt:lpstr>The formula for Control:</vt:lpstr>
      <vt:lpstr>Information  The questions we are ask our clients and candidates are key…</vt:lpstr>
      <vt:lpstr>The more information we have, and the better we know and understand our clients and candidates – pains, goals and everyday needs - gives us more control</vt:lpstr>
      <vt:lpstr>This requires EFFORT and TIME from us</vt:lpstr>
      <vt:lpstr>“Are you listening to reply or listening to understand?”  Steven R Covey, The 7 Habits of Highly effective people  </vt:lpstr>
      <vt:lpstr>What else does control allow us?</vt:lpstr>
      <vt:lpstr>PowerPoint Presentation</vt:lpstr>
      <vt:lpstr>      </vt:lpstr>
      <vt:lpstr>      </vt:lpstr>
      <vt:lpstr>Top tips for gaining and keeping control</vt:lpstr>
      <vt:lpstr>Account Management</vt:lpstr>
      <vt:lpstr>Exercise – Agency 1 v Agency 2</vt:lpstr>
      <vt:lpstr>The 7P Wheel</vt:lpstr>
      <vt:lpstr>The 7P wheel of account management</vt:lpstr>
      <vt:lpstr>Promoter</vt:lpstr>
      <vt:lpstr>Probe</vt:lpstr>
      <vt:lpstr>Prove value</vt:lpstr>
      <vt:lpstr>People</vt:lpstr>
      <vt:lpstr>Power</vt:lpstr>
      <vt:lpstr>Politics</vt:lpstr>
      <vt:lpstr>Process</vt:lpstr>
      <vt:lpstr>Think about a key client you have identified you want to work with</vt:lpstr>
      <vt:lpstr>PowerPoint Presentation</vt:lpstr>
      <vt:lpstr>PowerPoint Presentation</vt:lpstr>
      <vt:lpstr>Does the P Wheel work for candidates?</vt:lpstr>
      <vt:lpstr>Feedback and 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Braid</dc:creator>
  <cp:lastModifiedBy>Ali Braid</cp:lastModifiedBy>
  <cp:revision>4</cp:revision>
  <dcterms:created xsi:type="dcterms:W3CDTF">2021-01-17T22:36:38Z</dcterms:created>
  <dcterms:modified xsi:type="dcterms:W3CDTF">2021-02-02T21:35:09Z</dcterms:modified>
</cp:coreProperties>
</file>