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07CBE-8390-448E-BBBB-EB2670E980EB}" v="10" dt="2021-07-08T16:08:56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29B9F-AD64-4B89-9348-702A2E82B37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B7C53C-4CFB-4CD2-91C6-6873446F3971}">
      <dgm:prSet/>
      <dgm:spPr/>
      <dgm:t>
        <a:bodyPr/>
        <a:lstStyle/>
        <a:p>
          <a:r>
            <a:rPr lang="en-GB"/>
            <a:t>How do you know?</a:t>
          </a:r>
          <a:endParaRPr lang="en-US"/>
        </a:p>
      </dgm:t>
    </dgm:pt>
    <dgm:pt modelId="{9B016001-FC8F-4919-83E6-B02C7750B834}" type="parTrans" cxnId="{E88C26EA-02E1-4B69-9C70-6712BF4E7140}">
      <dgm:prSet/>
      <dgm:spPr/>
      <dgm:t>
        <a:bodyPr/>
        <a:lstStyle/>
        <a:p>
          <a:endParaRPr lang="en-US"/>
        </a:p>
      </dgm:t>
    </dgm:pt>
    <dgm:pt modelId="{31A1DB05-65B7-4E37-9D2E-F788EC600775}" type="sibTrans" cxnId="{E88C26EA-02E1-4B69-9C70-6712BF4E7140}">
      <dgm:prSet/>
      <dgm:spPr/>
      <dgm:t>
        <a:bodyPr/>
        <a:lstStyle/>
        <a:p>
          <a:endParaRPr lang="en-US"/>
        </a:p>
      </dgm:t>
    </dgm:pt>
    <dgm:pt modelId="{8D2E339C-A43C-4305-9816-1725DCFB4AAE}">
      <dgm:prSet/>
      <dgm:spPr/>
      <dgm:t>
        <a:bodyPr/>
        <a:lstStyle/>
        <a:p>
          <a:r>
            <a:rPr lang="en-GB" dirty="0"/>
            <a:t>Have you asked them?</a:t>
          </a:r>
          <a:endParaRPr lang="en-US" dirty="0"/>
        </a:p>
      </dgm:t>
    </dgm:pt>
    <dgm:pt modelId="{5C070A56-063A-4A30-8C20-D5E86A8F4D33}" type="parTrans" cxnId="{AAA6C53A-399C-49BF-9FCF-C3EA7755C97B}">
      <dgm:prSet/>
      <dgm:spPr/>
      <dgm:t>
        <a:bodyPr/>
        <a:lstStyle/>
        <a:p>
          <a:endParaRPr lang="en-US"/>
        </a:p>
      </dgm:t>
    </dgm:pt>
    <dgm:pt modelId="{0352743C-8E58-4FF7-81D7-DFAA6EF4DE9C}" type="sibTrans" cxnId="{AAA6C53A-399C-49BF-9FCF-C3EA7755C97B}">
      <dgm:prSet/>
      <dgm:spPr/>
      <dgm:t>
        <a:bodyPr/>
        <a:lstStyle/>
        <a:p>
          <a:endParaRPr lang="en-US"/>
        </a:p>
      </dgm:t>
    </dgm:pt>
    <dgm:pt modelId="{65425707-60A0-4CDE-A0ED-6D06AA459006}">
      <dgm:prSet/>
      <dgm:spPr/>
      <dgm:t>
        <a:bodyPr/>
        <a:lstStyle/>
        <a:p>
          <a:r>
            <a:rPr lang="en-GB"/>
            <a:t>What is typical in our industry?</a:t>
          </a:r>
          <a:endParaRPr lang="en-US"/>
        </a:p>
      </dgm:t>
    </dgm:pt>
    <dgm:pt modelId="{D26FE299-D881-445F-A756-25A3627C4DAE}" type="parTrans" cxnId="{C4B6290C-9CA3-4971-852B-EEC765C7C049}">
      <dgm:prSet/>
      <dgm:spPr/>
      <dgm:t>
        <a:bodyPr/>
        <a:lstStyle/>
        <a:p>
          <a:endParaRPr lang="en-US"/>
        </a:p>
      </dgm:t>
    </dgm:pt>
    <dgm:pt modelId="{D712E0D1-F88B-4120-B214-13DB0CC786DE}" type="sibTrans" cxnId="{C4B6290C-9CA3-4971-852B-EEC765C7C049}">
      <dgm:prSet/>
      <dgm:spPr/>
      <dgm:t>
        <a:bodyPr/>
        <a:lstStyle/>
        <a:p>
          <a:endParaRPr lang="en-US"/>
        </a:p>
      </dgm:t>
    </dgm:pt>
    <dgm:pt modelId="{A29D5C19-E769-4D25-8136-F6ECFA592AF7}">
      <dgm:prSet/>
      <dgm:spPr/>
      <dgm:t>
        <a:bodyPr/>
        <a:lstStyle/>
        <a:p>
          <a:r>
            <a:rPr lang="en-GB"/>
            <a:t>What will make you stand out?</a:t>
          </a:r>
          <a:endParaRPr lang="en-US"/>
        </a:p>
      </dgm:t>
    </dgm:pt>
    <dgm:pt modelId="{BB131D83-7B87-4FA8-AF81-C3C5118D564F}" type="parTrans" cxnId="{E250DB9C-D56C-45C0-B5F7-CBB9EF08C344}">
      <dgm:prSet/>
      <dgm:spPr/>
      <dgm:t>
        <a:bodyPr/>
        <a:lstStyle/>
        <a:p>
          <a:endParaRPr lang="en-US"/>
        </a:p>
      </dgm:t>
    </dgm:pt>
    <dgm:pt modelId="{F643F902-42F3-43A1-8372-D2C49ABC824A}" type="sibTrans" cxnId="{E250DB9C-D56C-45C0-B5F7-CBB9EF08C344}">
      <dgm:prSet/>
      <dgm:spPr/>
      <dgm:t>
        <a:bodyPr/>
        <a:lstStyle/>
        <a:p>
          <a:endParaRPr lang="en-US"/>
        </a:p>
      </dgm:t>
    </dgm:pt>
    <dgm:pt modelId="{579E51DD-8BE8-402F-9847-BDBC3A22EBEF}">
      <dgm:prSet/>
      <dgm:spPr/>
      <dgm:t>
        <a:bodyPr/>
        <a:lstStyle/>
        <a:p>
          <a:r>
            <a:rPr lang="en-GB"/>
            <a:t>What are you doing to stand out?</a:t>
          </a:r>
          <a:endParaRPr lang="en-US"/>
        </a:p>
      </dgm:t>
    </dgm:pt>
    <dgm:pt modelId="{F733F87B-4921-4BEF-8D4A-600F5AC7E40C}" type="parTrans" cxnId="{397C8897-C486-497C-8DD1-0A0A9C0F41F1}">
      <dgm:prSet/>
      <dgm:spPr/>
      <dgm:t>
        <a:bodyPr/>
        <a:lstStyle/>
        <a:p>
          <a:endParaRPr lang="en-US"/>
        </a:p>
      </dgm:t>
    </dgm:pt>
    <dgm:pt modelId="{D6FFE9D9-3DDD-4BDF-A0B2-EEAFA77EC5DB}" type="sibTrans" cxnId="{397C8897-C486-497C-8DD1-0A0A9C0F41F1}">
      <dgm:prSet/>
      <dgm:spPr/>
      <dgm:t>
        <a:bodyPr/>
        <a:lstStyle/>
        <a:p>
          <a:endParaRPr lang="en-US"/>
        </a:p>
      </dgm:t>
    </dgm:pt>
    <dgm:pt modelId="{A350B7E4-0C38-4104-9ABE-44DC65382106}" type="pres">
      <dgm:prSet presAssocID="{1DF29B9F-AD64-4B89-9348-702A2E82B37B}" presName="outerComposite" presStyleCnt="0">
        <dgm:presLayoutVars>
          <dgm:chMax val="5"/>
          <dgm:dir/>
          <dgm:resizeHandles val="exact"/>
        </dgm:presLayoutVars>
      </dgm:prSet>
      <dgm:spPr/>
    </dgm:pt>
    <dgm:pt modelId="{6DD481D4-9A6A-4A8D-802D-36B4160046D8}" type="pres">
      <dgm:prSet presAssocID="{1DF29B9F-AD64-4B89-9348-702A2E82B37B}" presName="dummyMaxCanvas" presStyleCnt="0">
        <dgm:presLayoutVars/>
      </dgm:prSet>
      <dgm:spPr/>
    </dgm:pt>
    <dgm:pt modelId="{CD83A97D-C6C0-459C-B797-052A0F911D4F}" type="pres">
      <dgm:prSet presAssocID="{1DF29B9F-AD64-4B89-9348-702A2E82B37B}" presName="FiveNodes_1" presStyleLbl="node1" presStyleIdx="0" presStyleCnt="5">
        <dgm:presLayoutVars>
          <dgm:bulletEnabled val="1"/>
        </dgm:presLayoutVars>
      </dgm:prSet>
      <dgm:spPr/>
    </dgm:pt>
    <dgm:pt modelId="{D74396AC-4C0E-490F-B059-BBBA499A029C}" type="pres">
      <dgm:prSet presAssocID="{1DF29B9F-AD64-4B89-9348-702A2E82B37B}" presName="FiveNodes_2" presStyleLbl="node1" presStyleIdx="1" presStyleCnt="5">
        <dgm:presLayoutVars>
          <dgm:bulletEnabled val="1"/>
        </dgm:presLayoutVars>
      </dgm:prSet>
      <dgm:spPr/>
    </dgm:pt>
    <dgm:pt modelId="{5B718E32-6FE7-417A-9157-09BED298B8F4}" type="pres">
      <dgm:prSet presAssocID="{1DF29B9F-AD64-4B89-9348-702A2E82B37B}" presName="FiveNodes_3" presStyleLbl="node1" presStyleIdx="2" presStyleCnt="5">
        <dgm:presLayoutVars>
          <dgm:bulletEnabled val="1"/>
        </dgm:presLayoutVars>
      </dgm:prSet>
      <dgm:spPr/>
    </dgm:pt>
    <dgm:pt modelId="{0886F214-01C0-4A52-8B2F-F2BA67FC7623}" type="pres">
      <dgm:prSet presAssocID="{1DF29B9F-AD64-4B89-9348-702A2E82B37B}" presName="FiveNodes_4" presStyleLbl="node1" presStyleIdx="3" presStyleCnt="5">
        <dgm:presLayoutVars>
          <dgm:bulletEnabled val="1"/>
        </dgm:presLayoutVars>
      </dgm:prSet>
      <dgm:spPr/>
    </dgm:pt>
    <dgm:pt modelId="{A03690F4-F50B-429B-837F-D51E26D05D5D}" type="pres">
      <dgm:prSet presAssocID="{1DF29B9F-AD64-4B89-9348-702A2E82B37B}" presName="FiveNodes_5" presStyleLbl="node1" presStyleIdx="4" presStyleCnt="5">
        <dgm:presLayoutVars>
          <dgm:bulletEnabled val="1"/>
        </dgm:presLayoutVars>
      </dgm:prSet>
      <dgm:spPr/>
    </dgm:pt>
    <dgm:pt modelId="{5B5AFDC2-CEA8-4823-97DC-3924B2380B6E}" type="pres">
      <dgm:prSet presAssocID="{1DF29B9F-AD64-4B89-9348-702A2E82B37B}" presName="FiveConn_1-2" presStyleLbl="fgAccFollowNode1" presStyleIdx="0" presStyleCnt="4">
        <dgm:presLayoutVars>
          <dgm:bulletEnabled val="1"/>
        </dgm:presLayoutVars>
      </dgm:prSet>
      <dgm:spPr/>
    </dgm:pt>
    <dgm:pt modelId="{60018C45-A948-4868-908D-6066DD85B132}" type="pres">
      <dgm:prSet presAssocID="{1DF29B9F-AD64-4B89-9348-702A2E82B37B}" presName="FiveConn_2-3" presStyleLbl="fgAccFollowNode1" presStyleIdx="1" presStyleCnt="4">
        <dgm:presLayoutVars>
          <dgm:bulletEnabled val="1"/>
        </dgm:presLayoutVars>
      </dgm:prSet>
      <dgm:spPr/>
    </dgm:pt>
    <dgm:pt modelId="{BEB690CE-C144-4324-8DD8-955E9EE8FCE6}" type="pres">
      <dgm:prSet presAssocID="{1DF29B9F-AD64-4B89-9348-702A2E82B37B}" presName="FiveConn_3-4" presStyleLbl="fgAccFollowNode1" presStyleIdx="2" presStyleCnt="4">
        <dgm:presLayoutVars>
          <dgm:bulletEnabled val="1"/>
        </dgm:presLayoutVars>
      </dgm:prSet>
      <dgm:spPr/>
    </dgm:pt>
    <dgm:pt modelId="{E987C781-3BF7-4F21-B470-1CAE2BEE78EE}" type="pres">
      <dgm:prSet presAssocID="{1DF29B9F-AD64-4B89-9348-702A2E82B37B}" presName="FiveConn_4-5" presStyleLbl="fgAccFollowNode1" presStyleIdx="3" presStyleCnt="4">
        <dgm:presLayoutVars>
          <dgm:bulletEnabled val="1"/>
        </dgm:presLayoutVars>
      </dgm:prSet>
      <dgm:spPr/>
    </dgm:pt>
    <dgm:pt modelId="{3B399A0E-AB4A-4AD9-BD1D-164A18ACC44F}" type="pres">
      <dgm:prSet presAssocID="{1DF29B9F-AD64-4B89-9348-702A2E82B37B}" presName="FiveNodes_1_text" presStyleLbl="node1" presStyleIdx="4" presStyleCnt="5">
        <dgm:presLayoutVars>
          <dgm:bulletEnabled val="1"/>
        </dgm:presLayoutVars>
      </dgm:prSet>
      <dgm:spPr/>
    </dgm:pt>
    <dgm:pt modelId="{3FE74887-275D-49FE-8136-F574F849F4ED}" type="pres">
      <dgm:prSet presAssocID="{1DF29B9F-AD64-4B89-9348-702A2E82B37B}" presName="FiveNodes_2_text" presStyleLbl="node1" presStyleIdx="4" presStyleCnt="5">
        <dgm:presLayoutVars>
          <dgm:bulletEnabled val="1"/>
        </dgm:presLayoutVars>
      </dgm:prSet>
      <dgm:spPr/>
    </dgm:pt>
    <dgm:pt modelId="{82D99E49-8D40-4FA6-AC5F-21B2E06F7210}" type="pres">
      <dgm:prSet presAssocID="{1DF29B9F-AD64-4B89-9348-702A2E82B37B}" presName="FiveNodes_3_text" presStyleLbl="node1" presStyleIdx="4" presStyleCnt="5">
        <dgm:presLayoutVars>
          <dgm:bulletEnabled val="1"/>
        </dgm:presLayoutVars>
      </dgm:prSet>
      <dgm:spPr/>
    </dgm:pt>
    <dgm:pt modelId="{266C8619-B526-4197-B9A7-BB0C3911394D}" type="pres">
      <dgm:prSet presAssocID="{1DF29B9F-AD64-4B89-9348-702A2E82B37B}" presName="FiveNodes_4_text" presStyleLbl="node1" presStyleIdx="4" presStyleCnt="5">
        <dgm:presLayoutVars>
          <dgm:bulletEnabled val="1"/>
        </dgm:presLayoutVars>
      </dgm:prSet>
      <dgm:spPr/>
    </dgm:pt>
    <dgm:pt modelId="{A3243246-6296-4500-ABB3-CA538E00D7F3}" type="pres">
      <dgm:prSet presAssocID="{1DF29B9F-AD64-4B89-9348-702A2E82B37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4B6290C-9CA3-4971-852B-EEC765C7C049}" srcId="{1DF29B9F-AD64-4B89-9348-702A2E82B37B}" destId="{65425707-60A0-4CDE-A0ED-6D06AA459006}" srcOrd="2" destOrd="0" parTransId="{D26FE299-D881-445F-A756-25A3627C4DAE}" sibTransId="{D712E0D1-F88B-4120-B214-13DB0CC786DE}"/>
    <dgm:cxn modelId="{624B091E-7643-4264-A6EC-882F03DEA9AC}" type="presOf" srcId="{C5B7C53C-4CFB-4CD2-91C6-6873446F3971}" destId="{3B399A0E-AB4A-4AD9-BD1D-164A18ACC44F}" srcOrd="1" destOrd="0" presId="urn:microsoft.com/office/officeart/2005/8/layout/vProcess5"/>
    <dgm:cxn modelId="{AAA6C53A-399C-49BF-9FCF-C3EA7755C97B}" srcId="{1DF29B9F-AD64-4B89-9348-702A2E82B37B}" destId="{8D2E339C-A43C-4305-9816-1725DCFB4AAE}" srcOrd="1" destOrd="0" parTransId="{5C070A56-063A-4A30-8C20-D5E86A8F4D33}" sibTransId="{0352743C-8E58-4FF7-81D7-DFAA6EF4DE9C}"/>
    <dgm:cxn modelId="{034E756C-433B-49DC-A848-63CA475F26DB}" type="presOf" srcId="{8D2E339C-A43C-4305-9816-1725DCFB4AAE}" destId="{D74396AC-4C0E-490F-B059-BBBA499A029C}" srcOrd="0" destOrd="0" presId="urn:microsoft.com/office/officeart/2005/8/layout/vProcess5"/>
    <dgm:cxn modelId="{A019FD71-F75E-453C-8CA2-1A81C57B6D5C}" type="presOf" srcId="{65425707-60A0-4CDE-A0ED-6D06AA459006}" destId="{82D99E49-8D40-4FA6-AC5F-21B2E06F7210}" srcOrd="1" destOrd="0" presId="urn:microsoft.com/office/officeart/2005/8/layout/vProcess5"/>
    <dgm:cxn modelId="{A6FEA87D-7715-4013-AD93-5CDB00AF72B6}" type="presOf" srcId="{579E51DD-8BE8-402F-9847-BDBC3A22EBEF}" destId="{A03690F4-F50B-429B-837F-D51E26D05D5D}" srcOrd="0" destOrd="0" presId="urn:microsoft.com/office/officeart/2005/8/layout/vProcess5"/>
    <dgm:cxn modelId="{152F897E-BE13-4113-A19D-4E9F72419803}" type="presOf" srcId="{31A1DB05-65B7-4E37-9D2E-F788EC600775}" destId="{5B5AFDC2-CEA8-4823-97DC-3924B2380B6E}" srcOrd="0" destOrd="0" presId="urn:microsoft.com/office/officeart/2005/8/layout/vProcess5"/>
    <dgm:cxn modelId="{0A22CA89-51D2-4C06-88DD-20DCEC98E3B1}" type="presOf" srcId="{8D2E339C-A43C-4305-9816-1725DCFB4AAE}" destId="{3FE74887-275D-49FE-8136-F574F849F4ED}" srcOrd="1" destOrd="0" presId="urn:microsoft.com/office/officeart/2005/8/layout/vProcess5"/>
    <dgm:cxn modelId="{397C8897-C486-497C-8DD1-0A0A9C0F41F1}" srcId="{1DF29B9F-AD64-4B89-9348-702A2E82B37B}" destId="{579E51DD-8BE8-402F-9847-BDBC3A22EBEF}" srcOrd="4" destOrd="0" parTransId="{F733F87B-4921-4BEF-8D4A-600F5AC7E40C}" sibTransId="{D6FFE9D9-3DDD-4BDF-A0B2-EEAFA77EC5DB}"/>
    <dgm:cxn modelId="{E250DB9C-D56C-45C0-B5F7-CBB9EF08C344}" srcId="{1DF29B9F-AD64-4B89-9348-702A2E82B37B}" destId="{A29D5C19-E769-4D25-8136-F6ECFA592AF7}" srcOrd="3" destOrd="0" parTransId="{BB131D83-7B87-4FA8-AF81-C3C5118D564F}" sibTransId="{F643F902-42F3-43A1-8372-D2C49ABC824A}"/>
    <dgm:cxn modelId="{C8653BA3-F0CF-4640-B326-C69D9233F00B}" type="presOf" srcId="{0352743C-8E58-4FF7-81D7-DFAA6EF4DE9C}" destId="{60018C45-A948-4868-908D-6066DD85B132}" srcOrd="0" destOrd="0" presId="urn:microsoft.com/office/officeart/2005/8/layout/vProcess5"/>
    <dgm:cxn modelId="{7B6F24BB-EFDC-4FDF-A495-5E95B624CA9A}" type="presOf" srcId="{A29D5C19-E769-4D25-8136-F6ECFA592AF7}" destId="{0886F214-01C0-4A52-8B2F-F2BA67FC7623}" srcOrd="0" destOrd="0" presId="urn:microsoft.com/office/officeart/2005/8/layout/vProcess5"/>
    <dgm:cxn modelId="{51ABE1D0-F966-40E7-A973-8CD07AD5481F}" type="presOf" srcId="{579E51DD-8BE8-402F-9847-BDBC3A22EBEF}" destId="{A3243246-6296-4500-ABB3-CA538E00D7F3}" srcOrd="1" destOrd="0" presId="urn:microsoft.com/office/officeart/2005/8/layout/vProcess5"/>
    <dgm:cxn modelId="{B9A4F8D2-89E0-4641-825C-C8CC74FD6FF9}" type="presOf" srcId="{65425707-60A0-4CDE-A0ED-6D06AA459006}" destId="{5B718E32-6FE7-417A-9157-09BED298B8F4}" srcOrd="0" destOrd="0" presId="urn:microsoft.com/office/officeart/2005/8/layout/vProcess5"/>
    <dgm:cxn modelId="{79E425DA-2F75-429D-977A-60046D1054C6}" type="presOf" srcId="{1DF29B9F-AD64-4B89-9348-702A2E82B37B}" destId="{A350B7E4-0C38-4104-9ABE-44DC65382106}" srcOrd="0" destOrd="0" presId="urn:microsoft.com/office/officeart/2005/8/layout/vProcess5"/>
    <dgm:cxn modelId="{07C2FEE3-23D7-4ECC-A9FA-FCCCAF4DD1FA}" type="presOf" srcId="{F643F902-42F3-43A1-8372-D2C49ABC824A}" destId="{E987C781-3BF7-4F21-B470-1CAE2BEE78EE}" srcOrd="0" destOrd="0" presId="urn:microsoft.com/office/officeart/2005/8/layout/vProcess5"/>
    <dgm:cxn modelId="{3AF4C9E5-E7AB-4D06-BA82-DF4F0EB3E3F0}" type="presOf" srcId="{D712E0D1-F88B-4120-B214-13DB0CC786DE}" destId="{BEB690CE-C144-4324-8DD8-955E9EE8FCE6}" srcOrd="0" destOrd="0" presId="urn:microsoft.com/office/officeart/2005/8/layout/vProcess5"/>
    <dgm:cxn modelId="{E88C26EA-02E1-4B69-9C70-6712BF4E7140}" srcId="{1DF29B9F-AD64-4B89-9348-702A2E82B37B}" destId="{C5B7C53C-4CFB-4CD2-91C6-6873446F3971}" srcOrd="0" destOrd="0" parTransId="{9B016001-FC8F-4919-83E6-B02C7750B834}" sibTransId="{31A1DB05-65B7-4E37-9D2E-F788EC600775}"/>
    <dgm:cxn modelId="{92AA83EB-7491-4425-99B8-AAEB04177EB8}" type="presOf" srcId="{C5B7C53C-4CFB-4CD2-91C6-6873446F3971}" destId="{CD83A97D-C6C0-459C-B797-052A0F911D4F}" srcOrd="0" destOrd="0" presId="urn:microsoft.com/office/officeart/2005/8/layout/vProcess5"/>
    <dgm:cxn modelId="{E04363F2-FA43-4CD9-A65C-7EF232485678}" type="presOf" srcId="{A29D5C19-E769-4D25-8136-F6ECFA592AF7}" destId="{266C8619-B526-4197-B9A7-BB0C3911394D}" srcOrd="1" destOrd="0" presId="urn:microsoft.com/office/officeart/2005/8/layout/vProcess5"/>
    <dgm:cxn modelId="{51725E06-8C8D-494A-88DF-601CE9BAF528}" type="presParOf" srcId="{A350B7E4-0C38-4104-9ABE-44DC65382106}" destId="{6DD481D4-9A6A-4A8D-802D-36B4160046D8}" srcOrd="0" destOrd="0" presId="urn:microsoft.com/office/officeart/2005/8/layout/vProcess5"/>
    <dgm:cxn modelId="{755625CF-3556-4321-9C8E-22F2194269D2}" type="presParOf" srcId="{A350B7E4-0C38-4104-9ABE-44DC65382106}" destId="{CD83A97D-C6C0-459C-B797-052A0F911D4F}" srcOrd="1" destOrd="0" presId="urn:microsoft.com/office/officeart/2005/8/layout/vProcess5"/>
    <dgm:cxn modelId="{2E0311A7-E3A2-4B15-90DA-D4D69E35014F}" type="presParOf" srcId="{A350B7E4-0C38-4104-9ABE-44DC65382106}" destId="{D74396AC-4C0E-490F-B059-BBBA499A029C}" srcOrd="2" destOrd="0" presId="urn:microsoft.com/office/officeart/2005/8/layout/vProcess5"/>
    <dgm:cxn modelId="{EDB18BA6-1BD8-46E0-810F-7A392351C2F3}" type="presParOf" srcId="{A350B7E4-0C38-4104-9ABE-44DC65382106}" destId="{5B718E32-6FE7-417A-9157-09BED298B8F4}" srcOrd="3" destOrd="0" presId="urn:microsoft.com/office/officeart/2005/8/layout/vProcess5"/>
    <dgm:cxn modelId="{1E0D9FBC-5608-47AC-BC3C-8BF83CA6DB44}" type="presParOf" srcId="{A350B7E4-0C38-4104-9ABE-44DC65382106}" destId="{0886F214-01C0-4A52-8B2F-F2BA67FC7623}" srcOrd="4" destOrd="0" presId="urn:microsoft.com/office/officeart/2005/8/layout/vProcess5"/>
    <dgm:cxn modelId="{78DAA989-E08E-4C55-8125-E4038F96C6A1}" type="presParOf" srcId="{A350B7E4-0C38-4104-9ABE-44DC65382106}" destId="{A03690F4-F50B-429B-837F-D51E26D05D5D}" srcOrd="5" destOrd="0" presId="urn:microsoft.com/office/officeart/2005/8/layout/vProcess5"/>
    <dgm:cxn modelId="{8F716B67-AD84-4015-847C-011361085828}" type="presParOf" srcId="{A350B7E4-0C38-4104-9ABE-44DC65382106}" destId="{5B5AFDC2-CEA8-4823-97DC-3924B2380B6E}" srcOrd="6" destOrd="0" presId="urn:microsoft.com/office/officeart/2005/8/layout/vProcess5"/>
    <dgm:cxn modelId="{CA896C9F-3319-4353-8200-AFDEE274159B}" type="presParOf" srcId="{A350B7E4-0C38-4104-9ABE-44DC65382106}" destId="{60018C45-A948-4868-908D-6066DD85B132}" srcOrd="7" destOrd="0" presId="urn:microsoft.com/office/officeart/2005/8/layout/vProcess5"/>
    <dgm:cxn modelId="{916D9844-E1D6-4428-9C04-C9AB71E6FACB}" type="presParOf" srcId="{A350B7E4-0C38-4104-9ABE-44DC65382106}" destId="{BEB690CE-C144-4324-8DD8-955E9EE8FCE6}" srcOrd="8" destOrd="0" presId="urn:microsoft.com/office/officeart/2005/8/layout/vProcess5"/>
    <dgm:cxn modelId="{C164B18D-8302-4D56-B1E2-441D09BC7EC4}" type="presParOf" srcId="{A350B7E4-0C38-4104-9ABE-44DC65382106}" destId="{E987C781-3BF7-4F21-B470-1CAE2BEE78EE}" srcOrd="9" destOrd="0" presId="urn:microsoft.com/office/officeart/2005/8/layout/vProcess5"/>
    <dgm:cxn modelId="{1AECE99A-FFF8-4601-ACAD-B826F3115289}" type="presParOf" srcId="{A350B7E4-0C38-4104-9ABE-44DC65382106}" destId="{3B399A0E-AB4A-4AD9-BD1D-164A18ACC44F}" srcOrd="10" destOrd="0" presId="urn:microsoft.com/office/officeart/2005/8/layout/vProcess5"/>
    <dgm:cxn modelId="{073A9439-CEAB-4ECF-A61E-C1D8DAFC08C2}" type="presParOf" srcId="{A350B7E4-0C38-4104-9ABE-44DC65382106}" destId="{3FE74887-275D-49FE-8136-F574F849F4ED}" srcOrd="11" destOrd="0" presId="urn:microsoft.com/office/officeart/2005/8/layout/vProcess5"/>
    <dgm:cxn modelId="{0947C8B6-0C2B-4883-B1BB-050AB1220176}" type="presParOf" srcId="{A350B7E4-0C38-4104-9ABE-44DC65382106}" destId="{82D99E49-8D40-4FA6-AC5F-21B2E06F7210}" srcOrd="12" destOrd="0" presId="urn:microsoft.com/office/officeart/2005/8/layout/vProcess5"/>
    <dgm:cxn modelId="{4E9E9EF9-5DEE-47B0-A241-C236D2401EB8}" type="presParOf" srcId="{A350B7E4-0C38-4104-9ABE-44DC65382106}" destId="{266C8619-B526-4197-B9A7-BB0C3911394D}" srcOrd="13" destOrd="0" presId="urn:microsoft.com/office/officeart/2005/8/layout/vProcess5"/>
    <dgm:cxn modelId="{AA459CE2-AE99-4155-9A4D-1A3BF455BD7B}" type="presParOf" srcId="{A350B7E4-0C38-4104-9ABE-44DC65382106}" destId="{A3243246-6296-4500-ABB3-CA538E00D7F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3A97D-C6C0-459C-B797-052A0F911D4F}">
      <dsp:nvSpPr>
        <dsp:cNvPr id="0" name=""/>
        <dsp:cNvSpPr/>
      </dsp:nvSpPr>
      <dsp:spPr>
        <a:xfrm>
          <a:off x="0" y="0"/>
          <a:ext cx="7758251" cy="6938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How do you know?</a:t>
          </a:r>
          <a:endParaRPr lang="en-US" sz="2800" kern="1200"/>
        </a:p>
      </dsp:txBody>
      <dsp:txXfrm>
        <a:off x="20321" y="20321"/>
        <a:ext cx="6928410" cy="653159"/>
      </dsp:txXfrm>
    </dsp:sp>
    <dsp:sp modelId="{D74396AC-4C0E-490F-B059-BBBA499A029C}">
      <dsp:nvSpPr>
        <dsp:cNvPr id="0" name=""/>
        <dsp:cNvSpPr/>
      </dsp:nvSpPr>
      <dsp:spPr>
        <a:xfrm>
          <a:off x="579349" y="790162"/>
          <a:ext cx="7758251" cy="693801"/>
        </a:xfrm>
        <a:prstGeom prst="roundRect">
          <a:avLst>
            <a:gd name="adj" fmla="val 10000"/>
          </a:avLst>
        </a:prstGeom>
        <a:solidFill>
          <a:schemeClr val="accent2">
            <a:hueOff val="-372468"/>
            <a:satOff val="-531"/>
            <a:lumOff val="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Have you asked them?</a:t>
          </a:r>
          <a:endParaRPr lang="en-US" sz="2800" kern="1200" dirty="0"/>
        </a:p>
      </dsp:txBody>
      <dsp:txXfrm>
        <a:off x="599670" y="810483"/>
        <a:ext cx="6687288" cy="653159"/>
      </dsp:txXfrm>
    </dsp:sp>
    <dsp:sp modelId="{5B718E32-6FE7-417A-9157-09BED298B8F4}">
      <dsp:nvSpPr>
        <dsp:cNvPr id="0" name=""/>
        <dsp:cNvSpPr/>
      </dsp:nvSpPr>
      <dsp:spPr>
        <a:xfrm>
          <a:off x="1158699" y="1580324"/>
          <a:ext cx="7758251" cy="693801"/>
        </a:xfrm>
        <a:prstGeom prst="roundRect">
          <a:avLst>
            <a:gd name="adj" fmla="val 10000"/>
          </a:avLst>
        </a:prstGeom>
        <a:solidFill>
          <a:schemeClr val="accent2">
            <a:hueOff val="-744936"/>
            <a:satOff val="-1063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is typical in our industry?</a:t>
          </a:r>
          <a:endParaRPr lang="en-US" sz="2800" kern="1200"/>
        </a:p>
      </dsp:txBody>
      <dsp:txXfrm>
        <a:off x="1179020" y="1600645"/>
        <a:ext cx="6687288" cy="653159"/>
      </dsp:txXfrm>
    </dsp:sp>
    <dsp:sp modelId="{0886F214-01C0-4A52-8B2F-F2BA67FC7623}">
      <dsp:nvSpPr>
        <dsp:cNvPr id="0" name=""/>
        <dsp:cNvSpPr/>
      </dsp:nvSpPr>
      <dsp:spPr>
        <a:xfrm>
          <a:off x="1738049" y="2370486"/>
          <a:ext cx="7758251" cy="693801"/>
        </a:xfrm>
        <a:prstGeom prst="roundRect">
          <a:avLst>
            <a:gd name="adj" fmla="val 10000"/>
          </a:avLst>
        </a:prstGeom>
        <a:solidFill>
          <a:schemeClr val="accent2">
            <a:hueOff val="-1117403"/>
            <a:satOff val="-1594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will make you stand out?</a:t>
          </a:r>
          <a:endParaRPr lang="en-US" sz="2800" kern="1200"/>
        </a:p>
      </dsp:txBody>
      <dsp:txXfrm>
        <a:off x="1758370" y="2390807"/>
        <a:ext cx="6687288" cy="653159"/>
      </dsp:txXfrm>
    </dsp:sp>
    <dsp:sp modelId="{A03690F4-F50B-429B-837F-D51E26D05D5D}">
      <dsp:nvSpPr>
        <dsp:cNvPr id="0" name=""/>
        <dsp:cNvSpPr/>
      </dsp:nvSpPr>
      <dsp:spPr>
        <a:xfrm>
          <a:off x="2317399" y="3160649"/>
          <a:ext cx="7758251" cy="693801"/>
        </a:xfrm>
        <a:prstGeom prst="roundRect">
          <a:avLst>
            <a:gd name="adj" fmla="val 10000"/>
          </a:avLst>
        </a:prstGeom>
        <a:solidFill>
          <a:schemeClr val="accent2">
            <a:hueOff val="-1489871"/>
            <a:satOff val="-2125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are you doing to stand out?</a:t>
          </a:r>
          <a:endParaRPr lang="en-US" sz="2800" kern="1200"/>
        </a:p>
      </dsp:txBody>
      <dsp:txXfrm>
        <a:off x="2337720" y="3180970"/>
        <a:ext cx="6687288" cy="653159"/>
      </dsp:txXfrm>
    </dsp:sp>
    <dsp:sp modelId="{5B5AFDC2-CEA8-4823-97DC-3924B2380B6E}">
      <dsp:nvSpPr>
        <dsp:cNvPr id="0" name=""/>
        <dsp:cNvSpPr/>
      </dsp:nvSpPr>
      <dsp:spPr>
        <a:xfrm>
          <a:off x="7307280" y="506860"/>
          <a:ext cx="450970" cy="4509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08748" y="506860"/>
        <a:ext cx="248034" cy="339355"/>
      </dsp:txXfrm>
    </dsp:sp>
    <dsp:sp modelId="{60018C45-A948-4868-908D-6066DD85B132}">
      <dsp:nvSpPr>
        <dsp:cNvPr id="0" name=""/>
        <dsp:cNvSpPr/>
      </dsp:nvSpPr>
      <dsp:spPr>
        <a:xfrm>
          <a:off x="7886630" y="1297022"/>
          <a:ext cx="450970" cy="4509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65683"/>
            <a:satOff val="-445"/>
            <a:lumOff val="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5683"/>
              <a:satOff val="-445"/>
              <a:lumOff val="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88098" y="1297022"/>
        <a:ext cx="248034" cy="339355"/>
      </dsp:txXfrm>
    </dsp:sp>
    <dsp:sp modelId="{BEB690CE-C144-4324-8DD8-955E9EE8FCE6}">
      <dsp:nvSpPr>
        <dsp:cNvPr id="0" name=""/>
        <dsp:cNvSpPr/>
      </dsp:nvSpPr>
      <dsp:spPr>
        <a:xfrm>
          <a:off x="8465980" y="2075621"/>
          <a:ext cx="450970" cy="4509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31367"/>
            <a:satOff val="-891"/>
            <a:lumOff val="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31367"/>
              <a:satOff val="-891"/>
              <a:lumOff val="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567448" y="2075621"/>
        <a:ext cx="248034" cy="339355"/>
      </dsp:txXfrm>
    </dsp:sp>
    <dsp:sp modelId="{E987C781-3BF7-4F21-B470-1CAE2BEE78EE}">
      <dsp:nvSpPr>
        <dsp:cNvPr id="0" name=""/>
        <dsp:cNvSpPr/>
      </dsp:nvSpPr>
      <dsp:spPr>
        <a:xfrm>
          <a:off x="9045330" y="2873492"/>
          <a:ext cx="450970" cy="4509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7050"/>
            <a:satOff val="-1336"/>
            <a:lumOff val="1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7050"/>
              <a:satOff val="-1336"/>
              <a:lumOff val="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146798" y="2873492"/>
        <a:ext cx="248034" cy="339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B8F74-1443-48F9-83F1-FDB29BBF753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8ECFF-3589-4B16-8BE4-C40570F93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enough attendees – put into break out 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8ECFF-3589-4B16-8BE4-C40570F93D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9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into breakout rooms again – different groupings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8ECFF-3589-4B16-8BE4-C40570F93D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8ECFF-3589-4B16-8BE4-C40570F93D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8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3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20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014EA-FA79-436A-9FB9-F3F66E347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B685A-1980-4747-A9D8-95192468A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29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59220" y="859221"/>
            <a:ext cx="6858000" cy="513955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96BA5-7113-47F1-98A8-58E967447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479050"/>
            <a:ext cx="6777540" cy="2173278"/>
          </a:xfrm>
        </p:spPr>
        <p:txBody>
          <a:bodyPr anchor="b">
            <a:normAutofit/>
          </a:bodyPr>
          <a:lstStyle/>
          <a:p>
            <a:r>
              <a:rPr lang="en-GB"/>
              <a:t>Module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36F39-E321-4295-B3F5-80E971A6A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868144"/>
            <a:ext cx="4374405" cy="105638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candidate journey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833EC7-7DA5-445E-A06F-61263A85E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3B20763-0B7D-4F31-A64F-006F36609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7051088-813C-4278-AC7C-F116901DB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0E20E28-B404-48AB-B511-8EA7D82B26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3966B9-56D5-42A7-84B1-CC398508D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5">
            <a:extLst>
              <a:ext uri="{FF2B5EF4-FFF2-40B4-BE49-F238E27FC236}">
                <a16:creationId xmlns:a16="http://schemas.microsoft.com/office/drawing/2014/main" id="{3F3A7CB7-F421-4B03-A745-04C8CFD639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12196" y="5427250"/>
            <a:ext cx="465088" cy="163058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Image result for hays recruitment image">
            <a:extLst>
              <a:ext uri="{FF2B5EF4-FFF2-40B4-BE49-F238E27FC236}">
                <a16:creationId xmlns:a16="http://schemas.microsoft.com/office/drawing/2014/main" id="{21847736-9AF2-4F5D-AC6B-13792793E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04">
            <a:off x="6541355" y="3321727"/>
            <a:ext cx="4191956" cy="29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9139E68-CCA1-4D0D-8C19-3043A770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810404">
            <a:off x="5775104" y="280940"/>
            <a:ext cx="6109567" cy="27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3E7FB-A81F-4508-99D3-E341D590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en-GB" dirty="0"/>
              <a:t>Lets look at some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8379-FF02-485F-98F4-0B5AB848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r>
              <a:rPr lang="en-GB" dirty="0"/>
              <a:t>Hays – candidate HUB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97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BF565CE8-D06D-4006-803C-79DCF1BF0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B912A-A354-415A-A2FB-01681DF2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99893"/>
            <a:ext cx="5860885" cy="1990907"/>
          </a:xfrm>
        </p:spPr>
        <p:txBody>
          <a:bodyPr>
            <a:normAutofit/>
          </a:bodyPr>
          <a:lstStyle/>
          <a:p>
            <a:r>
              <a:rPr lang="en-GB" dirty="0"/>
              <a:t>Robert </a:t>
            </a:r>
            <a:r>
              <a:rPr lang="en-GB" dirty="0" err="1"/>
              <a:t>walters</a:t>
            </a:r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A83E395-5A73-42CB-A0DD-60B5571CB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8944" y="0"/>
            <a:ext cx="3026343" cy="2158766"/>
          </a:xfrm>
          <a:custGeom>
            <a:avLst/>
            <a:gdLst>
              <a:gd name="connsiteX0" fmla="*/ 36771 w 3026343"/>
              <a:gd name="connsiteY0" fmla="*/ 0 h 2158766"/>
              <a:gd name="connsiteX1" fmla="*/ 3026343 w 3026343"/>
              <a:gd name="connsiteY1" fmla="*/ 0 h 2158766"/>
              <a:gd name="connsiteX2" fmla="*/ 2988661 w 3026343"/>
              <a:gd name="connsiteY2" fmla="*/ 2158766 h 2158766"/>
              <a:gd name="connsiteX3" fmla="*/ 0 w 3026343"/>
              <a:gd name="connsiteY3" fmla="*/ 2106599 h 215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343" h="2158766">
                <a:moveTo>
                  <a:pt x="36771" y="0"/>
                </a:moveTo>
                <a:lnTo>
                  <a:pt x="3026343" y="0"/>
                </a:lnTo>
                <a:lnTo>
                  <a:pt x="2988661" y="2158766"/>
                </a:lnTo>
                <a:lnTo>
                  <a:pt x="0" y="210659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FA6BC50-E52A-48B8-B6FA-79956A7B4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60000">
            <a:off x="8280537" y="-382451"/>
            <a:ext cx="2063131" cy="2779870"/>
          </a:xfrm>
          <a:custGeom>
            <a:avLst/>
            <a:gdLst>
              <a:gd name="connsiteX0" fmla="*/ 48191 w 2046560"/>
              <a:gd name="connsiteY0" fmla="*/ 2760860 h 2760860"/>
              <a:gd name="connsiteX1" fmla="*/ 0 w 2046560"/>
              <a:gd name="connsiteY1" fmla="*/ 0 h 2760860"/>
              <a:gd name="connsiteX2" fmla="*/ 2022042 w 2046560"/>
              <a:gd name="connsiteY2" fmla="*/ 0 h 2760860"/>
              <a:gd name="connsiteX3" fmla="*/ 2043836 w 2046560"/>
              <a:gd name="connsiteY3" fmla="*/ 21708 h 2760860"/>
              <a:gd name="connsiteX4" fmla="*/ 2046177 w 2046560"/>
              <a:gd name="connsiteY4" fmla="*/ 2759458 h 2760860"/>
              <a:gd name="connsiteX5" fmla="*/ 2046175 w 2046560"/>
              <a:gd name="connsiteY5" fmla="*/ 2760860 h 276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560" h="2760860">
                <a:moveTo>
                  <a:pt x="48191" y="2760860"/>
                </a:moveTo>
                <a:lnTo>
                  <a:pt x="0" y="0"/>
                </a:lnTo>
                <a:lnTo>
                  <a:pt x="2022042" y="0"/>
                </a:lnTo>
                <a:cubicBezTo>
                  <a:pt x="2034066" y="34"/>
                  <a:pt x="2043806" y="9733"/>
                  <a:pt x="2043836" y="21708"/>
                </a:cubicBezTo>
                <a:cubicBezTo>
                  <a:pt x="2046334" y="455368"/>
                  <a:pt x="2047113" y="1773197"/>
                  <a:pt x="2046177" y="2759458"/>
                </a:cubicBezTo>
                <a:lnTo>
                  <a:pt x="2046175" y="27608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5F6AF112-20B4-4E3F-A029-4CF4E1C9A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r="-2" b="-2"/>
          <a:stretch/>
        </p:blipFill>
        <p:spPr bwMode="auto">
          <a:xfrm rot="21600000">
            <a:off x="8325755" y="233228"/>
            <a:ext cx="1972693" cy="15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72DA-D7E9-4419-A377-B0F175698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031411"/>
            <a:ext cx="5611505" cy="3140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Working and job hunting remotely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84396A-0020-4A8D-8350-9D3556768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8535436" y="1927763"/>
            <a:ext cx="2989117" cy="227111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188CADD-17EB-41DB-888C-171957FA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340000">
            <a:off x="8974130" y="1651396"/>
            <a:ext cx="2103830" cy="2802766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E261380-2E78-443D-83A5-8B8A079E4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950">
            <a:off x="8158872" y="4298791"/>
            <a:ext cx="2946562" cy="226115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AC9AD34-457D-4089-B8E7-34D87587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3950">
            <a:off x="8593129" y="4044229"/>
            <a:ext cx="2064932" cy="2756561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6941" h="3420248">
                <a:moveTo>
                  <a:pt x="10083" y="3025648"/>
                </a:moveTo>
                <a:cubicBezTo>
                  <a:pt x="10331" y="3005461"/>
                  <a:pt x="7474" y="2991485"/>
                  <a:pt x="7722" y="2971298"/>
                </a:cubicBezTo>
                <a:cubicBezTo>
                  <a:pt x="8183" y="2966004"/>
                  <a:pt x="14541" y="2958395"/>
                  <a:pt x="15061" y="2952290"/>
                </a:cubicBezTo>
                <a:lnTo>
                  <a:pt x="0" y="2893589"/>
                </a:lnTo>
                <a:lnTo>
                  <a:pt x="4999" y="2869588"/>
                </a:lnTo>
                <a:lnTo>
                  <a:pt x="12739" y="2864960"/>
                </a:lnTo>
                <a:cubicBezTo>
                  <a:pt x="12079" y="2767133"/>
                  <a:pt x="5210" y="2669306"/>
                  <a:pt x="4550" y="2571479"/>
                </a:cubicBezTo>
                <a:lnTo>
                  <a:pt x="4448" y="2512336"/>
                </a:lnTo>
                <a:cubicBezTo>
                  <a:pt x="3536" y="1674891"/>
                  <a:pt x="2625" y="837445"/>
                  <a:pt x="1713" y="0"/>
                </a:cubicBezTo>
                <a:lnTo>
                  <a:pt x="2519800" y="0"/>
                </a:lnTo>
                <a:cubicBezTo>
                  <a:pt x="2534776" y="43"/>
                  <a:pt x="2546908" y="12172"/>
                  <a:pt x="2546946" y="27148"/>
                </a:cubicBezTo>
                <a:cubicBezTo>
                  <a:pt x="2552075" y="77753"/>
                  <a:pt x="2549972" y="148266"/>
                  <a:pt x="2550576" y="201466"/>
                </a:cubicBezTo>
                <a:cubicBezTo>
                  <a:pt x="2550575" y="249760"/>
                  <a:pt x="2553966" y="233348"/>
                  <a:pt x="2553965" y="281642"/>
                </a:cubicBezTo>
                <a:lnTo>
                  <a:pt x="2557601" y="339557"/>
                </a:lnTo>
                <a:cubicBezTo>
                  <a:pt x="2560216" y="365317"/>
                  <a:pt x="2561671" y="379473"/>
                  <a:pt x="2562888" y="398740"/>
                </a:cubicBezTo>
                <a:lnTo>
                  <a:pt x="2564904" y="455160"/>
                </a:lnTo>
                <a:cubicBezTo>
                  <a:pt x="2564443" y="460454"/>
                  <a:pt x="2567400" y="461853"/>
                  <a:pt x="2566880" y="467958"/>
                </a:cubicBezTo>
                <a:lnTo>
                  <a:pt x="2557101" y="526659"/>
                </a:lnTo>
                <a:lnTo>
                  <a:pt x="2552102" y="550660"/>
                </a:lnTo>
                <a:lnTo>
                  <a:pt x="2557345" y="630210"/>
                </a:lnTo>
                <a:cubicBezTo>
                  <a:pt x="2557437" y="689752"/>
                  <a:pt x="2551850" y="430419"/>
                  <a:pt x="2552653" y="907912"/>
                </a:cubicBezTo>
                <a:cubicBezTo>
                  <a:pt x="2553565" y="1745357"/>
                  <a:pt x="2554476" y="2582803"/>
                  <a:pt x="2555388" y="3420248"/>
                </a:cubicBezTo>
                <a:lnTo>
                  <a:pt x="37301" y="3420248"/>
                </a:lnTo>
                <a:cubicBezTo>
                  <a:pt x="22325" y="3420205"/>
                  <a:pt x="10193" y="3408076"/>
                  <a:pt x="10155" y="3393100"/>
                </a:cubicBezTo>
                <a:cubicBezTo>
                  <a:pt x="10142" y="3390462"/>
                  <a:pt x="10128" y="3387824"/>
                  <a:pt x="10115" y="3385186"/>
                </a:cubicBezTo>
                <a:lnTo>
                  <a:pt x="6528" y="3385176"/>
                </a:lnTo>
                <a:lnTo>
                  <a:pt x="6528" y="3073899"/>
                </a:lnTo>
                <a:lnTo>
                  <a:pt x="10083" y="30256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717CB53-445E-4D3A-9DED-E0DA5DCE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00568">
            <a:off x="11106504" y="3488817"/>
            <a:ext cx="444795" cy="1356485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Image result for robert walters images">
            <a:extLst>
              <a:ext uri="{FF2B5EF4-FFF2-40B4-BE49-F238E27FC236}">
                <a16:creationId xmlns:a16="http://schemas.microsoft.com/office/drawing/2014/main" id="{78077199-FF3F-419E-9479-A2F922D7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8765230" y="2296477"/>
            <a:ext cx="2510334" cy="15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A95A7540-E381-48FE-8B74-C89AA4BB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FFCDF6A-21D9-4658-AED8-8B85ABC19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A412C52-50F7-45A5-8030-F4227E9A3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15EC3FE-0854-4679-A596-CFD928C1D1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BCBEBFE-F5D1-4A28-95F1-CA88374A6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15">
            <a:extLst>
              <a:ext uri="{FF2B5EF4-FFF2-40B4-BE49-F238E27FC236}">
                <a16:creationId xmlns:a16="http://schemas.microsoft.com/office/drawing/2014/main" id="{464BDF94-AE53-4087-9B4B-3EED1ECE6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062">
            <a:off x="8737772" y="4539448"/>
            <a:ext cx="1795799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4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34DE-68F0-4BD6-B300-16C8C236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0590F-05B6-4765-919A-0C7C4A5A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Reed</a:t>
            </a:r>
          </a:p>
        </p:txBody>
      </p:sp>
    </p:spTree>
    <p:extLst>
      <p:ext uri="{BB962C8B-B14F-4D97-AF65-F5344CB8AC3E}">
        <p14:creationId xmlns:p14="http://schemas.microsoft.com/office/powerpoint/2010/main" val="331700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10BF269-CBCB-4309-9E1E-D625A2D6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FB3D20D-55BA-41D6-B1F1-14967CAAF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20088">
            <a:off x="-41879" y="1250109"/>
            <a:ext cx="5377209" cy="41473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ED2882D3-27E2-4599-93BB-1B8CBCE53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18742">
            <a:off x="704629" y="784789"/>
            <a:ext cx="3891474" cy="5115980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blipFill>
            <a:blip r:embed="rId2">
              <a:alphaModFix/>
            </a:blip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253615F1-FB27-4566-B6CD-DE982B3E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r="13023" b="2"/>
          <a:stretch/>
        </p:blipFill>
        <p:spPr bwMode="auto">
          <a:xfrm>
            <a:off x="580554" y="685800"/>
            <a:ext cx="4132334" cy="5308297"/>
          </a:xfrm>
          <a:custGeom>
            <a:avLst/>
            <a:gdLst/>
            <a:ahLst/>
            <a:cxnLst/>
            <a:rect l="l" t="t" r="r" b="b"/>
            <a:pathLst>
              <a:path w="4132334" h="5308297">
                <a:moveTo>
                  <a:pt x="3821654" y="65"/>
                </a:moveTo>
                <a:cubicBezTo>
                  <a:pt x="3841037" y="-884"/>
                  <a:pt x="3857257" y="8741"/>
                  <a:pt x="3857988" y="21632"/>
                </a:cubicBezTo>
                <a:lnTo>
                  <a:pt x="3914156" y="1085917"/>
                </a:lnTo>
                <a:lnTo>
                  <a:pt x="3925866" y="1120135"/>
                </a:lnTo>
                <a:cubicBezTo>
                  <a:pt x="3926459" y="1139655"/>
                  <a:pt x="3920537" y="1144305"/>
                  <a:pt x="3917875" y="1156389"/>
                </a:cubicBezTo>
                <a:lnTo>
                  <a:pt x="3943005" y="1632560"/>
                </a:lnTo>
                <a:lnTo>
                  <a:pt x="3946340" y="1695765"/>
                </a:lnTo>
                <a:lnTo>
                  <a:pt x="3958729" y="1730512"/>
                </a:lnTo>
                <a:cubicBezTo>
                  <a:pt x="3951063" y="1745158"/>
                  <a:pt x="3968068" y="1754677"/>
                  <a:pt x="3972697" y="1765970"/>
                </a:cubicBezTo>
                <a:lnTo>
                  <a:pt x="3979734" y="1800477"/>
                </a:lnTo>
                <a:lnTo>
                  <a:pt x="3981953" y="1827211"/>
                </a:lnTo>
                <a:lnTo>
                  <a:pt x="3976314" y="1855640"/>
                </a:lnTo>
                <a:cubicBezTo>
                  <a:pt x="3976037" y="1863509"/>
                  <a:pt x="3980577" y="1865345"/>
                  <a:pt x="3980276" y="1874419"/>
                </a:cubicBezTo>
                <a:lnTo>
                  <a:pt x="3974508" y="1910091"/>
                </a:lnTo>
                <a:lnTo>
                  <a:pt x="3970205" y="1962052"/>
                </a:lnTo>
                <a:lnTo>
                  <a:pt x="3964588" y="1997963"/>
                </a:lnTo>
                <a:lnTo>
                  <a:pt x="3962656" y="2004932"/>
                </a:lnTo>
                <a:lnTo>
                  <a:pt x="3974921" y="2237321"/>
                </a:lnTo>
                <a:lnTo>
                  <a:pt x="3978389" y="2254329"/>
                </a:lnTo>
                <a:lnTo>
                  <a:pt x="3978878" y="2312300"/>
                </a:lnTo>
                <a:lnTo>
                  <a:pt x="3982814" y="2320514"/>
                </a:lnTo>
                <a:lnTo>
                  <a:pt x="3982305" y="2377241"/>
                </a:lnTo>
                <a:cubicBezTo>
                  <a:pt x="3983788" y="2395940"/>
                  <a:pt x="3984719" y="2428428"/>
                  <a:pt x="3988540" y="2439036"/>
                </a:cubicBezTo>
                <a:lnTo>
                  <a:pt x="3996755" y="2443241"/>
                </a:lnTo>
                <a:lnTo>
                  <a:pt x="3998173" y="2456791"/>
                </a:lnTo>
                <a:cubicBezTo>
                  <a:pt x="3997614" y="2457817"/>
                  <a:pt x="3999157" y="2477379"/>
                  <a:pt x="3999149" y="2478189"/>
                </a:cubicBezTo>
                <a:lnTo>
                  <a:pt x="3993311" y="2526542"/>
                </a:lnTo>
                <a:lnTo>
                  <a:pt x="4132334" y="5106769"/>
                </a:lnTo>
                <a:lnTo>
                  <a:pt x="314665" y="5308245"/>
                </a:lnTo>
                <a:cubicBezTo>
                  <a:pt x="292218" y="5309366"/>
                  <a:pt x="273093" y="5292378"/>
                  <a:pt x="271866" y="5270221"/>
                </a:cubicBezTo>
                <a:cubicBezTo>
                  <a:pt x="224854" y="4467996"/>
                  <a:pt x="94703" y="2029479"/>
                  <a:pt x="134" y="204346"/>
                </a:cubicBezTo>
                <a:lnTo>
                  <a:pt x="0" y="2017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4BFE7-18B3-487C-9BCD-FB222271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0" y="685800"/>
            <a:ext cx="7768770" cy="1252864"/>
          </a:xfrm>
        </p:spPr>
        <p:txBody>
          <a:bodyPr>
            <a:normAutofit/>
          </a:bodyPr>
          <a:lstStyle/>
          <a:p>
            <a:r>
              <a:rPr lang="en-GB" dirty="0"/>
              <a:t>Candidate agreements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B882A10-CCD0-4815-9022-B3D8AAD51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76433">
            <a:off x="2362655" y="5117532"/>
            <a:ext cx="444795" cy="1675698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AA63-1D39-4E4B-A27F-06F377A5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138" y="2306838"/>
            <a:ext cx="3233394" cy="3865362"/>
          </a:xfrm>
        </p:spPr>
        <p:txBody>
          <a:bodyPr>
            <a:normAutofit/>
          </a:bodyPr>
          <a:lstStyle/>
          <a:p>
            <a:r>
              <a:rPr lang="en-GB" dirty="0"/>
              <a:t>What are they?</a:t>
            </a:r>
          </a:p>
          <a:p>
            <a:r>
              <a:rPr lang="en-GB" dirty="0"/>
              <a:t>Do you have one?</a:t>
            </a:r>
          </a:p>
          <a:p>
            <a:endParaRPr lang="en-GB" dirty="0"/>
          </a:p>
          <a:p>
            <a:r>
              <a:rPr lang="en-GB" dirty="0"/>
              <a:t>Should you have one?</a:t>
            </a:r>
          </a:p>
          <a:p>
            <a:endParaRPr lang="en-GB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8511C98-20A9-40CF-AE8F-9353EDA0D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5EB8278-E561-4C91-91B7-845BB016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CF3C316-B3F1-4829-93C8-A48F1E4D47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71FF215-8C4B-4333-A409-B8C1E6D9F7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42E642D-76E8-46FD-8F1F-1187BDAA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0F4F9F8-243C-4C0F-A4DD-769DFD41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5186" y="2598510"/>
            <a:ext cx="2826814" cy="4259491"/>
          </a:xfrm>
          <a:custGeom>
            <a:avLst/>
            <a:gdLst>
              <a:gd name="connsiteX0" fmla="*/ 222652 w 2826814"/>
              <a:gd name="connsiteY0" fmla="*/ 0 h 4259491"/>
              <a:gd name="connsiteX1" fmla="*/ 2826814 w 2826814"/>
              <a:gd name="connsiteY1" fmla="*/ 134224 h 4259491"/>
              <a:gd name="connsiteX2" fmla="*/ 2826814 w 2826814"/>
              <a:gd name="connsiteY2" fmla="*/ 4259491 h 4259491"/>
              <a:gd name="connsiteX3" fmla="*/ 0 w 2826814"/>
              <a:gd name="connsiteY3" fmla="*/ 4259491 h 425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814" h="4259491">
                <a:moveTo>
                  <a:pt x="222652" y="0"/>
                </a:moveTo>
                <a:lnTo>
                  <a:pt x="2826814" y="134224"/>
                </a:lnTo>
                <a:lnTo>
                  <a:pt x="2826814" y="4259491"/>
                </a:lnTo>
                <a:lnTo>
                  <a:pt x="0" y="425949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0D0E797-2214-44F0-B1AA-4E0ACA38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6922" y="2748362"/>
            <a:ext cx="2665079" cy="4109638"/>
          </a:xfrm>
          <a:custGeom>
            <a:avLst/>
            <a:gdLst>
              <a:gd name="connsiteX0" fmla="*/ 210038 w 2665079"/>
              <a:gd name="connsiteY0" fmla="*/ 0 h 4109638"/>
              <a:gd name="connsiteX1" fmla="*/ 2665079 w 2665079"/>
              <a:gd name="connsiteY1" fmla="*/ 127431 h 4109638"/>
              <a:gd name="connsiteX2" fmla="*/ 2665079 w 2665079"/>
              <a:gd name="connsiteY2" fmla="*/ 4109638 h 4109638"/>
              <a:gd name="connsiteX3" fmla="*/ 0 w 2665079"/>
              <a:gd name="connsiteY3" fmla="*/ 4109638 h 4109638"/>
              <a:gd name="connsiteX4" fmla="*/ 1911 w 2665079"/>
              <a:gd name="connsiteY4" fmla="*/ 4079618 h 4109638"/>
              <a:gd name="connsiteX5" fmla="*/ 20024 w 2665079"/>
              <a:gd name="connsiteY5" fmla="*/ 3740361 h 4109638"/>
              <a:gd name="connsiteX6" fmla="*/ 210038 w 2665079"/>
              <a:gd name="connsiteY6" fmla="*/ 0 h 41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079" h="4109638">
                <a:moveTo>
                  <a:pt x="210038" y="0"/>
                </a:moveTo>
                <a:lnTo>
                  <a:pt x="2665079" y="127431"/>
                </a:lnTo>
                <a:lnTo>
                  <a:pt x="2665079" y="4109638"/>
                </a:lnTo>
                <a:lnTo>
                  <a:pt x="0" y="4109638"/>
                </a:lnTo>
                <a:lnTo>
                  <a:pt x="1911" y="4079618"/>
                </a:lnTo>
                <a:cubicBezTo>
                  <a:pt x="5894" y="4013318"/>
                  <a:pt x="11660" y="3906981"/>
                  <a:pt x="20024" y="3740361"/>
                </a:cubicBezTo>
                <a:cubicBezTo>
                  <a:pt x="83361" y="2493574"/>
                  <a:pt x="146700" y="1246787"/>
                  <a:pt x="210038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30AE6D82-9450-4B33-A88F-6BB5B24E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3000"/>
          </a:blip>
          <a:srcRect l="20639" r="14513" b="3"/>
          <a:stretch/>
        </p:blipFill>
        <p:spPr>
          <a:xfrm>
            <a:off x="9526926" y="2748362"/>
            <a:ext cx="2665079" cy="4109638"/>
          </a:xfrm>
          <a:custGeom>
            <a:avLst/>
            <a:gdLst/>
            <a:ahLst/>
            <a:cxnLst/>
            <a:rect l="l" t="t" r="r" b="b"/>
            <a:pathLst>
              <a:path w="2665079" h="4109638">
                <a:moveTo>
                  <a:pt x="210038" y="0"/>
                </a:moveTo>
                <a:lnTo>
                  <a:pt x="2665079" y="127431"/>
                </a:lnTo>
                <a:lnTo>
                  <a:pt x="2665079" y="4109638"/>
                </a:lnTo>
                <a:lnTo>
                  <a:pt x="0" y="4109638"/>
                </a:lnTo>
                <a:lnTo>
                  <a:pt x="1911" y="4079618"/>
                </a:lnTo>
                <a:cubicBezTo>
                  <a:pt x="5894" y="4013318"/>
                  <a:pt x="11660" y="3906981"/>
                  <a:pt x="20024" y="3740361"/>
                </a:cubicBezTo>
                <a:cubicBezTo>
                  <a:pt x="83361" y="2493574"/>
                  <a:pt x="146700" y="1246787"/>
                  <a:pt x="2100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107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68BB86E1-55C9-4D97-8CF0-36A5BBA5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85923-DB21-4466-8007-1E9EB2F3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en-GB" dirty="0"/>
              <a:t>Culture and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CD23-20AC-42BD-B972-67177490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r>
              <a:rPr lang="en-GB" dirty="0"/>
              <a:t>Are these mirrored in your candidate journey?</a:t>
            </a:r>
          </a:p>
          <a:p>
            <a:r>
              <a:rPr lang="en-GB" dirty="0"/>
              <a:t>How can you highlight your culture through the candidate journey</a:t>
            </a:r>
          </a:p>
          <a:p>
            <a:r>
              <a:rPr lang="en-GB" dirty="0"/>
              <a:t>Talk us through now…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0E7D-3DD0-4A1E-BE5E-0C2C2198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ask the difficult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C518C-8DBF-456C-8C21-9EA54385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difficult questions we need to ask?</a:t>
            </a:r>
          </a:p>
          <a:p>
            <a:r>
              <a:rPr lang="en-GB" dirty="0"/>
              <a:t>When should we ask?</a:t>
            </a:r>
          </a:p>
          <a:p>
            <a:r>
              <a:rPr lang="en-GB" dirty="0"/>
              <a:t>How should we ask?</a:t>
            </a:r>
          </a:p>
        </p:txBody>
      </p:sp>
    </p:spTree>
    <p:extLst>
      <p:ext uri="{BB962C8B-B14F-4D97-AF65-F5344CB8AC3E}">
        <p14:creationId xmlns:p14="http://schemas.microsoft.com/office/powerpoint/2010/main" val="29367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7533-AD9A-4561-8234-59FE0A9E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Glass door research: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7EA3-66FE-4BD0-982E-90A762E7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2756E8B9-C618-4DD4-BA2D-8BA6210A9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20000">
            <a:off x="5520467" y="794675"/>
            <a:ext cx="5169547" cy="5169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7AA39-B11A-41AE-8636-B25F215D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In this session we will be covering:</a:t>
            </a:r>
            <a:br>
              <a:rPr lang="en-US" sz="5400" dirty="0"/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opportunities and nurturing your relationship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Value added services - How you can attractively package these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Candidate agreements – do you have one, and should you?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Culture and actions – are these reflected in each other with your candidates?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ask the difficult questions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5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0989D23A-922A-4544-9471-0861B5287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456C3-3E1B-45E3-9F4E-3D72F68F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799"/>
            <a:ext cx="7252625" cy="1257301"/>
          </a:xfrm>
        </p:spPr>
        <p:txBody>
          <a:bodyPr>
            <a:normAutofit/>
          </a:bodyPr>
          <a:lstStyle/>
          <a:p>
            <a:r>
              <a:rPr lang="en-GB" dirty="0"/>
              <a:t>Nurturing your relationships</a:t>
            </a:r>
          </a:p>
        </p:txBody>
      </p:sp>
      <p:sp>
        <p:nvSpPr>
          <p:cNvPr id="1033" name="Freeform: Shape 74">
            <a:extLst>
              <a:ext uri="{FF2B5EF4-FFF2-40B4-BE49-F238E27FC236}">
                <a16:creationId xmlns:a16="http://schemas.microsoft.com/office/drawing/2014/main" id="{80F0ABD1-E6C2-4B48-A3A5-611EDB7D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51" y="2496748"/>
            <a:ext cx="4280448" cy="4361254"/>
          </a:xfrm>
          <a:custGeom>
            <a:avLst/>
            <a:gdLst>
              <a:gd name="connsiteX0" fmla="*/ 4042858 w 4253667"/>
              <a:gd name="connsiteY0" fmla="*/ 0 h 4333967"/>
              <a:gd name="connsiteX1" fmla="*/ 4253667 w 4253667"/>
              <a:gd name="connsiteY1" fmla="*/ 4333967 h 4333967"/>
              <a:gd name="connsiteX2" fmla="*/ 201243 w 4253667"/>
              <a:gd name="connsiteY2" fmla="*/ 4333967 h 4333967"/>
              <a:gd name="connsiteX3" fmla="*/ 0 w 4253667"/>
              <a:gd name="connsiteY3" fmla="*/ 196649 h 43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667" h="4333967">
                <a:moveTo>
                  <a:pt x="4042858" y="0"/>
                </a:moveTo>
                <a:lnTo>
                  <a:pt x="4253667" y="4333967"/>
                </a:lnTo>
                <a:lnTo>
                  <a:pt x="201243" y="4333967"/>
                </a:lnTo>
                <a:lnTo>
                  <a:pt x="0" y="19664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: Shape 76">
            <a:extLst>
              <a:ext uri="{FF2B5EF4-FFF2-40B4-BE49-F238E27FC236}">
                <a16:creationId xmlns:a16="http://schemas.microsoft.com/office/drawing/2014/main" id="{53D3FBC5-FCB9-4FBD-BF12-B3AC0A289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147" y="2649328"/>
            <a:ext cx="4024550" cy="4208672"/>
          </a:xfrm>
          <a:custGeom>
            <a:avLst/>
            <a:gdLst>
              <a:gd name="connsiteX0" fmla="*/ 3767433 w 4024550"/>
              <a:gd name="connsiteY0" fmla="*/ 44 h 4208672"/>
              <a:gd name="connsiteX1" fmla="*/ 3810014 w 4024550"/>
              <a:gd name="connsiteY1" fmla="*/ 38491 h 4208672"/>
              <a:gd name="connsiteX2" fmla="*/ 3810647 w 4024550"/>
              <a:gd name="connsiteY2" fmla="*/ 50271 h 4208672"/>
              <a:gd name="connsiteX3" fmla="*/ 3818882 w 4024550"/>
              <a:gd name="connsiteY3" fmla="*/ 108988 h 4208672"/>
              <a:gd name="connsiteX4" fmla="*/ 3823556 w 4024550"/>
              <a:gd name="connsiteY4" fmla="*/ 315435 h 4208672"/>
              <a:gd name="connsiteX5" fmla="*/ 3832819 w 4024550"/>
              <a:gd name="connsiteY5" fmla="*/ 505198 h 4208672"/>
              <a:gd name="connsiteX6" fmla="*/ 3859819 w 4024550"/>
              <a:gd name="connsiteY6" fmla="*/ 749341 h 4208672"/>
              <a:gd name="connsiteX7" fmla="*/ 3855643 w 4024550"/>
              <a:gd name="connsiteY7" fmla="*/ 817602 h 4208672"/>
              <a:gd name="connsiteX8" fmla="*/ 3862145 w 4024550"/>
              <a:gd name="connsiteY8" fmla="*/ 969262 h 4208672"/>
              <a:gd name="connsiteX9" fmla="*/ 3877905 w 4024550"/>
              <a:gd name="connsiteY9" fmla="*/ 1261441 h 4208672"/>
              <a:gd name="connsiteX10" fmla="*/ 3882341 w 4024550"/>
              <a:gd name="connsiteY10" fmla="*/ 1349495 h 4208672"/>
              <a:gd name="connsiteX11" fmla="*/ 4024550 w 4024550"/>
              <a:gd name="connsiteY11" fmla="*/ 4208672 h 4208672"/>
              <a:gd name="connsiteX12" fmla="*/ 199719 w 4024550"/>
              <a:gd name="connsiteY12" fmla="*/ 4208672 h 4208672"/>
              <a:gd name="connsiteX13" fmla="*/ 196701 w 4024550"/>
              <a:gd name="connsiteY13" fmla="*/ 4142111 h 4208672"/>
              <a:gd name="connsiteX14" fmla="*/ 186047 w 4024550"/>
              <a:gd name="connsiteY14" fmla="*/ 3923857 h 4208672"/>
              <a:gd name="connsiteX15" fmla="*/ 0 w 4024550"/>
              <a:gd name="connsiteY15" fmla="*/ 183296 h 42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24550" h="4208672">
                <a:moveTo>
                  <a:pt x="3767433" y="44"/>
                </a:moveTo>
                <a:cubicBezTo>
                  <a:pt x="3789842" y="-982"/>
                  <a:pt x="3808872" y="16195"/>
                  <a:pt x="3810014" y="38491"/>
                </a:cubicBezTo>
                <a:cubicBezTo>
                  <a:pt x="3810225" y="42418"/>
                  <a:pt x="3810436" y="46345"/>
                  <a:pt x="3810647" y="50271"/>
                </a:cubicBezTo>
                <a:lnTo>
                  <a:pt x="3818882" y="108988"/>
                </a:lnTo>
                <a:lnTo>
                  <a:pt x="3823556" y="315435"/>
                </a:lnTo>
                <a:cubicBezTo>
                  <a:pt x="3826731" y="380477"/>
                  <a:pt x="3829644" y="440157"/>
                  <a:pt x="3832819" y="505198"/>
                </a:cubicBezTo>
                <a:cubicBezTo>
                  <a:pt x="3826953" y="571822"/>
                  <a:pt x="3859411" y="656807"/>
                  <a:pt x="3859819" y="749341"/>
                </a:cubicBezTo>
                <a:lnTo>
                  <a:pt x="3855643" y="817602"/>
                </a:lnTo>
                <a:cubicBezTo>
                  <a:pt x="3857811" y="868156"/>
                  <a:pt x="3859977" y="918708"/>
                  <a:pt x="3862145" y="969262"/>
                </a:cubicBezTo>
                <a:cubicBezTo>
                  <a:pt x="3870218" y="1114874"/>
                  <a:pt x="3869832" y="1115829"/>
                  <a:pt x="3877905" y="1261441"/>
                </a:cubicBezTo>
                <a:lnTo>
                  <a:pt x="3882341" y="1349495"/>
                </a:lnTo>
                <a:lnTo>
                  <a:pt x="4024550" y="4208672"/>
                </a:lnTo>
                <a:lnTo>
                  <a:pt x="199719" y="4208672"/>
                </a:lnTo>
                <a:lnTo>
                  <a:pt x="196701" y="4142111"/>
                </a:lnTo>
                <a:cubicBezTo>
                  <a:pt x="194010" y="4084449"/>
                  <a:pt x="190520" y="4012720"/>
                  <a:pt x="186047" y="3923857"/>
                </a:cubicBezTo>
                <a:cubicBezTo>
                  <a:pt x="124031" y="2677004"/>
                  <a:pt x="62016" y="1430149"/>
                  <a:pt x="0" y="183296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49703A1D-A4FD-4BD8-9244-9353AB86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375" r="2" b="2"/>
          <a:stretch/>
        </p:blipFill>
        <p:spPr>
          <a:xfrm>
            <a:off x="542571" y="2649328"/>
            <a:ext cx="4024550" cy="4208672"/>
          </a:xfrm>
          <a:custGeom>
            <a:avLst/>
            <a:gdLst/>
            <a:ahLst/>
            <a:cxnLst/>
            <a:rect l="l" t="t" r="r" b="b"/>
            <a:pathLst>
              <a:path w="4024550" h="4208672">
                <a:moveTo>
                  <a:pt x="3767433" y="44"/>
                </a:moveTo>
                <a:cubicBezTo>
                  <a:pt x="3789842" y="-982"/>
                  <a:pt x="3808872" y="16195"/>
                  <a:pt x="3810014" y="38491"/>
                </a:cubicBezTo>
                <a:cubicBezTo>
                  <a:pt x="3810225" y="42418"/>
                  <a:pt x="3810436" y="46345"/>
                  <a:pt x="3810647" y="50271"/>
                </a:cubicBezTo>
                <a:lnTo>
                  <a:pt x="3818882" y="108988"/>
                </a:lnTo>
                <a:lnTo>
                  <a:pt x="3823556" y="315435"/>
                </a:lnTo>
                <a:cubicBezTo>
                  <a:pt x="3826731" y="380477"/>
                  <a:pt x="3829644" y="440157"/>
                  <a:pt x="3832819" y="505198"/>
                </a:cubicBezTo>
                <a:cubicBezTo>
                  <a:pt x="3826953" y="571822"/>
                  <a:pt x="3859411" y="656807"/>
                  <a:pt x="3859819" y="749341"/>
                </a:cubicBezTo>
                <a:lnTo>
                  <a:pt x="3855643" y="817602"/>
                </a:lnTo>
                <a:cubicBezTo>
                  <a:pt x="3857811" y="868156"/>
                  <a:pt x="3859977" y="918708"/>
                  <a:pt x="3862145" y="969262"/>
                </a:cubicBezTo>
                <a:cubicBezTo>
                  <a:pt x="3870218" y="1114874"/>
                  <a:pt x="3869832" y="1115829"/>
                  <a:pt x="3877905" y="1261441"/>
                </a:cubicBezTo>
                <a:lnTo>
                  <a:pt x="3882341" y="1349495"/>
                </a:lnTo>
                <a:lnTo>
                  <a:pt x="4024550" y="4208672"/>
                </a:lnTo>
                <a:lnTo>
                  <a:pt x="199719" y="4208672"/>
                </a:lnTo>
                <a:lnTo>
                  <a:pt x="196701" y="4142111"/>
                </a:lnTo>
                <a:cubicBezTo>
                  <a:pt x="194010" y="4084449"/>
                  <a:pt x="190520" y="4012720"/>
                  <a:pt x="186047" y="3923857"/>
                </a:cubicBezTo>
                <a:cubicBezTo>
                  <a:pt x="124031" y="2677004"/>
                  <a:pt x="62016" y="1430149"/>
                  <a:pt x="0" y="183296"/>
                </a:cubicBezTo>
                <a:close/>
              </a:path>
            </a:pathLst>
          </a:custGeom>
        </p:spPr>
      </p:pic>
      <p:sp>
        <p:nvSpPr>
          <p:cNvPr id="1035" name="Content Placeholder 1029">
            <a:extLst>
              <a:ext uri="{FF2B5EF4-FFF2-40B4-BE49-F238E27FC236}">
                <a16:creationId xmlns:a16="http://schemas.microsoft.com/office/drawing/2014/main" id="{3BF53143-88F0-4FF7-9C01-123A2EE4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7" y="2590800"/>
            <a:ext cx="3033486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is this important?</a:t>
            </a:r>
          </a:p>
          <a:p>
            <a:r>
              <a:rPr lang="en-US" dirty="0"/>
              <a:t>Think of a candidate you have a great relationships with</a:t>
            </a:r>
          </a:p>
          <a:p>
            <a:r>
              <a:rPr lang="en-US" dirty="0"/>
              <a:t>What does it look like?</a:t>
            </a:r>
          </a:p>
          <a:p>
            <a:r>
              <a:rPr lang="en-US" dirty="0"/>
              <a:t>How does it feel?</a:t>
            </a:r>
          </a:p>
          <a:p>
            <a:r>
              <a:rPr lang="en-US" dirty="0"/>
              <a:t>How to did you nurture it?</a:t>
            </a:r>
          </a:p>
          <a:p>
            <a:r>
              <a:rPr lang="en-US" dirty="0"/>
              <a:t>What were the steps you followed?</a:t>
            </a:r>
          </a:p>
          <a:p>
            <a:endParaRPr lang="en-US" dirty="0"/>
          </a:p>
        </p:txBody>
      </p:sp>
      <p:sp>
        <p:nvSpPr>
          <p:cNvPr id="1036" name="Freeform: Shape 78">
            <a:extLst>
              <a:ext uri="{FF2B5EF4-FFF2-40B4-BE49-F238E27FC236}">
                <a16:creationId xmlns:a16="http://schemas.microsoft.com/office/drawing/2014/main" id="{95A48D16-8EF0-44C3-9707-6BE28CD54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4888" y="0"/>
            <a:ext cx="3337112" cy="4610100"/>
          </a:xfrm>
          <a:custGeom>
            <a:avLst/>
            <a:gdLst>
              <a:gd name="connsiteX0" fmla="*/ 202329 w 3311978"/>
              <a:gd name="connsiteY0" fmla="*/ 0 h 4602764"/>
              <a:gd name="connsiteX1" fmla="*/ 3311978 w 3311978"/>
              <a:gd name="connsiteY1" fmla="*/ 0 h 4602764"/>
              <a:gd name="connsiteX2" fmla="*/ 3311978 w 3311978"/>
              <a:gd name="connsiteY2" fmla="*/ 4602764 h 4602764"/>
              <a:gd name="connsiteX3" fmla="*/ 0 w 3311978"/>
              <a:gd name="connsiteY3" fmla="*/ 4452254 h 460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978" h="4602764">
                <a:moveTo>
                  <a:pt x="202329" y="0"/>
                </a:moveTo>
                <a:lnTo>
                  <a:pt x="3311978" y="0"/>
                </a:lnTo>
                <a:lnTo>
                  <a:pt x="3311978" y="4602764"/>
                </a:lnTo>
                <a:lnTo>
                  <a:pt x="0" y="445225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80">
            <a:extLst>
              <a:ext uri="{FF2B5EF4-FFF2-40B4-BE49-F238E27FC236}">
                <a16:creationId xmlns:a16="http://schemas.microsoft.com/office/drawing/2014/main" id="{56D42245-F4E0-4069-9EAB-E2533568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6908" y="1"/>
            <a:ext cx="3175092" cy="4475369"/>
          </a:xfrm>
          <a:custGeom>
            <a:avLst/>
            <a:gdLst>
              <a:gd name="connsiteX0" fmla="*/ 188490 w 3175092"/>
              <a:gd name="connsiteY0" fmla="*/ 0 h 4475369"/>
              <a:gd name="connsiteX1" fmla="*/ 3175092 w 3175092"/>
              <a:gd name="connsiteY1" fmla="*/ 0 h 4475369"/>
              <a:gd name="connsiteX2" fmla="*/ 3175092 w 3175092"/>
              <a:gd name="connsiteY2" fmla="*/ 4475369 h 4475369"/>
              <a:gd name="connsiteX3" fmla="*/ 38921 w 3175092"/>
              <a:gd name="connsiteY3" fmla="*/ 4334079 h 4475369"/>
              <a:gd name="connsiteX4" fmla="*/ 37 w 3175092"/>
              <a:gd name="connsiteY4" fmla="*/ 4292059 h 4475369"/>
              <a:gd name="connsiteX5" fmla="*/ 174829 w 3175092"/>
              <a:gd name="connsiteY5" fmla="*/ 300691 h 447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92" h="4475369">
                <a:moveTo>
                  <a:pt x="188490" y="0"/>
                </a:moveTo>
                <a:lnTo>
                  <a:pt x="3175092" y="0"/>
                </a:lnTo>
                <a:lnTo>
                  <a:pt x="3175092" y="4475369"/>
                </a:lnTo>
                <a:lnTo>
                  <a:pt x="38921" y="4334079"/>
                </a:lnTo>
                <a:cubicBezTo>
                  <a:pt x="16472" y="4333004"/>
                  <a:pt x="-905" y="4314230"/>
                  <a:pt x="37" y="4292059"/>
                </a:cubicBezTo>
                <a:cubicBezTo>
                  <a:pt x="25633" y="3639634"/>
                  <a:pt x="102026" y="1906802"/>
                  <a:pt x="174829" y="30069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1A9098-FBE7-428D-9F0B-B18A62E45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0" r="12394"/>
          <a:stretch/>
        </p:blipFill>
        <p:spPr bwMode="auto">
          <a:xfrm>
            <a:off x="9013578" y="2"/>
            <a:ext cx="3175092" cy="4475369"/>
          </a:xfrm>
          <a:custGeom>
            <a:avLst/>
            <a:gdLst/>
            <a:ahLst/>
            <a:cxnLst/>
            <a:rect l="l" t="t" r="r" b="b"/>
            <a:pathLst>
              <a:path w="3175092" h="4475369">
                <a:moveTo>
                  <a:pt x="188490" y="0"/>
                </a:moveTo>
                <a:lnTo>
                  <a:pt x="3175092" y="0"/>
                </a:lnTo>
                <a:lnTo>
                  <a:pt x="3175092" y="4475369"/>
                </a:lnTo>
                <a:lnTo>
                  <a:pt x="38921" y="4334079"/>
                </a:lnTo>
                <a:cubicBezTo>
                  <a:pt x="16472" y="4333004"/>
                  <a:pt x="-905" y="4314230"/>
                  <a:pt x="37" y="4292059"/>
                </a:cubicBezTo>
                <a:cubicBezTo>
                  <a:pt x="25633" y="3639634"/>
                  <a:pt x="102026" y="1906802"/>
                  <a:pt x="174829" y="3006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82">
            <a:extLst>
              <a:ext uri="{FF2B5EF4-FFF2-40B4-BE49-F238E27FC236}">
                <a16:creationId xmlns:a16="http://schemas.microsoft.com/office/drawing/2014/main" id="{3A653063-B9C6-4624-AC38-3212BA1D4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569210" y="3619874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39" name="Group 84">
            <a:extLst>
              <a:ext uri="{FF2B5EF4-FFF2-40B4-BE49-F238E27FC236}">
                <a16:creationId xmlns:a16="http://schemas.microsoft.com/office/drawing/2014/main" id="{CE36FFBE-1DA6-45E9-B76E-5CA9D22C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3ADCB6A-49C7-4A8D-8BCB-C929C507F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2D8D568-CB31-4DBA-960C-CEA056E6C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0088AE4-B5B2-45DF-878A-43C999A29B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0" name="Oval 86">
              <a:extLst>
                <a:ext uri="{FF2B5EF4-FFF2-40B4-BE49-F238E27FC236}">
                  <a16:creationId xmlns:a16="http://schemas.microsoft.com/office/drawing/2014/main" id="{2D32CC3A-8F84-49F8-8B93-011EC5DFE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43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BBCB0E-D444-4662-99B6-968FADD9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4F9D2-7B7F-4A75-8C9F-EABAC1CA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>
            <a:normAutofit/>
          </a:bodyPr>
          <a:lstStyle/>
          <a:p>
            <a:r>
              <a:rPr lang="en-GB" dirty="0"/>
              <a:t>What service do your candidates want?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BCF46B-3163-4E66-9BB3-AAC9997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FABCCE-353C-4DF3-82A1-0A3254A68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69B21E5-8A56-4BB0-A2F9-E1D18D1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2E0FB7C-6BC0-4404-BBCB-6DD5D28DC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CD1BD2-FA34-4758-A9C5-6723ACAD7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15">
            <a:extLst>
              <a:ext uri="{FF2B5EF4-FFF2-40B4-BE49-F238E27FC236}">
                <a16:creationId xmlns:a16="http://schemas.microsoft.com/office/drawing/2014/main" id="{9B3CA127-91FB-4765-948D-BDA9A1EC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24930" y="143290"/>
            <a:ext cx="1085021" cy="1085021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72CD8E7-85CE-447B-B723-2EB821AF1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46666"/>
              </p:ext>
            </p:extLst>
          </p:nvPr>
        </p:nvGraphicFramePr>
        <p:xfrm>
          <a:off x="1063925" y="2317750"/>
          <a:ext cx="10075651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96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6223B845-7746-4928-AB4B-84CB1820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8DE26-5011-4F38-8AEB-6BD7BF13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en-GB" dirty="0"/>
              <a:t>What does your candidate service look like?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9E01AA-BBD1-48BC-9DCD-8FC9F2ED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DD66A91-D2AF-4FC7-B2FE-7B2DFE33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708" y="223936"/>
            <a:ext cx="6916373" cy="6638402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41" y="36700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48919B7-645A-43B8-96F1-77AF87C5F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19799"/>
          <a:stretch/>
        </p:blipFill>
        <p:spPr bwMode="auto">
          <a:xfrm>
            <a:off x="552736" y="371053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81941-7EF8-49EE-BA33-FAD2D767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0" y="681036"/>
            <a:ext cx="5251450" cy="19165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kern="120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How can we nurture the relationship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26445CE-ECE7-4476-B82F-40C22EF5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58733" y="-307858"/>
            <a:ext cx="444795" cy="1608888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4FAD5DDE-E467-471D-AD3E-BBA917A2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448"/>
            <a:ext cx="2367992" cy="3877285"/>
          </a:xfrm>
          <a:custGeom>
            <a:avLst/>
            <a:gdLst>
              <a:gd name="connsiteX0" fmla="*/ 0 w 2367992"/>
              <a:gd name="connsiteY0" fmla="*/ 0 h 3891908"/>
              <a:gd name="connsiteX1" fmla="*/ 2367992 w 2367992"/>
              <a:gd name="connsiteY1" fmla="*/ 121902 h 3891908"/>
              <a:gd name="connsiteX2" fmla="*/ 2172382 w 2367992"/>
              <a:gd name="connsiteY2" fmla="*/ 3891908 h 3891908"/>
              <a:gd name="connsiteX3" fmla="*/ 0 w 2367992"/>
              <a:gd name="connsiteY3" fmla="*/ 3780076 h 389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992" h="3891908">
                <a:moveTo>
                  <a:pt x="0" y="0"/>
                </a:moveTo>
                <a:lnTo>
                  <a:pt x="2367992" y="121902"/>
                </a:lnTo>
                <a:lnTo>
                  <a:pt x="2172382" y="3891908"/>
                </a:lnTo>
                <a:lnTo>
                  <a:pt x="0" y="3780076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F89BB94-F1D9-4ABD-8E56-247674F7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344"/>
            <a:ext cx="2235618" cy="3622040"/>
          </a:xfrm>
          <a:custGeom>
            <a:avLst/>
            <a:gdLst>
              <a:gd name="connsiteX0" fmla="*/ 0 w 2235618"/>
              <a:gd name="connsiteY0" fmla="*/ 0 h 3622040"/>
              <a:gd name="connsiteX1" fmla="*/ 2199788 w 2235618"/>
              <a:gd name="connsiteY1" fmla="*/ 113690 h 3622040"/>
              <a:gd name="connsiteX2" fmla="*/ 2228398 w 2235618"/>
              <a:gd name="connsiteY2" fmla="*/ 143074 h 3622040"/>
              <a:gd name="connsiteX3" fmla="*/ 2223180 w 2235618"/>
              <a:gd name="connsiteY3" fmla="*/ 321986 h 3622040"/>
              <a:gd name="connsiteX4" fmla="*/ 2222683 w 2235618"/>
              <a:gd name="connsiteY4" fmla="*/ 404373 h 3622040"/>
              <a:gd name="connsiteX5" fmla="*/ 2223640 w 2235618"/>
              <a:gd name="connsiteY5" fmla="*/ 463954 h 3622040"/>
              <a:gd name="connsiteX6" fmla="*/ 2235618 w 2235618"/>
              <a:gd name="connsiteY6" fmla="*/ 542697 h 3622040"/>
              <a:gd name="connsiteX7" fmla="*/ 2219379 w 2235618"/>
              <a:gd name="connsiteY7" fmla="*/ 689360 h 3622040"/>
              <a:gd name="connsiteX8" fmla="*/ 2207957 w 2235618"/>
              <a:gd name="connsiteY8" fmla="*/ 761906 h 3622040"/>
              <a:gd name="connsiteX9" fmla="*/ 2188050 w 2235618"/>
              <a:gd name="connsiteY9" fmla="*/ 1046328 h 3622040"/>
              <a:gd name="connsiteX10" fmla="*/ 2057967 w 2235618"/>
              <a:gd name="connsiteY10" fmla="*/ 3622040 h 3622040"/>
              <a:gd name="connsiteX11" fmla="*/ 0 w 2235618"/>
              <a:gd name="connsiteY11" fmla="*/ 3515680 h 36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5618" h="3622040">
                <a:moveTo>
                  <a:pt x="0" y="0"/>
                </a:moveTo>
                <a:lnTo>
                  <a:pt x="2199788" y="113690"/>
                </a:lnTo>
                <a:cubicBezTo>
                  <a:pt x="2216363" y="114590"/>
                  <a:pt x="2229149" y="127719"/>
                  <a:pt x="2228398" y="143074"/>
                </a:cubicBezTo>
                <a:cubicBezTo>
                  <a:pt x="2231394" y="195246"/>
                  <a:pt x="2225330" y="267413"/>
                  <a:pt x="2223180" y="321986"/>
                </a:cubicBezTo>
                <a:cubicBezTo>
                  <a:pt x="2220621" y="371495"/>
                  <a:pt x="2225244" y="354864"/>
                  <a:pt x="2222683" y="404373"/>
                </a:cubicBezTo>
                <a:lnTo>
                  <a:pt x="2223640" y="463954"/>
                </a:lnTo>
                <a:cubicBezTo>
                  <a:pt x="2224126" y="493706"/>
                  <a:pt x="2235040" y="520670"/>
                  <a:pt x="2235618" y="542697"/>
                </a:cubicBezTo>
                <a:cubicBezTo>
                  <a:pt x="2234907" y="580265"/>
                  <a:pt x="2222319" y="659523"/>
                  <a:pt x="2219379" y="689360"/>
                </a:cubicBezTo>
                <a:cubicBezTo>
                  <a:pt x="2217639" y="724750"/>
                  <a:pt x="2209696" y="726516"/>
                  <a:pt x="2207957" y="761906"/>
                </a:cubicBezTo>
                <a:cubicBezTo>
                  <a:pt x="2204904" y="822952"/>
                  <a:pt x="2212460" y="556773"/>
                  <a:pt x="2188050" y="1046328"/>
                </a:cubicBezTo>
                <a:cubicBezTo>
                  <a:pt x="2144689" y="1904898"/>
                  <a:pt x="2101328" y="2763470"/>
                  <a:pt x="2057967" y="3622040"/>
                </a:cubicBezTo>
                <a:lnTo>
                  <a:pt x="0" y="351568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A32DD3F6-2720-466F-ADC6-E966E74F64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</a:blip>
          <a:srcRect l="22204" r="16073" b="-1"/>
          <a:stretch/>
        </p:blipFill>
        <p:spPr>
          <a:xfrm>
            <a:off x="-2938" y="1482263"/>
            <a:ext cx="2235618" cy="3622040"/>
          </a:xfrm>
          <a:custGeom>
            <a:avLst/>
            <a:gdLst/>
            <a:ahLst/>
            <a:cxnLst/>
            <a:rect l="l" t="t" r="r" b="b"/>
            <a:pathLst>
              <a:path w="2235618" h="3622040">
                <a:moveTo>
                  <a:pt x="0" y="0"/>
                </a:moveTo>
                <a:lnTo>
                  <a:pt x="2199788" y="113690"/>
                </a:lnTo>
                <a:cubicBezTo>
                  <a:pt x="2216363" y="114590"/>
                  <a:pt x="2229149" y="127719"/>
                  <a:pt x="2228398" y="143074"/>
                </a:cubicBezTo>
                <a:cubicBezTo>
                  <a:pt x="2231394" y="195246"/>
                  <a:pt x="2225330" y="267413"/>
                  <a:pt x="2223180" y="321986"/>
                </a:cubicBezTo>
                <a:cubicBezTo>
                  <a:pt x="2220621" y="371495"/>
                  <a:pt x="2225244" y="354864"/>
                  <a:pt x="2222683" y="404373"/>
                </a:cubicBezTo>
                <a:lnTo>
                  <a:pt x="2223640" y="463954"/>
                </a:lnTo>
                <a:cubicBezTo>
                  <a:pt x="2224126" y="493706"/>
                  <a:pt x="2235040" y="520670"/>
                  <a:pt x="2235618" y="542697"/>
                </a:cubicBezTo>
                <a:cubicBezTo>
                  <a:pt x="2234907" y="580265"/>
                  <a:pt x="2222319" y="659523"/>
                  <a:pt x="2219379" y="689360"/>
                </a:cubicBezTo>
                <a:cubicBezTo>
                  <a:pt x="2217639" y="724750"/>
                  <a:pt x="2209696" y="726516"/>
                  <a:pt x="2207957" y="761906"/>
                </a:cubicBezTo>
                <a:cubicBezTo>
                  <a:pt x="2204904" y="822952"/>
                  <a:pt x="2212460" y="556773"/>
                  <a:pt x="2188050" y="1046328"/>
                </a:cubicBezTo>
                <a:cubicBezTo>
                  <a:pt x="2144689" y="1904898"/>
                  <a:pt x="2101328" y="2763470"/>
                  <a:pt x="2057967" y="3622040"/>
                </a:cubicBezTo>
                <a:lnTo>
                  <a:pt x="0" y="3515680"/>
                </a:lnTo>
                <a:close/>
              </a:path>
            </a:pathLst>
          </a:custGeom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526929F-EC37-40EB-A7E0-DA0ACEED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6262" y="2961281"/>
            <a:ext cx="3639938" cy="3210920"/>
          </a:xfrm>
        </p:spPr>
        <p:txBody>
          <a:bodyPr>
            <a:normAutofit/>
          </a:bodyPr>
          <a:lstStyle/>
          <a:p>
            <a:r>
              <a:rPr lang="en-US" dirty="0"/>
              <a:t>We want the relationship to flourish</a:t>
            </a:r>
          </a:p>
          <a:p>
            <a:r>
              <a:rPr lang="en-US" dirty="0"/>
              <a:t>How do we make sure this happens?</a:t>
            </a:r>
          </a:p>
          <a:p>
            <a:r>
              <a:rPr lang="en-US" dirty="0"/>
              <a:t>How many times do you talk to a candidate throughout a process?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84D0F9D-9522-4A51-9DDD-B4FC0966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8F6390F-EAA5-45E8-9266-A64430188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977E3EB-DA5B-416C-8D3D-BDE21CCE4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30FADA6-B694-48DC-947F-FEADB3788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4CAE018-747C-4DF9-A710-7477737BC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03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72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76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5" name="Freeform: Shape 78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: Shape 80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EEB9EE9-9041-442B-993F-EC7C49CB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346">
            <a:off x="5550142" y="1601527"/>
            <a:ext cx="6417380" cy="32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1DBC6-1244-40E5-B021-A4C937BF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en-GB" dirty="0"/>
              <a:t>Activity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DD714-9154-40FB-AB7D-AB896AFB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/>
              <a:t>In your room – share with your partner how many times on average you would speak to a candidate once they are in process</a:t>
            </a:r>
          </a:p>
          <a:p>
            <a:pPr>
              <a:lnSpc>
                <a:spcPct val="110000"/>
              </a:lnSpc>
            </a:pPr>
            <a:endParaRPr lang="en-GB" sz="1200"/>
          </a:p>
          <a:p>
            <a:pPr>
              <a:lnSpc>
                <a:spcPct val="110000"/>
              </a:lnSpc>
            </a:pPr>
            <a:r>
              <a:rPr lang="en-GB" sz="1200"/>
              <a:t>Start to map out how this will look to a candidate</a:t>
            </a:r>
          </a:p>
          <a:p>
            <a:pPr>
              <a:lnSpc>
                <a:spcPct val="110000"/>
              </a:lnSpc>
            </a:pPr>
            <a:r>
              <a:rPr lang="en-GB" sz="1200"/>
              <a:t>Think about your business values and culture – what do you need to be doing at each stage to reflect this?</a:t>
            </a:r>
          </a:p>
          <a:p>
            <a:pPr>
              <a:lnSpc>
                <a:spcPct val="110000"/>
              </a:lnSpc>
            </a:pPr>
            <a:endParaRPr lang="en-GB" sz="1200"/>
          </a:p>
          <a:p>
            <a:pPr>
              <a:lnSpc>
                <a:spcPct val="110000"/>
              </a:lnSpc>
            </a:pPr>
            <a:endParaRPr lang="en-GB" sz="120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402BFCF-828D-4308-B819-08017E7A5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r="-2" b="-2"/>
          <a:stretch/>
        </p:blipFill>
        <p:spPr bwMode="auto"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5EBD6-42C7-40A0-B38E-0494C25E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Value added services - How you can attractively package these?</a:t>
            </a:r>
            <a:br>
              <a:rPr lang="en-GB" sz="31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310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917A-5C4E-4755-B1B6-6AB3B9B5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436" y="2190069"/>
            <a:ext cx="3447012" cy="31161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400" dirty="0"/>
              <a:t>List everything you do for your candidates?</a:t>
            </a:r>
          </a:p>
          <a:p>
            <a:pPr>
              <a:lnSpc>
                <a:spcPct val="110000"/>
              </a:lnSpc>
            </a:pPr>
            <a:endParaRPr lang="en-GB" sz="1400" dirty="0"/>
          </a:p>
          <a:p>
            <a:pPr>
              <a:lnSpc>
                <a:spcPct val="110000"/>
              </a:lnSpc>
            </a:pPr>
            <a:r>
              <a:rPr lang="en-GB" sz="1400" dirty="0"/>
              <a:t>Share some of them now…</a:t>
            </a:r>
          </a:p>
          <a:p>
            <a:pPr>
              <a:lnSpc>
                <a:spcPct val="110000"/>
              </a:lnSpc>
            </a:pPr>
            <a:endParaRPr lang="en-GB" sz="1400" dirty="0"/>
          </a:p>
          <a:p>
            <a:pPr>
              <a:lnSpc>
                <a:spcPct val="110000"/>
              </a:lnSpc>
            </a:pPr>
            <a:endParaRPr lang="en-GB" sz="1400" dirty="0"/>
          </a:p>
          <a:p>
            <a:pPr>
              <a:lnSpc>
                <a:spcPct val="110000"/>
              </a:lnSpc>
            </a:pPr>
            <a:r>
              <a:rPr lang="en-GB" sz="1400" dirty="0"/>
              <a:t>In break out rooms – how can you package this when speaking to, and marketing to your candidates?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Get creative!</a:t>
            </a:r>
          </a:p>
          <a:p>
            <a:pPr>
              <a:lnSpc>
                <a:spcPct val="110000"/>
              </a:lnSpc>
            </a:pPr>
            <a:r>
              <a:rPr lang="en-GB" sz="1400" dirty="0"/>
              <a:t>Share your ideas! 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890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5346-9763-4C54-84F6-C9BA9E3D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your ideas…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2926-C62C-46CB-BBC9-80DF5236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did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4213721910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425</Words>
  <Application>Microsoft Office PowerPoint</Application>
  <PresentationFormat>Widescreen</PresentationFormat>
  <Paragraphs>62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Consolas</vt:lpstr>
      <vt:lpstr>Franklin Gothic Heavy</vt:lpstr>
      <vt:lpstr>StreetscapeVTI</vt:lpstr>
      <vt:lpstr>Module 11</vt:lpstr>
      <vt:lpstr>In this session we will be covering: Contact opportunities and nurturing your relationship Value added services - How you can attractively package these Candidate agreements – do you have one, and should you? Culture and actions – are these reflected in each other with your candidates? How to ask the difficult questions  </vt:lpstr>
      <vt:lpstr>Nurturing your relationships</vt:lpstr>
      <vt:lpstr>What service do your candidates want?</vt:lpstr>
      <vt:lpstr>What does your candidate service look like?</vt:lpstr>
      <vt:lpstr>How can we nurture the relationship</vt:lpstr>
      <vt:lpstr>Activity </vt:lpstr>
      <vt:lpstr>Value added services - How you can attractively package these? </vt:lpstr>
      <vt:lpstr>Share your ideas…</vt:lpstr>
      <vt:lpstr>Lets look at some examples:</vt:lpstr>
      <vt:lpstr>Robert walters</vt:lpstr>
      <vt:lpstr>Reed</vt:lpstr>
      <vt:lpstr>Candidate agreements</vt:lpstr>
      <vt:lpstr>Culture and actions </vt:lpstr>
      <vt:lpstr>How to ask the difficult questions</vt:lpstr>
      <vt:lpstr>Glass door research: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11</dc:title>
  <dc:creator>Ali Braid</dc:creator>
  <cp:lastModifiedBy>Ali Braid</cp:lastModifiedBy>
  <cp:revision>2</cp:revision>
  <dcterms:created xsi:type="dcterms:W3CDTF">2021-07-07T14:39:50Z</dcterms:created>
  <dcterms:modified xsi:type="dcterms:W3CDTF">2021-07-12T17:41:22Z</dcterms:modified>
</cp:coreProperties>
</file>