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98" r:id="rId3"/>
    <p:sldId id="279" r:id="rId4"/>
    <p:sldId id="299" r:id="rId5"/>
    <p:sldId id="302" r:id="rId6"/>
    <p:sldId id="257" r:id="rId7"/>
    <p:sldId id="259" r:id="rId8"/>
    <p:sldId id="258" r:id="rId9"/>
    <p:sldId id="260" r:id="rId10"/>
    <p:sldId id="261" r:id="rId11"/>
    <p:sldId id="315" r:id="rId12"/>
    <p:sldId id="263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2" r:id="rId21"/>
    <p:sldId id="313" r:id="rId22"/>
    <p:sldId id="310" r:id="rId23"/>
    <p:sldId id="311" r:id="rId24"/>
    <p:sldId id="316" r:id="rId25"/>
    <p:sldId id="314" r:id="rId26"/>
    <p:sldId id="274" r:id="rId27"/>
  </p:sldIdLst>
  <p:sldSz cx="18288000" cy="10287000"/>
  <p:notesSz cx="6858000" cy="9144000"/>
  <p:embeddedFontLst>
    <p:embeddedFont>
      <p:font typeface="Amaranth" panose="020B0604020202020204" charset="0"/>
      <p:regular r:id="rId29"/>
    </p:embeddedFont>
    <p:embeddedFont>
      <p:font typeface="Amaranth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8C359-E9D7-49AF-BD5C-6492B97B6F25}" type="doc">
      <dgm:prSet loTypeId="urn:microsoft.com/office/officeart/2005/8/layout/cycle6" loCatId="cycle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525C248-F7A1-46AA-A4AF-B7A6C943F3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 can we set this up at the beginning of the call?</a:t>
          </a:r>
        </a:p>
      </dgm:t>
    </dgm:pt>
    <dgm:pt modelId="{76F898D5-7F56-43FD-8273-73E15E75FEEE}" type="parTrans" cxnId="{B8831E7C-C872-4CE2-9C0A-57CF502295E8}">
      <dgm:prSet/>
      <dgm:spPr/>
      <dgm:t>
        <a:bodyPr/>
        <a:lstStyle/>
        <a:p>
          <a:endParaRPr lang="en-US"/>
        </a:p>
      </dgm:t>
    </dgm:pt>
    <dgm:pt modelId="{7585E5F7-9034-4D01-8D98-7CC73BBB5646}" type="sibTrans" cxnId="{B8831E7C-C872-4CE2-9C0A-57CF502295E8}">
      <dgm:prSet/>
      <dgm:spPr/>
      <dgm:t>
        <a:bodyPr/>
        <a:lstStyle/>
        <a:p>
          <a:endParaRPr lang="en-US"/>
        </a:p>
      </dgm:t>
    </dgm:pt>
    <dgm:pt modelId="{A0AF209E-AD6D-4C84-A595-B16F100E16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And perhaps before this stage?</a:t>
          </a:r>
        </a:p>
      </dgm:t>
    </dgm:pt>
    <dgm:pt modelId="{410C37E4-D6E1-4E8C-8360-98DCB59BE4AA}" type="parTrans" cxnId="{91B4FD11-63EB-4A6F-BE80-F66504D5BEDA}">
      <dgm:prSet/>
      <dgm:spPr/>
      <dgm:t>
        <a:bodyPr/>
        <a:lstStyle/>
        <a:p>
          <a:endParaRPr lang="en-US"/>
        </a:p>
      </dgm:t>
    </dgm:pt>
    <dgm:pt modelId="{65EAFF3A-C253-415E-AB3D-8CE4D99DDD04}" type="sibTrans" cxnId="{91B4FD11-63EB-4A6F-BE80-F66504D5BEDA}">
      <dgm:prSet/>
      <dgm:spPr/>
      <dgm:t>
        <a:bodyPr/>
        <a:lstStyle/>
        <a:p>
          <a:endParaRPr lang="en-US"/>
        </a:p>
      </dgm:t>
    </dgm:pt>
    <dgm:pt modelId="{052A3E0A-5BF9-4220-9F14-47ADD0EEE50C}" type="pres">
      <dgm:prSet presAssocID="{0018C359-E9D7-49AF-BD5C-6492B97B6F25}" presName="cycle" presStyleCnt="0">
        <dgm:presLayoutVars>
          <dgm:dir/>
          <dgm:resizeHandles val="exact"/>
        </dgm:presLayoutVars>
      </dgm:prSet>
      <dgm:spPr/>
    </dgm:pt>
    <dgm:pt modelId="{A7F23EFB-31DC-4608-9B0F-52FC8833CAD9}" type="pres">
      <dgm:prSet presAssocID="{E525C248-F7A1-46AA-A4AF-B7A6C943F3C2}" presName="node" presStyleLbl="node1" presStyleIdx="0" presStyleCnt="2">
        <dgm:presLayoutVars>
          <dgm:bulletEnabled val="1"/>
        </dgm:presLayoutVars>
      </dgm:prSet>
      <dgm:spPr/>
    </dgm:pt>
    <dgm:pt modelId="{BB2AD835-2C09-4B46-B8C6-8E8DA4AAE5AB}" type="pres">
      <dgm:prSet presAssocID="{E525C248-F7A1-46AA-A4AF-B7A6C943F3C2}" presName="spNode" presStyleCnt="0"/>
      <dgm:spPr/>
    </dgm:pt>
    <dgm:pt modelId="{BBE94226-F508-4F19-8785-A08123EF102F}" type="pres">
      <dgm:prSet presAssocID="{7585E5F7-9034-4D01-8D98-7CC73BBB5646}" presName="sibTrans" presStyleLbl="sibTrans1D1" presStyleIdx="0" presStyleCnt="2"/>
      <dgm:spPr/>
    </dgm:pt>
    <dgm:pt modelId="{92AC742A-A610-41E9-AA8B-D08E21381C33}" type="pres">
      <dgm:prSet presAssocID="{A0AF209E-AD6D-4C84-A595-B16F100E16CF}" presName="node" presStyleLbl="node1" presStyleIdx="1" presStyleCnt="2">
        <dgm:presLayoutVars>
          <dgm:bulletEnabled val="1"/>
        </dgm:presLayoutVars>
      </dgm:prSet>
      <dgm:spPr/>
    </dgm:pt>
    <dgm:pt modelId="{920EB15E-8108-451E-BD20-5C52BF2738EF}" type="pres">
      <dgm:prSet presAssocID="{A0AF209E-AD6D-4C84-A595-B16F100E16CF}" presName="spNode" presStyleCnt="0"/>
      <dgm:spPr/>
    </dgm:pt>
    <dgm:pt modelId="{3F840371-EDDE-41D4-9F67-9B7A68453AE9}" type="pres">
      <dgm:prSet presAssocID="{65EAFF3A-C253-415E-AB3D-8CE4D99DDD04}" presName="sibTrans" presStyleLbl="sibTrans1D1" presStyleIdx="1" presStyleCnt="2"/>
      <dgm:spPr/>
    </dgm:pt>
  </dgm:ptLst>
  <dgm:cxnLst>
    <dgm:cxn modelId="{91B4FD11-63EB-4A6F-BE80-F66504D5BEDA}" srcId="{0018C359-E9D7-49AF-BD5C-6492B97B6F25}" destId="{A0AF209E-AD6D-4C84-A595-B16F100E16CF}" srcOrd="1" destOrd="0" parTransId="{410C37E4-D6E1-4E8C-8360-98DCB59BE4AA}" sibTransId="{65EAFF3A-C253-415E-AB3D-8CE4D99DDD04}"/>
    <dgm:cxn modelId="{A9F29925-DF8C-416C-8071-137ECC3694CF}" type="presOf" srcId="{E525C248-F7A1-46AA-A4AF-B7A6C943F3C2}" destId="{A7F23EFB-31DC-4608-9B0F-52FC8833CAD9}" srcOrd="0" destOrd="0" presId="urn:microsoft.com/office/officeart/2005/8/layout/cycle6"/>
    <dgm:cxn modelId="{A0F7122E-5594-4E5E-A578-DD9CB155597B}" type="presOf" srcId="{7585E5F7-9034-4D01-8D98-7CC73BBB5646}" destId="{BBE94226-F508-4F19-8785-A08123EF102F}" srcOrd="0" destOrd="0" presId="urn:microsoft.com/office/officeart/2005/8/layout/cycle6"/>
    <dgm:cxn modelId="{A8225730-2F25-49AA-8F29-228ECAFD75E5}" type="presOf" srcId="{0018C359-E9D7-49AF-BD5C-6492B97B6F25}" destId="{052A3E0A-5BF9-4220-9F14-47ADD0EEE50C}" srcOrd="0" destOrd="0" presId="urn:microsoft.com/office/officeart/2005/8/layout/cycle6"/>
    <dgm:cxn modelId="{B8831E7C-C872-4CE2-9C0A-57CF502295E8}" srcId="{0018C359-E9D7-49AF-BD5C-6492B97B6F25}" destId="{E525C248-F7A1-46AA-A4AF-B7A6C943F3C2}" srcOrd="0" destOrd="0" parTransId="{76F898D5-7F56-43FD-8273-73E15E75FEEE}" sibTransId="{7585E5F7-9034-4D01-8D98-7CC73BBB5646}"/>
    <dgm:cxn modelId="{431CE0BE-CD06-4BF6-82D8-78381BB7796C}" type="presOf" srcId="{A0AF209E-AD6D-4C84-A595-B16F100E16CF}" destId="{92AC742A-A610-41E9-AA8B-D08E21381C33}" srcOrd="0" destOrd="0" presId="urn:microsoft.com/office/officeart/2005/8/layout/cycle6"/>
    <dgm:cxn modelId="{B02162DB-B434-4946-A76F-76C7825A9225}" type="presOf" srcId="{65EAFF3A-C253-415E-AB3D-8CE4D99DDD04}" destId="{3F840371-EDDE-41D4-9F67-9B7A68453AE9}" srcOrd="0" destOrd="0" presId="urn:microsoft.com/office/officeart/2005/8/layout/cycle6"/>
    <dgm:cxn modelId="{806BB772-CCE3-4717-965E-4F62215E1F51}" type="presParOf" srcId="{052A3E0A-5BF9-4220-9F14-47ADD0EEE50C}" destId="{A7F23EFB-31DC-4608-9B0F-52FC8833CAD9}" srcOrd="0" destOrd="0" presId="urn:microsoft.com/office/officeart/2005/8/layout/cycle6"/>
    <dgm:cxn modelId="{37148E92-A694-4BBC-8B04-2CB8126EACA9}" type="presParOf" srcId="{052A3E0A-5BF9-4220-9F14-47ADD0EEE50C}" destId="{BB2AD835-2C09-4B46-B8C6-8E8DA4AAE5AB}" srcOrd="1" destOrd="0" presId="urn:microsoft.com/office/officeart/2005/8/layout/cycle6"/>
    <dgm:cxn modelId="{4610A70F-3B9D-4BAD-B9FA-BB5E659E4093}" type="presParOf" srcId="{052A3E0A-5BF9-4220-9F14-47ADD0EEE50C}" destId="{BBE94226-F508-4F19-8785-A08123EF102F}" srcOrd="2" destOrd="0" presId="urn:microsoft.com/office/officeart/2005/8/layout/cycle6"/>
    <dgm:cxn modelId="{452C3389-B4B1-4791-9DB2-C31C0E5765E0}" type="presParOf" srcId="{052A3E0A-5BF9-4220-9F14-47ADD0EEE50C}" destId="{92AC742A-A610-41E9-AA8B-D08E21381C33}" srcOrd="3" destOrd="0" presId="urn:microsoft.com/office/officeart/2005/8/layout/cycle6"/>
    <dgm:cxn modelId="{C9F3A4C3-1557-4202-BC32-CCBE53B44A53}" type="presParOf" srcId="{052A3E0A-5BF9-4220-9F14-47ADD0EEE50C}" destId="{920EB15E-8108-451E-BD20-5C52BF2738EF}" srcOrd="4" destOrd="0" presId="urn:microsoft.com/office/officeart/2005/8/layout/cycle6"/>
    <dgm:cxn modelId="{4196D7AB-A82C-4931-B9D0-5D499378DF0A}" type="presParOf" srcId="{052A3E0A-5BF9-4220-9F14-47ADD0EEE50C}" destId="{3F840371-EDDE-41D4-9F67-9B7A68453AE9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50B8A-8C52-4E20-AD80-7A9D9234235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4BD4D-BDA6-45F1-AC19-2F525CF765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Drop in will be on Tuesday 23</a:t>
          </a:r>
          <a:r>
            <a:rPr lang="en-US" baseline="30000" dirty="0"/>
            <a:t>rd</a:t>
          </a:r>
          <a:r>
            <a:rPr lang="en-US" dirty="0"/>
            <a:t> June at 12 p.m. UK time </a:t>
          </a:r>
        </a:p>
      </dgm:t>
    </dgm:pt>
    <dgm:pt modelId="{6823BA08-3FA3-4983-9905-D639F04C0C23}" type="parTrans" cxnId="{6A139928-0BC1-475A-B135-B13684E4B185}">
      <dgm:prSet/>
      <dgm:spPr/>
      <dgm:t>
        <a:bodyPr/>
        <a:lstStyle/>
        <a:p>
          <a:endParaRPr lang="en-US"/>
        </a:p>
      </dgm:t>
    </dgm:pt>
    <dgm:pt modelId="{7D419A4C-6480-40B7-BB2F-0612D3099268}" type="sibTrans" cxnId="{6A139928-0BC1-475A-B135-B13684E4B185}">
      <dgm:prSet/>
      <dgm:spPr/>
      <dgm:t>
        <a:bodyPr/>
        <a:lstStyle/>
        <a:p>
          <a:endParaRPr lang="en-US"/>
        </a:p>
      </dgm:t>
    </dgm:pt>
    <dgm:pt modelId="{232B4F19-9F89-4361-AA1B-1A1745D26D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Don’t forget to book in your 1 to 1 coaching with me!</a:t>
          </a:r>
        </a:p>
        <a:p>
          <a:pPr>
            <a:lnSpc>
              <a:spcPct val="100000"/>
            </a:lnSpc>
          </a:pPr>
          <a:r>
            <a:rPr lang="en-US" dirty="0"/>
            <a:t>Members get 30 mins a month!</a:t>
          </a:r>
        </a:p>
        <a:p>
          <a:pPr>
            <a:lnSpc>
              <a:spcPct val="100000"/>
            </a:lnSpc>
          </a:pPr>
          <a:r>
            <a:rPr lang="en-US" dirty="0"/>
            <a:t>Or you can get a coaching hour for £128+ VAT</a:t>
          </a:r>
        </a:p>
      </dgm:t>
    </dgm:pt>
    <dgm:pt modelId="{BDFB4D20-4FC0-4AB4-A6A6-21F02A83F967}" type="parTrans" cxnId="{AC21A8A8-6279-4F93-B901-3C23390D7B32}">
      <dgm:prSet/>
      <dgm:spPr/>
      <dgm:t>
        <a:bodyPr/>
        <a:lstStyle/>
        <a:p>
          <a:endParaRPr lang="en-US"/>
        </a:p>
      </dgm:t>
    </dgm:pt>
    <dgm:pt modelId="{B0FE9C65-4311-4A61-8A1E-E068A3C11F93}" type="sibTrans" cxnId="{AC21A8A8-6279-4F93-B901-3C23390D7B32}">
      <dgm:prSet/>
      <dgm:spPr/>
      <dgm:t>
        <a:bodyPr/>
        <a:lstStyle/>
        <a:p>
          <a:endParaRPr lang="en-US"/>
        </a:p>
      </dgm:t>
    </dgm:pt>
    <dgm:pt modelId="{1FB22E1A-6513-417C-829B-908EBEC449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will talk through your wins, what you can use from this masterclass going forward and discuss your Q3 goals.</a:t>
          </a:r>
        </a:p>
      </dgm:t>
    </dgm:pt>
    <dgm:pt modelId="{D4DBE63F-0932-43F2-9966-8DC4B4D984B8}" type="parTrans" cxnId="{075B99AE-C84A-4C3D-A046-51B94081BD9A}">
      <dgm:prSet/>
      <dgm:spPr/>
      <dgm:t>
        <a:bodyPr/>
        <a:lstStyle/>
        <a:p>
          <a:endParaRPr lang="en-US"/>
        </a:p>
      </dgm:t>
    </dgm:pt>
    <dgm:pt modelId="{225DE8F2-FEE9-475B-84BC-B48CB190EFA4}" type="sibTrans" cxnId="{075B99AE-C84A-4C3D-A046-51B94081BD9A}">
      <dgm:prSet/>
      <dgm:spPr/>
      <dgm:t>
        <a:bodyPr/>
        <a:lstStyle/>
        <a:p>
          <a:endParaRPr lang="en-US"/>
        </a:p>
      </dgm:t>
    </dgm:pt>
    <dgm:pt modelId="{24DB18C9-F5AB-4CC6-931A-14FBF43E6C4A}" type="pres">
      <dgm:prSet presAssocID="{31E50B8A-8C52-4E20-AD80-7A9D9234235F}" presName="root" presStyleCnt="0">
        <dgm:presLayoutVars>
          <dgm:dir/>
          <dgm:resizeHandles val="exact"/>
        </dgm:presLayoutVars>
      </dgm:prSet>
      <dgm:spPr/>
    </dgm:pt>
    <dgm:pt modelId="{1203EF6B-BD3A-4551-8B8B-DDF8EE6A0BF4}" type="pres">
      <dgm:prSet presAssocID="{F6F4BD4D-BDA6-45F1-AC19-2F525CF765B2}" presName="compNode" presStyleCnt="0"/>
      <dgm:spPr/>
    </dgm:pt>
    <dgm:pt modelId="{1FFDE552-A189-4C40-B843-4D2382D1A35A}" type="pres">
      <dgm:prSet presAssocID="{F6F4BD4D-BDA6-45F1-AC19-2F525CF765B2}" presName="bgRect" presStyleLbl="bgShp" presStyleIdx="0" presStyleCnt="3"/>
      <dgm:spPr/>
    </dgm:pt>
    <dgm:pt modelId="{103980D3-457F-43F6-95A5-A95B2E55CDD6}" type="pres">
      <dgm:prSet presAssocID="{F6F4BD4D-BDA6-45F1-AC19-2F525CF765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512A5A89-3BEE-45BE-99CA-51A8B7D1C7FA}" type="pres">
      <dgm:prSet presAssocID="{F6F4BD4D-BDA6-45F1-AC19-2F525CF765B2}" presName="spaceRect" presStyleCnt="0"/>
      <dgm:spPr/>
    </dgm:pt>
    <dgm:pt modelId="{E1B4B709-7392-4DFA-A841-E3A2143C1F27}" type="pres">
      <dgm:prSet presAssocID="{F6F4BD4D-BDA6-45F1-AC19-2F525CF765B2}" presName="parTx" presStyleLbl="revTx" presStyleIdx="0" presStyleCnt="3">
        <dgm:presLayoutVars>
          <dgm:chMax val="0"/>
          <dgm:chPref val="0"/>
        </dgm:presLayoutVars>
      </dgm:prSet>
      <dgm:spPr/>
    </dgm:pt>
    <dgm:pt modelId="{41041A91-7133-47B2-B69D-A879799DBB9A}" type="pres">
      <dgm:prSet presAssocID="{7D419A4C-6480-40B7-BB2F-0612D3099268}" presName="sibTrans" presStyleCnt="0"/>
      <dgm:spPr/>
    </dgm:pt>
    <dgm:pt modelId="{761F72A9-4FB8-4EA0-ACC0-60874CE1DEC7}" type="pres">
      <dgm:prSet presAssocID="{232B4F19-9F89-4361-AA1B-1A1745D26D6F}" presName="compNode" presStyleCnt="0"/>
      <dgm:spPr/>
    </dgm:pt>
    <dgm:pt modelId="{655834DD-256C-4895-A153-A0819D87547A}" type="pres">
      <dgm:prSet presAssocID="{232B4F19-9F89-4361-AA1B-1A1745D26D6F}" presName="bgRect" presStyleLbl="bgShp" presStyleIdx="1" presStyleCnt="3"/>
      <dgm:spPr/>
    </dgm:pt>
    <dgm:pt modelId="{D4E6856C-3627-4969-8529-E0725F7F8C2F}" type="pres">
      <dgm:prSet presAssocID="{232B4F19-9F89-4361-AA1B-1A1745D26D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98D107F-E754-4A09-87EB-C36C34F095D3}" type="pres">
      <dgm:prSet presAssocID="{232B4F19-9F89-4361-AA1B-1A1745D26D6F}" presName="spaceRect" presStyleCnt="0"/>
      <dgm:spPr/>
    </dgm:pt>
    <dgm:pt modelId="{23F72EAD-AE89-4533-B39C-C767C546D27C}" type="pres">
      <dgm:prSet presAssocID="{232B4F19-9F89-4361-AA1B-1A1745D26D6F}" presName="parTx" presStyleLbl="revTx" presStyleIdx="1" presStyleCnt="3">
        <dgm:presLayoutVars>
          <dgm:chMax val="0"/>
          <dgm:chPref val="0"/>
        </dgm:presLayoutVars>
      </dgm:prSet>
      <dgm:spPr/>
    </dgm:pt>
    <dgm:pt modelId="{250EF0D3-D1F5-4A7B-98E2-404312F619F8}" type="pres">
      <dgm:prSet presAssocID="{B0FE9C65-4311-4A61-8A1E-E068A3C11F93}" presName="sibTrans" presStyleCnt="0"/>
      <dgm:spPr/>
    </dgm:pt>
    <dgm:pt modelId="{D3B7BBC2-11B6-4594-8FAD-D90A15917FA2}" type="pres">
      <dgm:prSet presAssocID="{1FB22E1A-6513-417C-829B-908EBEC4495E}" presName="compNode" presStyleCnt="0"/>
      <dgm:spPr/>
    </dgm:pt>
    <dgm:pt modelId="{37D1FC25-CC0F-4B67-A0D7-08F09C1EF059}" type="pres">
      <dgm:prSet presAssocID="{1FB22E1A-6513-417C-829B-908EBEC4495E}" presName="bgRect" presStyleLbl="bgShp" presStyleIdx="2" presStyleCnt="3"/>
      <dgm:spPr/>
    </dgm:pt>
    <dgm:pt modelId="{9C522F75-3A26-42B8-966D-D245BD9EECEE}" type="pres">
      <dgm:prSet presAssocID="{1FB22E1A-6513-417C-829B-908EBEC449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6EB32829-165E-40B8-BC02-E3EEA6D0656F}" type="pres">
      <dgm:prSet presAssocID="{1FB22E1A-6513-417C-829B-908EBEC4495E}" presName="spaceRect" presStyleCnt="0"/>
      <dgm:spPr/>
    </dgm:pt>
    <dgm:pt modelId="{2F0CC932-03CB-468A-9FC2-1184314F2229}" type="pres">
      <dgm:prSet presAssocID="{1FB22E1A-6513-417C-829B-908EBEC449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A139928-0BC1-475A-B135-B13684E4B185}" srcId="{31E50B8A-8C52-4E20-AD80-7A9D9234235F}" destId="{F6F4BD4D-BDA6-45F1-AC19-2F525CF765B2}" srcOrd="0" destOrd="0" parTransId="{6823BA08-3FA3-4983-9905-D639F04C0C23}" sibTransId="{7D419A4C-6480-40B7-BB2F-0612D3099268}"/>
    <dgm:cxn modelId="{EAED0040-FD7E-42E0-8062-DC4AA6068CF8}" type="presOf" srcId="{232B4F19-9F89-4361-AA1B-1A1745D26D6F}" destId="{23F72EAD-AE89-4533-B39C-C767C546D27C}" srcOrd="0" destOrd="0" presId="urn:microsoft.com/office/officeart/2018/2/layout/IconVerticalSolidList"/>
    <dgm:cxn modelId="{DD906774-5D00-4C7D-93F3-85C8B5BD8D7C}" type="presOf" srcId="{F6F4BD4D-BDA6-45F1-AC19-2F525CF765B2}" destId="{E1B4B709-7392-4DFA-A841-E3A2143C1F27}" srcOrd="0" destOrd="0" presId="urn:microsoft.com/office/officeart/2018/2/layout/IconVerticalSolidList"/>
    <dgm:cxn modelId="{AED236A0-BA8D-4C7F-84FC-39D7A5852E50}" type="presOf" srcId="{31E50B8A-8C52-4E20-AD80-7A9D9234235F}" destId="{24DB18C9-F5AB-4CC6-931A-14FBF43E6C4A}" srcOrd="0" destOrd="0" presId="urn:microsoft.com/office/officeart/2018/2/layout/IconVerticalSolidList"/>
    <dgm:cxn modelId="{75D3A2A3-ED1D-4DE5-B160-3E2600879401}" type="presOf" srcId="{1FB22E1A-6513-417C-829B-908EBEC4495E}" destId="{2F0CC932-03CB-468A-9FC2-1184314F2229}" srcOrd="0" destOrd="0" presId="urn:microsoft.com/office/officeart/2018/2/layout/IconVerticalSolidList"/>
    <dgm:cxn modelId="{AC21A8A8-6279-4F93-B901-3C23390D7B32}" srcId="{31E50B8A-8C52-4E20-AD80-7A9D9234235F}" destId="{232B4F19-9F89-4361-AA1B-1A1745D26D6F}" srcOrd="1" destOrd="0" parTransId="{BDFB4D20-4FC0-4AB4-A6A6-21F02A83F967}" sibTransId="{B0FE9C65-4311-4A61-8A1E-E068A3C11F93}"/>
    <dgm:cxn modelId="{075B99AE-C84A-4C3D-A046-51B94081BD9A}" srcId="{31E50B8A-8C52-4E20-AD80-7A9D9234235F}" destId="{1FB22E1A-6513-417C-829B-908EBEC4495E}" srcOrd="2" destOrd="0" parTransId="{D4DBE63F-0932-43F2-9966-8DC4B4D984B8}" sibTransId="{225DE8F2-FEE9-475B-84BC-B48CB190EFA4}"/>
    <dgm:cxn modelId="{C31ABFFE-264B-4563-819E-5F1F7A49C074}" type="presParOf" srcId="{24DB18C9-F5AB-4CC6-931A-14FBF43E6C4A}" destId="{1203EF6B-BD3A-4551-8B8B-DDF8EE6A0BF4}" srcOrd="0" destOrd="0" presId="urn:microsoft.com/office/officeart/2018/2/layout/IconVerticalSolidList"/>
    <dgm:cxn modelId="{DA4EFD33-70CB-45F4-B9A7-836962F51733}" type="presParOf" srcId="{1203EF6B-BD3A-4551-8B8B-DDF8EE6A0BF4}" destId="{1FFDE552-A189-4C40-B843-4D2382D1A35A}" srcOrd="0" destOrd="0" presId="urn:microsoft.com/office/officeart/2018/2/layout/IconVerticalSolidList"/>
    <dgm:cxn modelId="{86B7BE21-5C02-49CB-9DE5-A377FA637B12}" type="presParOf" srcId="{1203EF6B-BD3A-4551-8B8B-DDF8EE6A0BF4}" destId="{103980D3-457F-43F6-95A5-A95B2E55CDD6}" srcOrd="1" destOrd="0" presId="urn:microsoft.com/office/officeart/2018/2/layout/IconVerticalSolidList"/>
    <dgm:cxn modelId="{7F711FF4-8FB6-463F-9FDD-D3C859EB3894}" type="presParOf" srcId="{1203EF6B-BD3A-4551-8B8B-DDF8EE6A0BF4}" destId="{512A5A89-3BEE-45BE-99CA-51A8B7D1C7FA}" srcOrd="2" destOrd="0" presId="urn:microsoft.com/office/officeart/2018/2/layout/IconVerticalSolidList"/>
    <dgm:cxn modelId="{5ECD5163-4CA6-49F2-9ECB-331E2F49E02F}" type="presParOf" srcId="{1203EF6B-BD3A-4551-8B8B-DDF8EE6A0BF4}" destId="{E1B4B709-7392-4DFA-A841-E3A2143C1F27}" srcOrd="3" destOrd="0" presId="urn:microsoft.com/office/officeart/2018/2/layout/IconVerticalSolidList"/>
    <dgm:cxn modelId="{24F789D9-CF0A-4A1F-8FD7-12CDB70F0D7D}" type="presParOf" srcId="{24DB18C9-F5AB-4CC6-931A-14FBF43E6C4A}" destId="{41041A91-7133-47B2-B69D-A879799DBB9A}" srcOrd="1" destOrd="0" presId="urn:microsoft.com/office/officeart/2018/2/layout/IconVerticalSolidList"/>
    <dgm:cxn modelId="{6EB85646-9907-49A9-8343-36F9A136AA34}" type="presParOf" srcId="{24DB18C9-F5AB-4CC6-931A-14FBF43E6C4A}" destId="{761F72A9-4FB8-4EA0-ACC0-60874CE1DEC7}" srcOrd="2" destOrd="0" presId="urn:microsoft.com/office/officeart/2018/2/layout/IconVerticalSolidList"/>
    <dgm:cxn modelId="{A0F1AAAC-E073-4A8C-801C-E99C292DB4AD}" type="presParOf" srcId="{761F72A9-4FB8-4EA0-ACC0-60874CE1DEC7}" destId="{655834DD-256C-4895-A153-A0819D87547A}" srcOrd="0" destOrd="0" presId="urn:microsoft.com/office/officeart/2018/2/layout/IconVerticalSolidList"/>
    <dgm:cxn modelId="{C1EB4D8C-A42B-4E26-87A9-F1FC3B54AD5B}" type="presParOf" srcId="{761F72A9-4FB8-4EA0-ACC0-60874CE1DEC7}" destId="{D4E6856C-3627-4969-8529-E0725F7F8C2F}" srcOrd="1" destOrd="0" presId="urn:microsoft.com/office/officeart/2018/2/layout/IconVerticalSolidList"/>
    <dgm:cxn modelId="{8C018867-F6EA-4DD7-8647-F878FD4C1CFA}" type="presParOf" srcId="{761F72A9-4FB8-4EA0-ACC0-60874CE1DEC7}" destId="{198D107F-E754-4A09-87EB-C36C34F095D3}" srcOrd="2" destOrd="0" presId="urn:microsoft.com/office/officeart/2018/2/layout/IconVerticalSolidList"/>
    <dgm:cxn modelId="{438007AC-EE51-4EF9-9870-C7C3FC3062FF}" type="presParOf" srcId="{761F72A9-4FB8-4EA0-ACC0-60874CE1DEC7}" destId="{23F72EAD-AE89-4533-B39C-C767C546D27C}" srcOrd="3" destOrd="0" presId="urn:microsoft.com/office/officeart/2018/2/layout/IconVerticalSolidList"/>
    <dgm:cxn modelId="{E8CA0F05-070D-4715-9A2C-CF4CFD3511F7}" type="presParOf" srcId="{24DB18C9-F5AB-4CC6-931A-14FBF43E6C4A}" destId="{250EF0D3-D1F5-4A7B-98E2-404312F619F8}" srcOrd="3" destOrd="0" presId="urn:microsoft.com/office/officeart/2018/2/layout/IconVerticalSolidList"/>
    <dgm:cxn modelId="{4792690B-254B-45CC-A5DD-A71166529926}" type="presParOf" srcId="{24DB18C9-F5AB-4CC6-931A-14FBF43E6C4A}" destId="{D3B7BBC2-11B6-4594-8FAD-D90A15917FA2}" srcOrd="4" destOrd="0" presId="urn:microsoft.com/office/officeart/2018/2/layout/IconVerticalSolidList"/>
    <dgm:cxn modelId="{BC5EC39F-4FF7-45DE-9020-518E05B8653C}" type="presParOf" srcId="{D3B7BBC2-11B6-4594-8FAD-D90A15917FA2}" destId="{37D1FC25-CC0F-4B67-A0D7-08F09C1EF059}" srcOrd="0" destOrd="0" presId="urn:microsoft.com/office/officeart/2018/2/layout/IconVerticalSolidList"/>
    <dgm:cxn modelId="{56B80F59-37A0-440F-AB91-C7437EF1A07E}" type="presParOf" srcId="{D3B7BBC2-11B6-4594-8FAD-D90A15917FA2}" destId="{9C522F75-3A26-42B8-966D-D245BD9EECEE}" srcOrd="1" destOrd="0" presId="urn:microsoft.com/office/officeart/2018/2/layout/IconVerticalSolidList"/>
    <dgm:cxn modelId="{2B7DA159-C484-445B-B2C2-744E17ED9B5A}" type="presParOf" srcId="{D3B7BBC2-11B6-4594-8FAD-D90A15917FA2}" destId="{6EB32829-165E-40B8-BC02-E3EEA6D0656F}" srcOrd="2" destOrd="0" presId="urn:microsoft.com/office/officeart/2018/2/layout/IconVerticalSolidList"/>
    <dgm:cxn modelId="{E4271BAB-4D7E-4FF9-BD9A-6365B5DA5D8A}" type="presParOf" srcId="{D3B7BBC2-11B6-4594-8FAD-D90A15917FA2}" destId="{2F0CC932-03CB-468A-9FC2-1184314F22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23EFB-31DC-4608-9B0F-52FC8833CAD9}">
      <dsp:nvSpPr>
        <dsp:cNvPr id="0" name=""/>
        <dsp:cNvSpPr/>
      </dsp:nvSpPr>
      <dsp:spPr>
        <a:xfrm>
          <a:off x="2075" y="2905452"/>
          <a:ext cx="4641896" cy="30172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How can we set this up at the beginning of the call?</a:t>
          </a:r>
        </a:p>
      </dsp:txBody>
      <dsp:txXfrm>
        <a:off x="149364" y="3052741"/>
        <a:ext cx="4347318" cy="2722655"/>
      </dsp:txXfrm>
    </dsp:sp>
    <dsp:sp modelId="{BBE94226-F508-4F19-8785-A08123EF102F}">
      <dsp:nvSpPr>
        <dsp:cNvPr id="0" name=""/>
        <dsp:cNvSpPr/>
      </dsp:nvSpPr>
      <dsp:spPr>
        <a:xfrm>
          <a:off x="2323023" y="1851890"/>
          <a:ext cx="5124358" cy="5124358"/>
        </a:xfrm>
        <a:custGeom>
          <a:avLst/>
          <a:gdLst/>
          <a:ahLst/>
          <a:cxnLst/>
          <a:rect l="0" t="0" r="0" b="0"/>
          <a:pathLst>
            <a:path>
              <a:moveTo>
                <a:pt x="515885" y="1020283"/>
              </a:moveTo>
              <a:arcTo wR="2562179" hR="2562179" stAng="13019896" swAng="636020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C742A-A610-41E9-AA8B-D08E21381C33}">
      <dsp:nvSpPr>
        <dsp:cNvPr id="0" name=""/>
        <dsp:cNvSpPr/>
      </dsp:nvSpPr>
      <dsp:spPr>
        <a:xfrm>
          <a:off x="5126433" y="2905452"/>
          <a:ext cx="4641896" cy="30172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And perhaps before this stage?</a:t>
          </a:r>
        </a:p>
      </dsp:txBody>
      <dsp:txXfrm>
        <a:off x="5273722" y="3052741"/>
        <a:ext cx="4347318" cy="2722655"/>
      </dsp:txXfrm>
    </dsp:sp>
    <dsp:sp modelId="{3F840371-EDDE-41D4-9F67-9B7A68453AE9}">
      <dsp:nvSpPr>
        <dsp:cNvPr id="0" name=""/>
        <dsp:cNvSpPr/>
      </dsp:nvSpPr>
      <dsp:spPr>
        <a:xfrm>
          <a:off x="2323023" y="1851890"/>
          <a:ext cx="5124358" cy="5124358"/>
        </a:xfrm>
        <a:custGeom>
          <a:avLst/>
          <a:gdLst/>
          <a:ahLst/>
          <a:cxnLst/>
          <a:rect l="0" t="0" r="0" b="0"/>
          <a:pathLst>
            <a:path>
              <a:moveTo>
                <a:pt x="4608473" y="4104075"/>
              </a:moveTo>
              <a:arcTo wR="2562179" hR="2562179" stAng="2219896" swAng="636020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DE552-A189-4C40-B843-4D2382D1A35A}">
      <dsp:nvSpPr>
        <dsp:cNvPr id="0" name=""/>
        <dsp:cNvSpPr/>
      </dsp:nvSpPr>
      <dsp:spPr>
        <a:xfrm>
          <a:off x="0" y="1053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980D3-457F-43F6-95A5-A95B2E55CDD6}">
      <dsp:nvSpPr>
        <dsp:cNvPr id="0" name=""/>
        <dsp:cNvSpPr/>
      </dsp:nvSpPr>
      <dsp:spPr>
        <a:xfrm>
          <a:off x="745795" y="555777"/>
          <a:ext cx="1355991" cy="1355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4B709-7392-4DFA-A841-E3A2143C1F27}">
      <dsp:nvSpPr>
        <dsp:cNvPr id="0" name=""/>
        <dsp:cNvSpPr/>
      </dsp:nvSpPr>
      <dsp:spPr>
        <a:xfrm>
          <a:off x="2847582" y="1053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Drop in will be on Tuesday 23</a:t>
          </a:r>
          <a:r>
            <a:rPr lang="en-US" sz="2100" kern="1200" baseline="30000" dirty="0"/>
            <a:t>rd</a:t>
          </a:r>
          <a:r>
            <a:rPr lang="en-US" sz="2100" kern="1200" dirty="0"/>
            <a:t> June at 12 p.m. UK time </a:t>
          </a:r>
        </a:p>
      </dsp:txBody>
      <dsp:txXfrm>
        <a:off x="2847582" y="1053"/>
        <a:ext cx="5510029" cy="2465439"/>
      </dsp:txXfrm>
    </dsp:sp>
    <dsp:sp modelId="{655834DD-256C-4895-A153-A0819D87547A}">
      <dsp:nvSpPr>
        <dsp:cNvPr id="0" name=""/>
        <dsp:cNvSpPr/>
      </dsp:nvSpPr>
      <dsp:spPr>
        <a:xfrm>
          <a:off x="0" y="3082852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6856C-3627-4969-8529-E0725F7F8C2F}">
      <dsp:nvSpPr>
        <dsp:cNvPr id="0" name=""/>
        <dsp:cNvSpPr/>
      </dsp:nvSpPr>
      <dsp:spPr>
        <a:xfrm>
          <a:off x="745795" y="3637576"/>
          <a:ext cx="1355991" cy="1355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72EAD-AE89-4533-B39C-C767C546D27C}">
      <dsp:nvSpPr>
        <dsp:cNvPr id="0" name=""/>
        <dsp:cNvSpPr/>
      </dsp:nvSpPr>
      <dsp:spPr>
        <a:xfrm>
          <a:off x="2847582" y="3082852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Don’t forget to book in your 1 to 1 coaching with me!</a:t>
          </a:r>
        </a:p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Members get 30 mins a month!</a:t>
          </a:r>
        </a:p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Or you can get a coaching hour for £128+ VAT</a:t>
          </a:r>
        </a:p>
      </dsp:txBody>
      <dsp:txXfrm>
        <a:off x="2847582" y="3082852"/>
        <a:ext cx="5510029" cy="2465439"/>
      </dsp:txXfrm>
    </dsp:sp>
    <dsp:sp modelId="{37D1FC25-CC0F-4B67-A0D7-08F09C1EF059}">
      <dsp:nvSpPr>
        <dsp:cNvPr id="0" name=""/>
        <dsp:cNvSpPr/>
      </dsp:nvSpPr>
      <dsp:spPr>
        <a:xfrm>
          <a:off x="0" y="6164652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22F75-3A26-42B8-966D-D245BD9EECEE}">
      <dsp:nvSpPr>
        <dsp:cNvPr id="0" name=""/>
        <dsp:cNvSpPr/>
      </dsp:nvSpPr>
      <dsp:spPr>
        <a:xfrm>
          <a:off x="745795" y="6719375"/>
          <a:ext cx="1355991" cy="13559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CC932-03CB-468A-9FC2-1184314F2229}">
      <dsp:nvSpPr>
        <dsp:cNvPr id="0" name=""/>
        <dsp:cNvSpPr/>
      </dsp:nvSpPr>
      <dsp:spPr>
        <a:xfrm>
          <a:off x="2847582" y="6164652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We will talk through your wins, what you can use from this masterclass going forward and discuss your Q3 goals.</a:t>
          </a:r>
        </a:p>
      </dsp:txBody>
      <dsp:txXfrm>
        <a:off x="2847582" y="6164652"/>
        <a:ext cx="5510029" cy="2465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CF734-3616-412C-B273-41531151FF3D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C96B-0F1C-4196-B677-FF38DFDED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53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worth mentionin</a:t>
            </a:r>
            <a:r>
              <a:rPr lang="en-GB" baseline="0" dirty="0"/>
              <a:t>g I did BD for 5 years, 4 days a week, 6 hours a day. BD hasn’t changed too much – in terms of how we approach the phone, and what worked then, still works.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811B-718E-4E87-8B91-E61B00B505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4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need to manage the clients expectations here</a:t>
            </a:r>
          </a:p>
          <a:p>
            <a:r>
              <a:rPr lang="en-GB" dirty="0"/>
              <a:t>How long on average does it take to take down a really comprehensive job spec?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14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your objectives if the client doesn’t have much time?</a:t>
            </a:r>
          </a:p>
          <a:p>
            <a:r>
              <a:rPr lang="en-GB" dirty="0"/>
              <a:t>What are the 5 key things you need? Look at the spec..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9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Breakout rooms x2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5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share the link to his TED talk</a:t>
            </a:r>
          </a:p>
          <a:p>
            <a:r>
              <a:rPr lang="en-GB" dirty="0"/>
              <a:t>Successful leaders share 4 traits</a:t>
            </a:r>
          </a:p>
          <a:p>
            <a:r>
              <a:rPr lang="en-GB" dirty="0"/>
              <a:t>Context</a:t>
            </a:r>
          </a:p>
          <a:p>
            <a:r>
              <a:rPr lang="en-GB" dirty="0"/>
              <a:t>Breadth</a:t>
            </a:r>
          </a:p>
          <a:p>
            <a:r>
              <a:rPr lang="en-GB" dirty="0"/>
              <a:t>Choice</a:t>
            </a:r>
          </a:p>
          <a:p>
            <a:r>
              <a:rPr lang="en-GB" dirty="0"/>
              <a:t>connection</a:t>
            </a:r>
          </a:p>
          <a:p>
            <a:r>
              <a:rPr lang="en-GB" dirty="0"/>
              <a:t>Context – be deeply curious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Commands</a:t>
            </a:r>
          </a:p>
          <a:p>
            <a:r>
              <a:rPr lang="en-GB" dirty="0"/>
              <a:t>Examples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4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goes wrong here?</a:t>
            </a:r>
          </a:p>
          <a:p>
            <a:r>
              <a:rPr lang="en-GB" dirty="0"/>
              <a:t>How can we ensure this doesn’t happen?</a:t>
            </a:r>
          </a:p>
          <a:p>
            <a:r>
              <a:rPr lang="en-GB" dirty="0"/>
              <a:t>Look at your job spec – what can we use to control the process here?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7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e.G</a:t>
            </a:r>
            <a:r>
              <a:rPr lang="en-GB" dirty="0"/>
              <a:t> I don’t have time</a:t>
            </a:r>
          </a:p>
          <a:p>
            <a:r>
              <a:rPr lang="en-GB" dirty="0"/>
              <a:t>You know what I want</a:t>
            </a:r>
          </a:p>
          <a:p>
            <a:r>
              <a:rPr lang="en-GB" dirty="0"/>
              <a:t>The usual</a:t>
            </a:r>
          </a:p>
          <a:p>
            <a:r>
              <a:rPr lang="en-GB" dirty="0"/>
              <a:t>I don’t have time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C96B-0F1C-4196-B677-FF38DFDED96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9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259" r="18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8308358" cy="8229600"/>
          </a:xfrm>
          <a:prstGeom prst="rect">
            <a:avLst/>
          </a:prstGeom>
          <a:solidFill>
            <a:srgbClr val="91B43E"/>
          </a:solidFill>
        </p:spPr>
      </p:sp>
      <p:sp>
        <p:nvSpPr>
          <p:cNvPr id="3" name="TextBox 3"/>
          <p:cNvSpPr txBox="1"/>
          <p:nvPr/>
        </p:nvSpPr>
        <p:spPr>
          <a:xfrm>
            <a:off x="1920179" y="2614238"/>
            <a:ext cx="6525400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8000" dirty="0">
                <a:solidFill>
                  <a:srgbClr val="F1F0F0"/>
                </a:solidFill>
                <a:latin typeface="Amaranth"/>
              </a:rPr>
              <a:t>Module 10-How to take the perfect job spec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91394" y="214935"/>
            <a:ext cx="1627531" cy="16275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Speaker Phone">
            <a:extLst>
              <a:ext uri="{FF2B5EF4-FFF2-40B4-BE49-F238E27FC236}">
                <a16:creationId xmlns:a16="http://schemas.microsoft.com/office/drawing/2014/main" id="{73A35B3C-68D0-4247-AEBE-4F45E15D8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34800" y="230483"/>
            <a:ext cx="4149236" cy="41492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4515120" y="-6233"/>
            <a:ext cx="3772422" cy="3261500"/>
            <a:chOff x="-305" y="-4155"/>
            <a:chExt cx="2514948" cy="217433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1C4663C4-7A13-4D4D-9EBF-AEF59233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6972300"/>
            <a:ext cx="5638657" cy="28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1646924" y="951562"/>
            <a:ext cx="7466367" cy="545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 dirty="0">
                <a:latin typeface="Amaranth Bold" panose="020B0604020202020204" charset="0"/>
              </a:rPr>
              <a:t>Allowing your self to be rushed off with no call back arranged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19263" y="4610201"/>
            <a:ext cx="7472675" cy="338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272727"/>
                </a:solidFill>
                <a:latin typeface="Amaranth"/>
              </a:rPr>
              <a:t>How can we maintain control here?</a:t>
            </a:r>
          </a:p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272727"/>
                </a:solidFill>
                <a:latin typeface="Amaranth"/>
              </a:rPr>
              <a:t>Slow down</a:t>
            </a:r>
          </a:p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272727"/>
                </a:solidFill>
                <a:latin typeface="Amaranth"/>
              </a:rPr>
              <a:t>Arrange a call back</a:t>
            </a:r>
          </a:p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272727"/>
                </a:solidFill>
                <a:latin typeface="Amaranth"/>
              </a:rPr>
              <a:t>Tell them when and for how long</a:t>
            </a:r>
          </a:p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272727"/>
                </a:solidFill>
                <a:latin typeface="Amaranth"/>
              </a:rPr>
              <a:t>Is that going to work for you?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8D086AC7-A48C-486A-AECD-96DFE842A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1191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A20AA-CD36-4F5B-957A-DF70822AE642}"/>
              </a:ext>
            </a:extLst>
          </p:cNvPr>
          <p:cNvSpPr txBox="1"/>
          <p:nvPr/>
        </p:nvSpPr>
        <p:spPr>
          <a:xfrm>
            <a:off x="12033031" y="4847896"/>
            <a:ext cx="5778062" cy="275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Not consulting/Saying yes to everything!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220496" y="7685689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5">
            <a:extLst>
              <a:ext uri="{FF2B5EF4-FFF2-40B4-BE49-F238E27FC236}">
                <a16:creationId xmlns:a16="http://schemas.microsoft.com/office/drawing/2014/main" id="{EBD386F1-628C-4F52-9DDC-95450EFB5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87395" y="214935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76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8178" r="10938"/>
          <a:stretch/>
        </p:blipFill>
        <p:spPr>
          <a:xfrm>
            <a:off x="-4" y="3386137"/>
            <a:ext cx="6294410" cy="6900863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t="10086" r="2" b="20838"/>
          <a:stretch/>
        </p:blipFill>
        <p:spPr>
          <a:xfrm>
            <a:off x="7972272" y="697024"/>
            <a:ext cx="4862248" cy="5031708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9" name="TextBox 9"/>
          <p:cNvSpPr txBox="1"/>
          <p:nvPr/>
        </p:nvSpPr>
        <p:spPr>
          <a:xfrm>
            <a:off x="6748275" y="5728735"/>
            <a:ext cx="10296618" cy="16968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 selling the benefits of why you need the information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spc="-15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/>
          <a:srcRect t="13290" b="13290"/>
          <a:stretch/>
        </p:blipFill>
        <p:spPr>
          <a:xfrm>
            <a:off x="720265" y="4"/>
            <a:ext cx="7470776" cy="3661247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/>
          <a:srcRect t="21148" b="11649"/>
          <a:stretch/>
        </p:blipFill>
        <p:spPr>
          <a:xfrm>
            <a:off x="12834525" y="10"/>
            <a:ext cx="5453479" cy="5490480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10" name="TextBox 10"/>
          <p:cNvSpPr txBox="1"/>
          <p:nvPr/>
        </p:nvSpPr>
        <p:spPr>
          <a:xfrm>
            <a:off x="6748273" y="7501233"/>
            <a:ext cx="10296617" cy="203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spc="36" dirty="0"/>
              <a:t>Let’s discuss some examples.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spc="36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spc="36" dirty="0"/>
              <a:t>Have a look at the job spec – which questions do you find difficult to get the information for?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spc="36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094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88151A-FFFE-4B93-9A45-8DB93B4FC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/>
          <a:stretch/>
        </p:blipFill>
        <p:spPr bwMode="auto">
          <a:xfrm>
            <a:off x="1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A36DC-DFA9-473F-BD56-CA1F709A1489}"/>
              </a:ext>
            </a:extLst>
          </p:cNvPr>
          <p:cNvSpPr txBox="1"/>
          <p:nvPr/>
        </p:nvSpPr>
        <p:spPr>
          <a:xfrm>
            <a:off x="11297415" y="3651301"/>
            <a:ext cx="5733283" cy="5614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latin typeface="Amaranth" panose="020B0604020202020204" charset="0"/>
              </a:rPr>
              <a:t>Not setting up this part of the process in your BD calls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4A919F3-DF8A-4443-818C-8D53B27E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6094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2CD8F056-6B72-4AC9-B37E-3E0206748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"/>
          <a:stretch/>
        </p:blipFill>
        <p:spPr bwMode="auto">
          <a:xfrm>
            <a:off x="20" y="10"/>
            <a:ext cx="18287980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42869E-4DFE-4727-AE23-4EF1EB9821E2}"/>
              </a:ext>
            </a:extLst>
          </p:cNvPr>
          <p:cNvSpPr txBox="1"/>
          <p:nvPr/>
        </p:nvSpPr>
        <p:spPr>
          <a:xfrm>
            <a:off x="5029200" y="5794204"/>
            <a:ext cx="11228119" cy="367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Amaranth" panose="020B0604020202020204" charset="0"/>
              </a:rPr>
              <a:t>Look at the job spec I sent you…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atin typeface="Amaranth" panose="020B060402020202020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atin typeface="Amaranth" panose="020B060402020202020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atin typeface="Amaranth" panose="020B060402020202020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Amaranth" panose="020B0604020202020204" charset="0"/>
              </a:rPr>
              <a:t>How would you change this to work for you?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DB64D50-D930-4E78-B9D6-5692F8B5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6094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2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250907" cy="1028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325603" y="3683218"/>
            <a:ext cx="6125149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898C0-2D07-4B8C-88D5-C8C4276D09B2}"/>
              </a:ext>
            </a:extLst>
          </p:cNvPr>
          <p:cNvSpPr txBox="1"/>
          <p:nvPr/>
        </p:nvSpPr>
        <p:spPr>
          <a:xfrm>
            <a:off x="6670962" y="887016"/>
            <a:ext cx="10359736" cy="837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latin typeface="Amaranth Bold" panose="020B0604020202020204" charset="0"/>
              </a:rPr>
              <a:t>What is the difference between a job specification and a Job brief?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29C1920-3C31-4F03-BD19-3866B4CB0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6094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023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36BDE1B-1C9C-4FCC-BBCB-88F1EEE6F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" b="17303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C4155-5B91-4E82-83FF-7032EA74081C}"/>
              </a:ext>
            </a:extLst>
          </p:cNvPr>
          <p:cNvSpPr txBox="1"/>
          <p:nvPr/>
        </p:nvSpPr>
        <p:spPr>
          <a:xfrm>
            <a:off x="12033031" y="4847896"/>
            <a:ext cx="5778062" cy="275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How can we influence our clients?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Pains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Benefits selling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Be consultative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The science of persuasion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dirty="0"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220496" y="7685689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2">
            <a:extLst>
              <a:ext uri="{FF2B5EF4-FFF2-40B4-BE49-F238E27FC236}">
                <a16:creationId xmlns:a16="http://schemas.microsoft.com/office/drawing/2014/main" id="{1AA12523-AD0A-4BD7-B316-BA7F4D06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1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43E771-D7EB-4A3D-912F-52605C34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4"/>
          <a:stretch/>
        </p:blipFill>
        <p:spPr bwMode="auto">
          <a:xfrm>
            <a:off x="482599" y="482599"/>
            <a:ext cx="17322801" cy="9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7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33808D03-6B2E-49D5-8D11-EB3A7DB8E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75"/>
          <a:stretch/>
        </p:blipFill>
        <p:spPr bwMode="auto">
          <a:xfrm>
            <a:off x="1" y="1"/>
            <a:ext cx="4455698" cy="50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C5F6AE3-57EB-4371-BA09-7028C255B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4824" b="-2"/>
          <a:stretch/>
        </p:blipFill>
        <p:spPr bwMode="auto">
          <a:xfrm>
            <a:off x="4609434" y="10"/>
            <a:ext cx="4455697" cy="50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3CF89FBB-B9FA-4E50-BC84-3A2B37B76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r="27468" b="-1"/>
          <a:stretch/>
        </p:blipFill>
        <p:spPr bwMode="auto">
          <a:xfrm>
            <a:off x="9218863" y="10"/>
            <a:ext cx="4457700" cy="50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919C039F-BABD-488C-92AB-F2D23A9AA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r="22614" b="-1"/>
          <a:stretch/>
        </p:blipFill>
        <p:spPr bwMode="auto">
          <a:xfrm>
            <a:off x="13830300" y="10"/>
            <a:ext cx="4457700" cy="50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FBC80D3-3AFA-43FF-86F2-3999AD136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r="14525" b="1"/>
          <a:stretch/>
        </p:blipFill>
        <p:spPr bwMode="auto">
          <a:xfrm>
            <a:off x="-1525" y="5212080"/>
            <a:ext cx="4455697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8865" y="5212080"/>
            <a:ext cx="9069135" cy="5074921"/>
          </a:xfrm>
          <a:prstGeom prst="rect">
            <a:avLst/>
          </a:prstGeom>
          <a:solidFill>
            <a:srgbClr val="19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0CEE0C1C-E9C0-4087-8D48-642FE70E0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25198" b="-2"/>
          <a:stretch/>
        </p:blipFill>
        <p:spPr bwMode="auto">
          <a:xfrm>
            <a:off x="4589853" y="5212078"/>
            <a:ext cx="4455699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05ADF6-7DA9-4A8F-93F2-B55049E1B542}"/>
              </a:ext>
            </a:extLst>
          </p:cNvPr>
          <p:cNvSpPr txBox="1"/>
          <p:nvPr/>
        </p:nvSpPr>
        <p:spPr>
          <a:xfrm>
            <a:off x="9719472" y="5829300"/>
            <a:ext cx="8049915" cy="357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Module 9 – the 6 powers of persuasion –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We are building on our power of influence: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7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Reciprocity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Scarcity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Authority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Consistency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Liking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Amaranth" panose="020B0604020202020204" charset="0"/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1791810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BE5A1-4C04-42A6-8B4F-D1BB9911E68E}"/>
              </a:ext>
            </a:extLst>
          </p:cNvPr>
          <p:cNvSpPr txBox="1"/>
          <p:nvPr/>
        </p:nvSpPr>
        <p:spPr>
          <a:xfrm>
            <a:off x="7946643" y="960120"/>
            <a:ext cx="9376665" cy="534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>
                <a:latin typeface="+mj-lt"/>
                <a:ea typeface="+mj-ea"/>
                <a:cs typeface="+mj-cs"/>
              </a:rPr>
              <a:t>How to win friends and influence people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8B5E521-C616-4E20-9489-19AF47AB4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/>
          <a:stretch/>
        </p:blipFill>
        <p:spPr bwMode="auto">
          <a:xfrm>
            <a:off x="1" y="10"/>
            <a:ext cx="6986016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293" y="6613900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273077 w 6365383"/>
              <a:gd name="connsiteY2" fmla="*/ 0 h 27432"/>
              <a:gd name="connsiteX3" fmla="*/ 1909615 w 6365383"/>
              <a:gd name="connsiteY3" fmla="*/ 0 h 27432"/>
              <a:gd name="connsiteX4" fmla="*/ 2673461 w 6365383"/>
              <a:gd name="connsiteY4" fmla="*/ 0 h 27432"/>
              <a:gd name="connsiteX5" fmla="*/ 3373653 w 6365383"/>
              <a:gd name="connsiteY5" fmla="*/ 0 h 27432"/>
              <a:gd name="connsiteX6" fmla="*/ 3819230 w 6365383"/>
              <a:gd name="connsiteY6" fmla="*/ 0 h 27432"/>
              <a:gd name="connsiteX7" fmla="*/ 4392114 w 6365383"/>
              <a:gd name="connsiteY7" fmla="*/ 0 h 27432"/>
              <a:gd name="connsiteX8" fmla="*/ 5155960 w 6365383"/>
              <a:gd name="connsiteY8" fmla="*/ 0 h 27432"/>
              <a:gd name="connsiteX9" fmla="*/ 5792499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856152 w 6365383"/>
              <a:gd name="connsiteY12" fmla="*/ 27432 h 27432"/>
              <a:gd name="connsiteX13" fmla="*/ 5092306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2991730 w 6365383"/>
              <a:gd name="connsiteY17" fmla="*/ 27432 h 27432"/>
              <a:gd name="connsiteX18" fmla="*/ 2546153 w 6365383"/>
              <a:gd name="connsiteY18" fmla="*/ 27432 h 27432"/>
              <a:gd name="connsiteX19" fmla="*/ 1909615 w 6365383"/>
              <a:gd name="connsiteY19" fmla="*/ 27432 h 27432"/>
              <a:gd name="connsiteX20" fmla="*/ 1400384 w 6365383"/>
              <a:gd name="connsiteY20" fmla="*/ 27432 h 27432"/>
              <a:gd name="connsiteX21" fmla="*/ 763846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  <a:gd name="connsiteX0" fmla="*/ 0 w 6365383"/>
              <a:gd name="connsiteY0" fmla="*/ 0 h 27432"/>
              <a:gd name="connsiteX1" fmla="*/ 572884 w 6365383"/>
              <a:gd name="connsiteY1" fmla="*/ 0 h 27432"/>
              <a:gd name="connsiteX2" fmla="*/ 1018461 w 6365383"/>
              <a:gd name="connsiteY2" fmla="*/ 0 h 27432"/>
              <a:gd name="connsiteX3" fmla="*/ 1782307 w 6365383"/>
              <a:gd name="connsiteY3" fmla="*/ 0 h 27432"/>
              <a:gd name="connsiteX4" fmla="*/ 2355192 w 6365383"/>
              <a:gd name="connsiteY4" fmla="*/ 0 h 27432"/>
              <a:gd name="connsiteX5" fmla="*/ 2928076 w 6365383"/>
              <a:gd name="connsiteY5" fmla="*/ 0 h 27432"/>
              <a:gd name="connsiteX6" fmla="*/ 3691922 w 6365383"/>
              <a:gd name="connsiteY6" fmla="*/ 0 h 27432"/>
              <a:gd name="connsiteX7" fmla="*/ 4201153 w 6365383"/>
              <a:gd name="connsiteY7" fmla="*/ 0 h 27432"/>
              <a:gd name="connsiteX8" fmla="*/ 4964999 w 6365383"/>
              <a:gd name="connsiteY8" fmla="*/ 0 h 27432"/>
              <a:gd name="connsiteX9" fmla="*/ 5728845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665191 w 6365383"/>
              <a:gd name="connsiteY12" fmla="*/ 27432 h 27432"/>
              <a:gd name="connsiteX13" fmla="*/ 4901345 w 6365383"/>
              <a:gd name="connsiteY13" fmla="*/ 27432 h 27432"/>
              <a:gd name="connsiteX14" fmla="*/ 4137499 w 6365383"/>
              <a:gd name="connsiteY14" fmla="*/ 27432 h 27432"/>
              <a:gd name="connsiteX15" fmla="*/ 3628268 w 6365383"/>
              <a:gd name="connsiteY15" fmla="*/ 27432 h 27432"/>
              <a:gd name="connsiteX16" fmla="*/ 2991730 w 6365383"/>
              <a:gd name="connsiteY16" fmla="*/ 27432 h 27432"/>
              <a:gd name="connsiteX17" fmla="*/ 2227884 w 6365383"/>
              <a:gd name="connsiteY17" fmla="*/ 27432 h 27432"/>
              <a:gd name="connsiteX18" fmla="*/ 1591346 w 6365383"/>
              <a:gd name="connsiteY18" fmla="*/ 27432 h 27432"/>
              <a:gd name="connsiteX19" fmla="*/ 1145769 w 6365383"/>
              <a:gd name="connsiteY19" fmla="*/ 27432 h 27432"/>
              <a:gd name="connsiteX20" fmla="*/ 636538 w 6365383"/>
              <a:gd name="connsiteY20" fmla="*/ 27432 h 27432"/>
              <a:gd name="connsiteX21" fmla="*/ 0 w 6365383"/>
              <a:gd name="connsiteY21" fmla="*/ 27432 h 27432"/>
              <a:gd name="connsiteX22" fmla="*/ 0 w 6365383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311910" y="25756"/>
                  <a:pt x="328854" y="-22977"/>
                  <a:pt x="636538" y="0"/>
                </a:cubicBezTo>
                <a:cubicBezTo>
                  <a:pt x="929901" y="50670"/>
                  <a:pt x="1067253" y="-1993"/>
                  <a:pt x="1273077" y="0"/>
                </a:cubicBezTo>
                <a:cubicBezTo>
                  <a:pt x="1507620" y="-24857"/>
                  <a:pt x="1747799" y="-10413"/>
                  <a:pt x="1909615" y="0"/>
                </a:cubicBezTo>
                <a:cubicBezTo>
                  <a:pt x="2041097" y="-21585"/>
                  <a:pt x="2422417" y="-28022"/>
                  <a:pt x="2673461" y="0"/>
                </a:cubicBezTo>
                <a:cubicBezTo>
                  <a:pt x="2948394" y="-4560"/>
                  <a:pt x="3134893" y="36981"/>
                  <a:pt x="3373653" y="0"/>
                </a:cubicBezTo>
                <a:cubicBezTo>
                  <a:pt x="3634761" y="-15887"/>
                  <a:pt x="3700843" y="23167"/>
                  <a:pt x="3819230" y="0"/>
                </a:cubicBezTo>
                <a:cubicBezTo>
                  <a:pt x="3977295" y="2943"/>
                  <a:pt x="4128910" y="-53150"/>
                  <a:pt x="4392114" y="0"/>
                </a:cubicBezTo>
                <a:cubicBezTo>
                  <a:pt x="4672763" y="9214"/>
                  <a:pt x="4999833" y="38501"/>
                  <a:pt x="5155960" y="0"/>
                </a:cubicBezTo>
                <a:cubicBezTo>
                  <a:pt x="5343367" y="-6557"/>
                  <a:pt x="5597661" y="6622"/>
                  <a:pt x="5792499" y="0"/>
                </a:cubicBezTo>
                <a:cubicBezTo>
                  <a:pt x="6020774" y="43813"/>
                  <a:pt x="6148830" y="-13954"/>
                  <a:pt x="6365383" y="0"/>
                </a:cubicBezTo>
                <a:cubicBezTo>
                  <a:pt x="6364517" y="8091"/>
                  <a:pt x="6365728" y="20268"/>
                  <a:pt x="6365383" y="27432"/>
                </a:cubicBezTo>
                <a:cubicBezTo>
                  <a:pt x="6144545" y="15144"/>
                  <a:pt x="6006673" y="-7419"/>
                  <a:pt x="5856152" y="27432"/>
                </a:cubicBezTo>
                <a:cubicBezTo>
                  <a:pt x="5638446" y="81548"/>
                  <a:pt x="5413846" y="52067"/>
                  <a:pt x="5092306" y="27432"/>
                </a:cubicBezTo>
                <a:cubicBezTo>
                  <a:pt x="4768499" y="43350"/>
                  <a:pt x="4708569" y="3163"/>
                  <a:pt x="4583076" y="27432"/>
                </a:cubicBezTo>
                <a:cubicBezTo>
                  <a:pt x="4475482" y="66269"/>
                  <a:pt x="4242792" y="42702"/>
                  <a:pt x="4137499" y="27432"/>
                </a:cubicBezTo>
                <a:cubicBezTo>
                  <a:pt x="4003968" y="24039"/>
                  <a:pt x="3882646" y="-3026"/>
                  <a:pt x="3691922" y="27432"/>
                </a:cubicBezTo>
                <a:cubicBezTo>
                  <a:pt x="3501639" y="8096"/>
                  <a:pt x="3270842" y="-14942"/>
                  <a:pt x="2991730" y="27432"/>
                </a:cubicBezTo>
                <a:cubicBezTo>
                  <a:pt x="2712135" y="55419"/>
                  <a:pt x="2758697" y="31955"/>
                  <a:pt x="2546153" y="27432"/>
                </a:cubicBezTo>
                <a:cubicBezTo>
                  <a:pt x="2362220" y="-818"/>
                  <a:pt x="2130397" y="57099"/>
                  <a:pt x="1909615" y="27432"/>
                </a:cubicBezTo>
                <a:cubicBezTo>
                  <a:pt x="1714835" y="-15389"/>
                  <a:pt x="1636770" y="40318"/>
                  <a:pt x="1400384" y="27432"/>
                </a:cubicBezTo>
                <a:cubicBezTo>
                  <a:pt x="1161504" y="29515"/>
                  <a:pt x="1060819" y="7773"/>
                  <a:pt x="763846" y="27432"/>
                </a:cubicBezTo>
                <a:cubicBezTo>
                  <a:pt x="465096" y="43671"/>
                  <a:pt x="165309" y="15831"/>
                  <a:pt x="0" y="27432"/>
                </a:cubicBezTo>
                <a:cubicBezTo>
                  <a:pt x="-2013" y="18874"/>
                  <a:pt x="-525" y="8614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84020" y="9133"/>
                  <a:pt x="339524" y="24523"/>
                  <a:pt x="572884" y="0"/>
                </a:cubicBezTo>
                <a:cubicBezTo>
                  <a:pt x="803790" y="-14011"/>
                  <a:pt x="837492" y="-10007"/>
                  <a:pt x="1018461" y="0"/>
                </a:cubicBezTo>
                <a:cubicBezTo>
                  <a:pt x="1188530" y="8943"/>
                  <a:pt x="1571061" y="17361"/>
                  <a:pt x="1782307" y="0"/>
                </a:cubicBezTo>
                <a:cubicBezTo>
                  <a:pt x="1967448" y="-16010"/>
                  <a:pt x="2153334" y="-25629"/>
                  <a:pt x="2355192" y="0"/>
                </a:cubicBezTo>
                <a:cubicBezTo>
                  <a:pt x="2541804" y="20205"/>
                  <a:pt x="2779440" y="53811"/>
                  <a:pt x="2928076" y="0"/>
                </a:cubicBezTo>
                <a:cubicBezTo>
                  <a:pt x="3024078" y="-16903"/>
                  <a:pt x="3337092" y="43483"/>
                  <a:pt x="3691922" y="0"/>
                </a:cubicBezTo>
                <a:cubicBezTo>
                  <a:pt x="4060895" y="-1064"/>
                  <a:pt x="4072166" y="-17195"/>
                  <a:pt x="4201153" y="0"/>
                </a:cubicBezTo>
                <a:cubicBezTo>
                  <a:pt x="4349835" y="-22516"/>
                  <a:pt x="4800106" y="-64797"/>
                  <a:pt x="4964999" y="0"/>
                </a:cubicBezTo>
                <a:cubicBezTo>
                  <a:pt x="5186764" y="15779"/>
                  <a:pt x="5564421" y="-10544"/>
                  <a:pt x="5728845" y="0"/>
                </a:cubicBezTo>
                <a:cubicBezTo>
                  <a:pt x="5915953" y="5493"/>
                  <a:pt x="6171384" y="-48026"/>
                  <a:pt x="6365383" y="0"/>
                </a:cubicBezTo>
                <a:cubicBezTo>
                  <a:pt x="6366596" y="6455"/>
                  <a:pt x="6365588" y="14391"/>
                  <a:pt x="6365383" y="27432"/>
                </a:cubicBezTo>
                <a:cubicBezTo>
                  <a:pt x="6172514" y="805"/>
                  <a:pt x="6006523" y="20734"/>
                  <a:pt x="5665191" y="27432"/>
                </a:cubicBezTo>
                <a:cubicBezTo>
                  <a:pt x="5322179" y="66687"/>
                  <a:pt x="5219376" y="21111"/>
                  <a:pt x="4901345" y="27432"/>
                </a:cubicBezTo>
                <a:cubicBezTo>
                  <a:pt x="4621310" y="-13654"/>
                  <a:pt x="4455192" y="54857"/>
                  <a:pt x="4137499" y="27432"/>
                </a:cubicBezTo>
                <a:cubicBezTo>
                  <a:pt x="3853317" y="12285"/>
                  <a:pt x="3862894" y="26263"/>
                  <a:pt x="3628268" y="27432"/>
                </a:cubicBezTo>
                <a:cubicBezTo>
                  <a:pt x="3418779" y="32610"/>
                  <a:pt x="3174456" y="83656"/>
                  <a:pt x="2991730" y="27432"/>
                </a:cubicBezTo>
                <a:cubicBezTo>
                  <a:pt x="2801278" y="6667"/>
                  <a:pt x="2497351" y="22891"/>
                  <a:pt x="2227884" y="27432"/>
                </a:cubicBezTo>
                <a:cubicBezTo>
                  <a:pt x="1986101" y="16297"/>
                  <a:pt x="1767219" y="-7535"/>
                  <a:pt x="1591346" y="27432"/>
                </a:cubicBezTo>
                <a:cubicBezTo>
                  <a:pt x="1447183" y="73731"/>
                  <a:pt x="1315973" y="39477"/>
                  <a:pt x="1145769" y="27432"/>
                </a:cubicBezTo>
                <a:cubicBezTo>
                  <a:pt x="990245" y="8882"/>
                  <a:pt x="810845" y="16910"/>
                  <a:pt x="636538" y="27432"/>
                </a:cubicBezTo>
                <a:cubicBezTo>
                  <a:pt x="482916" y="17795"/>
                  <a:pt x="183027" y="-17710"/>
                  <a:pt x="0" y="27432"/>
                </a:cubicBezTo>
                <a:cubicBezTo>
                  <a:pt x="491" y="19542"/>
                  <a:pt x="-1038" y="8534"/>
                  <a:pt x="0" y="0"/>
                </a:cubicBezTo>
                <a:close/>
              </a:path>
              <a:path w="6365383" h="27432" fill="none" stroke="0" extrusionOk="0">
                <a:moveTo>
                  <a:pt x="0" y="0"/>
                </a:moveTo>
                <a:cubicBezTo>
                  <a:pt x="296223" y="15991"/>
                  <a:pt x="333462" y="-23795"/>
                  <a:pt x="636538" y="0"/>
                </a:cubicBezTo>
                <a:cubicBezTo>
                  <a:pt x="970197" y="30961"/>
                  <a:pt x="1039864" y="3183"/>
                  <a:pt x="1273077" y="0"/>
                </a:cubicBezTo>
                <a:cubicBezTo>
                  <a:pt x="1449809" y="24819"/>
                  <a:pt x="1735152" y="23060"/>
                  <a:pt x="1909615" y="0"/>
                </a:cubicBezTo>
                <a:cubicBezTo>
                  <a:pt x="2016351" y="-41665"/>
                  <a:pt x="2415001" y="34773"/>
                  <a:pt x="2673461" y="0"/>
                </a:cubicBezTo>
                <a:cubicBezTo>
                  <a:pt x="2996983" y="-13411"/>
                  <a:pt x="3130707" y="3741"/>
                  <a:pt x="3373653" y="0"/>
                </a:cubicBezTo>
                <a:cubicBezTo>
                  <a:pt x="3601951" y="-16140"/>
                  <a:pt x="3689909" y="23222"/>
                  <a:pt x="3819230" y="0"/>
                </a:cubicBezTo>
                <a:cubicBezTo>
                  <a:pt x="3931872" y="-29406"/>
                  <a:pt x="4119438" y="24094"/>
                  <a:pt x="4392114" y="0"/>
                </a:cubicBezTo>
                <a:cubicBezTo>
                  <a:pt x="4665359" y="21557"/>
                  <a:pt x="4978709" y="13267"/>
                  <a:pt x="5155960" y="0"/>
                </a:cubicBezTo>
                <a:cubicBezTo>
                  <a:pt x="5299518" y="-18386"/>
                  <a:pt x="5605020" y="-6762"/>
                  <a:pt x="5792499" y="0"/>
                </a:cubicBezTo>
                <a:cubicBezTo>
                  <a:pt x="6013281" y="43398"/>
                  <a:pt x="6167567" y="36727"/>
                  <a:pt x="6365383" y="0"/>
                </a:cubicBezTo>
                <a:cubicBezTo>
                  <a:pt x="6365697" y="8368"/>
                  <a:pt x="6365332" y="21050"/>
                  <a:pt x="6365383" y="27432"/>
                </a:cubicBezTo>
                <a:cubicBezTo>
                  <a:pt x="6154893" y="8454"/>
                  <a:pt x="6014206" y="-8372"/>
                  <a:pt x="5856152" y="27432"/>
                </a:cubicBezTo>
                <a:cubicBezTo>
                  <a:pt x="5659455" y="59503"/>
                  <a:pt x="5350806" y="-35991"/>
                  <a:pt x="5092306" y="27432"/>
                </a:cubicBezTo>
                <a:cubicBezTo>
                  <a:pt x="4756309" y="48260"/>
                  <a:pt x="4699746" y="-4780"/>
                  <a:pt x="4583076" y="27432"/>
                </a:cubicBezTo>
                <a:cubicBezTo>
                  <a:pt x="4462137" y="30142"/>
                  <a:pt x="4226168" y="50236"/>
                  <a:pt x="4137499" y="27432"/>
                </a:cubicBezTo>
                <a:cubicBezTo>
                  <a:pt x="4018570" y="42181"/>
                  <a:pt x="3887179" y="34623"/>
                  <a:pt x="3691922" y="27432"/>
                </a:cubicBezTo>
                <a:cubicBezTo>
                  <a:pt x="3499755" y="32935"/>
                  <a:pt x="3281056" y="-9158"/>
                  <a:pt x="2991730" y="27432"/>
                </a:cubicBezTo>
                <a:cubicBezTo>
                  <a:pt x="2716073" y="57462"/>
                  <a:pt x="2755481" y="34494"/>
                  <a:pt x="2546153" y="27432"/>
                </a:cubicBezTo>
                <a:cubicBezTo>
                  <a:pt x="2356479" y="62622"/>
                  <a:pt x="2079190" y="73729"/>
                  <a:pt x="1909615" y="27432"/>
                </a:cubicBezTo>
                <a:cubicBezTo>
                  <a:pt x="1715819" y="-26444"/>
                  <a:pt x="1631368" y="48131"/>
                  <a:pt x="1400384" y="27432"/>
                </a:cubicBezTo>
                <a:cubicBezTo>
                  <a:pt x="1177327" y="16190"/>
                  <a:pt x="1065236" y="24992"/>
                  <a:pt x="763846" y="27432"/>
                </a:cubicBezTo>
                <a:cubicBezTo>
                  <a:pt x="448643" y="60691"/>
                  <a:pt x="160833" y="2330"/>
                  <a:pt x="0" y="27432"/>
                </a:cubicBezTo>
                <a:cubicBezTo>
                  <a:pt x="1559" y="18666"/>
                  <a:pt x="-585" y="75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273077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673461 w 6365383"/>
                      <a:gd name="connsiteY4" fmla="*/ 0 h 27432"/>
                      <a:gd name="connsiteX5" fmla="*/ 3373653 w 6365383"/>
                      <a:gd name="connsiteY5" fmla="*/ 0 h 27432"/>
                      <a:gd name="connsiteX6" fmla="*/ 3819230 w 6365383"/>
                      <a:gd name="connsiteY6" fmla="*/ 0 h 27432"/>
                      <a:gd name="connsiteX7" fmla="*/ 4392114 w 6365383"/>
                      <a:gd name="connsiteY7" fmla="*/ 0 h 27432"/>
                      <a:gd name="connsiteX8" fmla="*/ 5155960 w 6365383"/>
                      <a:gd name="connsiteY8" fmla="*/ 0 h 27432"/>
                      <a:gd name="connsiteX9" fmla="*/ 5792499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856152 w 6365383"/>
                      <a:gd name="connsiteY12" fmla="*/ 27432 h 27432"/>
                      <a:gd name="connsiteX13" fmla="*/ 5092306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2991730 w 6365383"/>
                      <a:gd name="connsiteY17" fmla="*/ 27432 h 27432"/>
                      <a:gd name="connsiteX18" fmla="*/ 2546153 w 6365383"/>
                      <a:gd name="connsiteY18" fmla="*/ 27432 h 27432"/>
                      <a:gd name="connsiteX19" fmla="*/ 1909615 w 6365383"/>
                      <a:gd name="connsiteY19" fmla="*/ 27432 h 27432"/>
                      <a:gd name="connsiteX20" fmla="*/ 1400384 w 6365383"/>
                      <a:gd name="connsiteY20" fmla="*/ 27432 h 27432"/>
                      <a:gd name="connsiteX21" fmla="*/ 763846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305169" y="21509"/>
                          <a:pt x="334704" y="-24261"/>
                          <a:pt x="636538" y="0"/>
                        </a:cubicBezTo>
                        <a:cubicBezTo>
                          <a:pt x="938372" y="24261"/>
                          <a:pt x="1068606" y="2269"/>
                          <a:pt x="1273077" y="0"/>
                        </a:cubicBezTo>
                        <a:cubicBezTo>
                          <a:pt x="1477548" y="-2269"/>
                          <a:pt x="1738189" y="6272"/>
                          <a:pt x="1909615" y="0"/>
                        </a:cubicBezTo>
                        <a:cubicBezTo>
                          <a:pt x="2081041" y="-6272"/>
                          <a:pt x="2377015" y="16623"/>
                          <a:pt x="2673461" y="0"/>
                        </a:cubicBezTo>
                        <a:cubicBezTo>
                          <a:pt x="2969907" y="-16623"/>
                          <a:pt x="3126114" y="13194"/>
                          <a:pt x="3373653" y="0"/>
                        </a:cubicBezTo>
                        <a:cubicBezTo>
                          <a:pt x="3621192" y="-13194"/>
                          <a:pt x="3704499" y="9486"/>
                          <a:pt x="3819230" y="0"/>
                        </a:cubicBezTo>
                        <a:cubicBezTo>
                          <a:pt x="3933961" y="-9486"/>
                          <a:pt x="4142691" y="-8221"/>
                          <a:pt x="4392114" y="0"/>
                        </a:cubicBezTo>
                        <a:cubicBezTo>
                          <a:pt x="4641537" y="8221"/>
                          <a:pt x="4974506" y="12257"/>
                          <a:pt x="5155960" y="0"/>
                        </a:cubicBezTo>
                        <a:cubicBezTo>
                          <a:pt x="5337414" y="-12257"/>
                          <a:pt x="5585731" y="-22537"/>
                          <a:pt x="5792499" y="0"/>
                        </a:cubicBezTo>
                        <a:cubicBezTo>
                          <a:pt x="5999267" y="22537"/>
                          <a:pt x="6164726" y="7303"/>
                          <a:pt x="6365383" y="0"/>
                        </a:cubicBezTo>
                        <a:cubicBezTo>
                          <a:pt x="6365125" y="7487"/>
                          <a:pt x="6364462" y="19984"/>
                          <a:pt x="6365383" y="27432"/>
                        </a:cubicBezTo>
                        <a:cubicBezTo>
                          <a:pt x="6132222" y="28304"/>
                          <a:pt x="6011986" y="2071"/>
                          <a:pt x="5856152" y="27432"/>
                        </a:cubicBezTo>
                        <a:cubicBezTo>
                          <a:pt x="5700318" y="52793"/>
                          <a:pt x="5410732" y="5357"/>
                          <a:pt x="5092306" y="27432"/>
                        </a:cubicBezTo>
                        <a:cubicBezTo>
                          <a:pt x="4773880" y="49507"/>
                          <a:pt x="4705351" y="6645"/>
                          <a:pt x="4583076" y="27432"/>
                        </a:cubicBezTo>
                        <a:cubicBezTo>
                          <a:pt x="4460801" y="48220"/>
                          <a:pt x="4239915" y="42209"/>
                          <a:pt x="4137499" y="27432"/>
                        </a:cubicBezTo>
                        <a:cubicBezTo>
                          <a:pt x="4035083" y="12655"/>
                          <a:pt x="3883665" y="32012"/>
                          <a:pt x="3691922" y="27432"/>
                        </a:cubicBezTo>
                        <a:cubicBezTo>
                          <a:pt x="3500179" y="22852"/>
                          <a:pt x="3265830" y="-126"/>
                          <a:pt x="2991730" y="27432"/>
                        </a:cubicBezTo>
                        <a:cubicBezTo>
                          <a:pt x="2717630" y="54990"/>
                          <a:pt x="2757122" y="34407"/>
                          <a:pt x="2546153" y="27432"/>
                        </a:cubicBezTo>
                        <a:cubicBezTo>
                          <a:pt x="2335184" y="20457"/>
                          <a:pt x="2107331" y="58889"/>
                          <a:pt x="1909615" y="27432"/>
                        </a:cubicBezTo>
                        <a:cubicBezTo>
                          <a:pt x="1711899" y="-4025"/>
                          <a:pt x="1634641" y="48316"/>
                          <a:pt x="1400384" y="27432"/>
                        </a:cubicBezTo>
                        <a:cubicBezTo>
                          <a:pt x="1166127" y="6548"/>
                          <a:pt x="1068288" y="15776"/>
                          <a:pt x="763846" y="27432"/>
                        </a:cubicBezTo>
                        <a:cubicBezTo>
                          <a:pt x="459404" y="39088"/>
                          <a:pt x="170017" y="14515"/>
                          <a:pt x="0" y="27432"/>
                        </a:cubicBezTo>
                        <a:cubicBezTo>
                          <a:pt x="-14" y="18173"/>
                          <a:pt x="-517" y="8990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14610" y="-2215"/>
                          <a:pt x="340315" y="12554"/>
                          <a:pt x="572884" y="0"/>
                        </a:cubicBezTo>
                        <a:cubicBezTo>
                          <a:pt x="805453" y="-12554"/>
                          <a:pt x="832891" y="-10424"/>
                          <a:pt x="1018461" y="0"/>
                        </a:cubicBezTo>
                        <a:cubicBezTo>
                          <a:pt x="1204031" y="10424"/>
                          <a:pt x="1590875" y="8682"/>
                          <a:pt x="1782307" y="0"/>
                        </a:cubicBezTo>
                        <a:cubicBezTo>
                          <a:pt x="1973739" y="-8682"/>
                          <a:pt x="2150876" y="5508"/>
                          <a:pt x="2355192" y="0"/>
                        </a:cubicBezTo>
                        <a:cubicBezTo>
                          <a:pt x="2559508" y="-5508"/>
                          <a:pt x="2790194" y="26965"/>
                          <a:pt x="2928076" y="0"/>
                        </a:cubicBezTo>
                        <a:cubicBezTo>
                          <a:pt x="3065958" y="-26965"/>
                          <a:pt x="3321537" y="819"/>
                          <a:pt x="3691922" y="0"/>
                        </a:cubicBezTo>
                        <a:cubicBezTo>
                          <a:pt x="4062307" y="-819"/>
                          <a:pt x="4072238" y="-15327"/>
                          <a:pt x="4201153" y="0"/>
                        </a:cubicBezTo>
                        <a:cubicBezTo>
                          <a:pt x="4330068" y="15327"/>
                          <a:pt x="4772079" y="-35646"/>
                          <a:pt x="4964999" y="0"/>
                        </a:cubicBezTo>
                        <a:cubicBezTo>
                          <a:pt x="5157919" y="35646"/>
                          <a:pt x="5543915" y="6802"/>
                          <a:pt x="5728845" y="0"/>
                        </a:cubicBezTo>
                        <a:cubicBezTo>
                          <a:pt x="5913775" y="-6802"/>
                          <a:pt x="6142952" y="-21408"/>
                          <a:pt x="6365383" y="0"/>
                        </a:cubicBezTo>
                        <a:cubicBezTo>
                          <a:pt x="6364552" y="6329"/>
                          <a:pt x="6365787" y="16858"/>
                          <a:pt x="6365383" y="27432"/>
                        </a:cubicBezTo>
                        <a:cubicBezTo>
                          <a:pt x="6176931" y="320"/>
                          <a:pt x="5998736" y="11244"/>
                          <a:pt x="5665191" y="27432"/>
                        </a:cubicBezTo>
                        <a:cubicBezTo>
                          <a:pt x="5331646" y="43620"/>
                          <a:pt x="5198011" y="28615"/>
                          <a:pt x="4901345" y="27432"/>
                        </a:cubicBezTo>
                        <a:cubicBezTo>
                          <a:pt x="4604679" y="26249"/>
                          <a:pt x="4422931" y="40617"/>
                          <a:pt x="4137499" y="27432"/>
                        </a:cubicBezTo>
                        <a:cubicBezTo>
                          <a:pt x="3852067" y="14247"/>
                          <a:pt x="3861939" y="26581"/>
                          <a:pt x="3628268" y="27432"/>
                        </a:cubicBezTo>
                        <a:cubicBezTo>
                          <a:pt x="3394597" y="28283"/>
                          <a:pt x="3171361" y="44132"/>
                          <a:pt x="2991730" y="27432"/>
                        </a:cubicBezTo>
                        <a:cubicBezTo>
                          <a:pt x="2812099" y="10732"/>
                          <a:pt x="2469344" y="24737"/>
                          <a:pt x="2227884" y="27432"/>
                        </a:cubicBezTo>
                        <a:cubicBezTo>
                          <a:pt x="1986424" y="30127"/>
                          <a:pt x="1748067" y="6359"/>
                          <a:pt x="1591346" y="27432"/>
                        </a:cubicBezTo>
                        <a:cubicBezTo>
                          <a:pt x="1434625" y="48505"/>
                          <a:pt x="1307456" y="39663"/>
                          <a:pt x="1145769" y="27432"/>
                        </a:cubicBezTo>
                        <a:cubicBezTo>
                          <a:pt x="984082" y="15201"/>
                          <a:pt x="800279" y="41647"/>
                          <a:pt x="636538" y="27432"/>
                        </a:cubicBezTo>
                        <a:cubicBezTo>
                          <a:pt x="472797" y="13217"/>
                          <a:pt x="160022" y="2213"/>
                          <a:pt x="0" y="27432"/>
                        </a:cubicBezTo>
                        <a:cubicBezTo>
                          <a:pt x="-177" y="19307"/>
                          <a:pt x="-1145" y="91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8207B59-D8FC-4D3B-BEE9-17754852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1872" y="1399441"/>
            <a:ext cx="7331527" cy="2666129"/>
          </a:xfrm>
        </p:spPr>
        <p:txBody>
          <a:bodyPr anchor="b">
            <a:normAutofit/>
          </a:bodyPr>
          <a:lstStyle/>
          <a:p>
            <a:r>
              <a:rPr lang="en-GB" sz="6000">
                <a:latin typeface="Amaranth" panose="020B0604020202020204" charset="0"/>
              </a:rPr>
              <a:t>How do the webinars work?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4341795"/>
            <a:ext cx="7331527" cy="48143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1.5 hours of training content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Every month we will cover a different topic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will use the chat room, Miro boards and live discussion. There will be group work when appropriate and the numbers allow – so get involved!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do need to see each others faces! Unless I explain otherwise e.g. if we have a lot of content to get through and we are running out of time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I will always ask you for questions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I will always ask for your full attention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You will always have mine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will respect the confidentiality of our clients, candidates and colleagues 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2060"/>
          <a:stretch/>
        </p:blipFill>
        <p:spPr bwMode="auto">
          <a:xfrm>
            <a:off x="10123717" y="860517"/>
            <a:ext cx="7654809" cy="85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Diagram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7" y="8659471"/>
            <a:ext cx="1627532" cy="16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29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F3B4B8-8FB4-41FE-AB3B-216DE8007568}"/>
              </a:ext>
            </a:extLst>
          </p:cNvPr>
          <p:cNvSpPr txBox="1"/>
          <p:nvPr/>
        </p:nvSpPr>
        <p:spPr>
          <a:xfrm>
            <a:off x="7448145" y="943902"/>
            <a:ext cx="9879736" cy="192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>
                <a:effectLst/>
                <a:latin typeface="+mj-lt"/>
                <a:ea typeface="+mj-ea"/>
                <a:cs typeface="+mj-cs"/>
              </a:rPr>
              <a:t>How to Win Friends and Influence People: The Principles</a:t>
            </a:r>
            <a:endParaRPr lang="en-US" sz="4400" b="0" i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47624-3551-4432-8136-373AD3F5B794}"/>
              </a:ext>
            </a:extLst>
          </p:cNvPr>
          <p:cNvSpPr txBox="1"/>
          <p:nvPr/>
        </p:nvSpPr>
        <p:spPr>
          <a:xfrm>
            <a:off x="7448146" y="3657600"/>
            <a:ext cx="9879734" cy="5678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1: Become genuinely interested in other people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2: Smile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3: Remember that a person’s name is to that person the sweetest and most important sound in any language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4: Be a good listener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5: Talk in terms of the other person’s interests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>
                <a:effectLst/>
              </a:rPr>
              <a:t>Principle 6: Make the other person feel important—and do it sincerely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ABA61D5D-4CD8-4E96-A774-1121F9380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r="-2" b="-2"/>
          <a:stretch/>
        </p:blipFill>
        <p:spPr bwMode="auto">
          <a:xfrm>
            <a:off x="20" y="10"/>
            <a:ext cx="6953366" cy="10286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21401" y="3172675"/>
            <a:ext cx="9464040" cy="0"/>
          </a:xfrm>
          <a:prstGeom prst="line">
            <a:avLst/>
          </a:prstGeom>
          <a:ln w="19050">
            <a:solidFill>
              <a:srgbClr val="FF2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81F121D7-9B7C-4B25-BFF9-9BCAD72E9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3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828799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909383" cy="1028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7291BF-E4A2-4D7E-AFD7-AA8232C9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5123" y="965199"/>
            <a:ext cx="5532039" cy="835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0841" y="1612782"/>
            <a:ext cx="2343401" cy="1759459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374C76D0-E3E9-4CB2-A673-FB17CF64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9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1623E-3DD1-49D8-AAB8-E878AFED0BFD}"/>
              </a:ext>
            </a:extLst>
          </p:cNvPr>
          <p:cNvSpPr txBox="1"/>
          <p:nvPr/>
        </p:nvSpPr>
        <p:spPr>
          <a:xfrm>
            <a:off x="7448145" y="943899"/>
            <a:ext cx="9879736" cy="251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>
                <a:latin typeface="+mj-lt"/>
                <a:ea typeface="+mj-ea"/>
                <a:cs typeface="+mj-cs"/>
              </a:rPr>
              <a:t>Why is the language we use at this stage so important?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5F390-3D89-4112-B167-BD060C976315}"/>
              </a:ext>
            </a:extLst>
          </p:cNvPr>
          <p:cNvSpPr txBox="1"/>
          <p:nvPr/>
        </p:nvSpPr>
        <p:spPr>
          <a:xfrm>
            <a:off x="7448146" y="3657600"/>
            <a:ext cx="9879734" cy="5678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How would you describe the type of language we need to use/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What affect do we want to have?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Control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Professional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Look at the job spec again….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Post work – have a look at the questioning techniques from mindtools – what could you use in the Job spec stage? Why?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</p:txBody>
      </p:sp>
      <p:pic>
        <p:nvPicPr>
          <p:cNvPr id="4" name="Picture 3" descr="Abstract background of data">
            <a:extLst>
              <a:ext uri="{FF2B5EF4-FFF2-40B4-BE49-F238E27FC236}">
                <a16:creationId xmlns:a16="http://schemas.microsoft.com/office/drawing/2014/main" id="{CCA8DE87-C822-4AC8-812C-F456C92E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0" r="35199"/>
          <a:stretch/>
        </p:blipFill>
        <p:spPr>
          <a:xfrm>
            <a:off x="20" y="10"/>
            <a:ext cx="6953366" cy="10286990"/>
          </a:xfrm>
          <a:prstGeom prst="rect">
            <a:avLst/>
          </a:prstGeom>
          <a:effectLst/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F8F62CD-E93F-4ACA-88DE-1371C77E6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0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0B0CAD4E-3083-487B-AD69-7ECDA36A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9474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EEA00-E08B-41B1-B0EA-3C00DFF65616}"/>
              </a:ext>
            </a:extLst>
          </p:cNvPr>
          <p:cNvSpPr txBox="1"/>
          <p:nvPr/>
        </p:nvSpPr>
        <p:spPr>
          <a:xfrm>
            <a:off x="12033031" y="4847896"/>
            <a:ext cx="5778062" cy="275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Amaranth" panose="020B0604020202020204" charset="0"/>
                <a:ea typeface="+mj-ea"/>
                <a:cs typeface="+mj-cs"/>
              </a:rPr>
              <a:t>Interview and Feedback process: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220496" y="7685689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2">
            <a:extLst>
              <a:ext uri="{FF2B5EF4-FFF2-40B4-BE49-F238E27FC236}">
                <a16:creationId xmlns:a16="http://schemas.microsoft.com/office/drawing/2014/main" id="{177C6039-5621-45CD-922F-6910A673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6173" y="0"/>
            <a:ext cx="11131825" cy="102869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E8836615-C28E-4FA5-A3F7-B94C4A7EA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6"/>
          <a:stretch/>
        </p:blipFill>
        <p:spPr bwMode="auto">
          <a:xfrm>
            <a:off x="20" y="10"/>
            <a:ext cx="10352576" cy="10286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AF9E3C-2347-4C51-9F0C-09335D96FCF8}"/>
              </a:ext>
            </a:extLst>
          </p:cNvPr>
          <p:cNvSpPr txBox="1"/>
          <p:nvPr/>
        </p:nvSpPr>
        <p:spPr>
          <a:xfrm>
            <a:off x="10980697" y="1132969"/>
            <a:ext cx="6210020" cy="8021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maranth Bold" panose="020B0604020202020204" charset="0"/>
              </a:rPr>
              <a:t>How to take the perfect job spec?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Amaranth" panose="020B060402020202020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clear on your objectives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prepared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aware of your language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slow…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curious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maranth" panose="020B0604020202020204" charset="0"/>
              </a:rPr>
              <a:t>Be in CONTROL - Prepare the client throughout your calls and before hand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308FE81B-8DA4-4100-ABF2-AE702538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7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87955CA5-3B54-4C38-B1DC-BC170D035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828799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3FED47C-1DDC-422A-B027-306FD63C731A}"/>
              </a:ext>
            </a:extLst>
          </p:cNvPr>
          <p:cNvSpPr txBox="1"/>
          <p:nvPr/>
        </p:nvSpPr>
        <p:spPr>
          <a:xfrm>
            <a:off x="788274" y="5126359"/>
            <a:ext cx="6889531" cy="392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What do you need help with right now?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9DD8B13-4B75-4F63-8D5C-1B7F03BDD7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200" y="8496300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983B648-9860-407F-BED9-93B576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81" y="6539212"/>
            <a:ext cx="4510087" cy="36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249680" y="3587769"/>
            <a:ext cx="4851505" cy="4323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Your actions are to think about –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chemeClr val="tx2"/>
              </a:solidFill>
              <a:latin typeface="Amaranth"/>
            </a:endParaRP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What will you try and use after this session?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What is your 1 commitment? Write it on your action plan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Module 10 Action plan will be added to the members area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maranth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31581" y="8343900"/>
            <a:ext cx="382825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</p:txBody>
      </p:sp>
      <p:graphicFrame>
        <p:nvGraphicFramePr>
          <p:cNvPr id="5131" name="TextBox 3">
            <a:extLst>
              <a:ext uri="{FF2B5EF4-FFF2-40B4-BE49-F238E27FC236}">
                <a16:creationId xmlns:a16="http://schemas.microsoft.com/office/drawing/2014/main" id="{6D93F5BD-976D-4DFB-9B79-C9C900C2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506102"/>
              </p:ext>
            </p:extLst>
          </p:nvPr>
        </p:nvGraphicFramePr>
        <p:xfrm>
          <a:off x="8909243" y="533400"/>
          <a:ext cx="8357612" cy="863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4B26EA6D-D9CA-464D-9A8B-F9CDC726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1"/>
            <a:ext cx="5981700" cy="31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208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6173" y="0"/>
            <a:ext cx="11131825" cy="102869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980699" y="914400"/>
            <a:ext cx="6210021" cy="199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latin typeface="Amaranth Bold" panose="020B0604020202020204" charset="0"/>
                <a:ea typeface="+mj-ea"/>
                <a:cs typeface="+mj-cs"/>
              </a:rPr>
              <a:t>Welcome!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r="-1" b="19746"/>
          <a:stretch/>
        </p:blipFill>
        <p:spPr>
          <a:xfrm>
            <a:off x="20" y="10"/>
            <a:ext cx="10352576" cy="10286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7"/>
          <p:cNvSpPr txBox="1"/>
          <p:nvPr/>
        </p:nvSpPr>
        <p:spPr>
          <a:xfrm>
            <a:off x="10980697" y="3291153"/>
            <a:ext cx="6210020" cy="5862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Amaranth" panose="020B0604020202020204" charset="0"/>
              </a:rPr>
              <a:t>Nearly 18 years in the Recruitment Industry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Amaranth" panose="020B0604020202020204" charset="0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Consultant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Senior consultant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L and D consultant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Internal Recruitment Manager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Associate Director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Director of Operations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latin typeface="Amaranth"/>
              </a:rPr>
              <a:t>Training Consultancy business owner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Amaranth" panose="020B06040202020202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3A3484-F0F9-416A-8025-F464A6877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/>
          <a:stretch/>
        </p:blipFill>
        <p:spPr bwMode="auto">
          <a:xfrm>
            <a:off x="22" y="11"/>
            <a:ext cx="11734781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12070079" y="961497"/>
            <a:ext cx="5450619" cy="23826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Amaranth Bold" panose="020B0604020202020204" charset="0"/>
                <a:ea typeface="+mj-ea"/>
                <a:cs typeface="Amaranth Bold" panose="020B0604020202020204" charset="0"/>
              </a:rPr>
              <a:t>Objectives for this session: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70079" y="4084092"/>
            <a:ext cx="5450621" cy="5241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>
              <a:lnSpc>
                <a:spcPts val="4481"/>
              </a:lnSpc>
            </a:pPr>
            <a:endParaRPr lang="en-US" sz="9600" dirty="0">
              <a:solidFill>
                <a:srgbClr val="1B1B1B"/>
              </a:solidFill>
              <a:latin typeface="Amaranth"/>
            </a:endParaRPr>
          </a:p>
          <a:p>
            <a:pPr marL="428646" indent="-22861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Know what the common mistakes are when taking a job specification</a:t>
            </a:r>
          </a:p>
          <a:p>
            <a:pPr marL="428646" indent="-22861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Know the difference between a brief and a specification</a:t>
            </a:r>
          </a:p>
          <a:p>
            <a:pPr marL="428646" indent="-22861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Know you can influence your clients to get the information you need</a:t>
            </a:r>
          </a:p>
          <a:p>
            <a:pPr marL="428646" indent="-22861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Know what language will enable you to get that information</a:t>
            </a:r>
          </a:p>
          <a:p>
            <a:pPr marL="428646" indent="-22861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Increase your fill rates by receiving timely feedback and decision making</a:t>
            </a:r>
          </a:p>
          <a:p>
            <a:pPr indent="-228612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indent="-228612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28444" y="221536"/>
            <a:ext cx="1627532" cy="162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4B713AF-6E1F-4A1B-96C6-BAEAF06A90CB}"/>
              </a:ext>
            </a:extLst>
          </p:cNvPr>
          <p:cNvSpPr/>
          <p:nvPr/>
        </p:nvSpPr>
        <p:spPr>
          <a:xfrm>
            <a:off x="12877801" y="0"/>
            <a:ext cx="5088824" cy="10287000"/>
          </a:xfrm>
          <a:prstGeom prst="rect">
            <a:avLst/>
          </a:prstGeom>
          <a:solidFill>
            <a:srgbClr val="91B43E"/>
          </a:solid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32B41-C417-4259-87E6-980CE92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3106" y="647700"/>
            <a:ext cx="3920808" cy="79786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r>
              <a:rPr lang="en-US" sz="3401" dirty="0">
                <a:latin typeface="Amaranth Bold" panose="020B0604020202020204" charset="0"/>
              </a:rPr>
              <a:t>By the end of this session you will be able to:</a:t>
            </a: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2700" dirty="0">
                <a:latin typeface="Amaranth Bold" panose="020B0604020202020204" charset="0"/>
              </a:rPr>
            </a:br>
            <a:r>
              <a:rPr lang="en-US" sz="2700" dirty="0">
                <a:latin typeface="Amaranth Bold" panose="020B0604020202020204" charset="0"/>
              </a:rPr>
              <a:t>Influence your clients through and throughout your BD calls</a:t>
            </a:r>
            <a:br>
              <a:rPr lang="en-US" sz="2700" dirty="0">
                <a:latin typeface="Amaranth Bold" panose="020B0604020202020204" charset="0"/>
              </a:rPr>
            </a:br>
            <a:br>
              <a:rPr lang="en-US" sz="2700" dirty="0">
                <a:latin typeface="Amaranth Bold" panose="020B0604020202020204" charset="0"/>
              </a:rPr>
            </a:br>
            <a:r>
              <a:rPr lang="en-US" sz="2700" dirty="0">
                <a:latin typeface="Amaranth Bold" panose="020B0604020202020204" charset="0"/>
              </a:rPr>
              <a:t>Be mindful of your language and questions to get clients buy in and agreement</a:t>
            </a:r>
            <a:br>
              <a:rPr lang="en-US" sz="2700" dirty="0">
                <a:latin typeface="Amaranth Bold" panose="020B0604020202020204" charset="0"/>
              </a:rPr>
            </a:br>
            <a:br>
              <a:rPr lang="en-US" sz="2700" dirty="0">
                <a:latin typeface="Amaranth Bold" panose="020B0604020202020204" charset="0"/>
              </a:rPr>
            </a:br>
            <a:br>
              <a:rPr lang="en-US" sz="2700" dirty="0">
                <a:latin typeface="Amaranth Bold" panose="020B0604020202020204" charset="0"/>
              </a:rPr>
            </a:br>
            <a:r>
              <a:rPr lang="en-US" sz="2700" dirty="0">
                <a:latin typeface="Amaranth Bold" panose="020B0604020202020204" charset="0"/>
              </a:rPr>
              <a:t>Post course work - Create a template Job specification with questions in your style for Ali to appraise</a:t>
            </a: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" panose="020B0604020202020204" charset="0"/>
              </a:rPr>
            </a:br>
            <a:br>
              <a:rPr lang="en-US" sz="3401" dirty="0">
                <a:latin typeface="Amaranth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latin typeface="Amaranth Bold" panose="020B0604020202020204" charset="0"/>
              </a:rPr>
            </a:br>
            <a:br>
              <a:rPr lang="en-US" sz="3401" dirty="0">
                <a:solidFill>
                  <a:srgbClr val="FFFFFF"/>
                </a:solidFill>
              </a:rPr>
            </a:br>
            <a:br>
              <a:rPr lang="en-US" sz="3401" dirty="0">
                <a:solidFill>
                  <a:srgbClr val="FFFFFF"/>
                </a:solidFill>
              </a:rPr>
            </a:br>
            <a:endParaRPr lang="en-US" sz="3401" dirty="0">
              <a:solidFill>
                <a:srgbClr val="FFFFFF"/>
              </a:solidFill>
              <a:latin typeface="Amaranth" panose="020B0604020202020204" charset="0"/>
            </a:endParaRPr>
          </a:p>
        </p:txBody>
      </p:sp>
      <p:pic>
        <p:nvPicPr>
          <p:cNvPr id="2050" name="Picture 2" descr="Image result for outcome image">
            <a:extLst>
              <a:ext uri="{FF2B5EF4-FFF2-40B4-BE49-F238E27FC236}">
                <a16:creationId xmlns:a16="http://schemas.microsoft.com/office/drawing/2014/main" id="{1B3F65CF-1907-41DF-B73B-C778AD950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1"/>
          <a:stretch/>
        </p:blipFill>
        <p:spPr bwMode="auto">
          <a:xfrm>
            <a:off x="1464377" y="1413807"/>
            <a:ext cx="10744833" cy="7212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846C2DB-7031-4604-88A7-298A4E7A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199" y="8576484"/>
            <a:ext cx="1368381" cy="13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D02BB4E-56D2-4EE0-99CB-36D7984B3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 bwMode="auto">
          <a:xfrm>
            <a:off x="1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1297415" y="547687"/>
            <a:ext cx="5733283" cy="2849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latin typeface="+mj-lt"/>
                <a:ea typeface="+mj-ea"/>
                <a:cs typeface="+mj-cs"/>
              </a:rPr>
              <a:t>But first!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latin typeface="+mj-lt"/>
                <a:ea typeface="+mj-ea"/>
                <a:cs typeface="+mj-cs"/>
              </a:rPr>
              <a:t>What are the common mistakes?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2EC76-6C28-4091-8CE5-37790FE22885}"/>
              </a:ext>
            </a:extLst>
          </p:cNvPr>
          <p:cNvSpPr txBox="1"/>
          <p:nvPr/>
        </p:nvSpPr>
        <p:spPr>
          <a:xfrm>
            <a:off x="11297415" y="3651301"/>
            <a:ext cx="5733283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Not taking enough time to ask the right questions!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Not asking the right questions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 setting objectives for the call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Allowing your self to be rushed off with no call back arranged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Not consulting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Saying yes to everything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Not selling the benefits of why you need the information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Not setting up this part of the process in your BD calls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144" y="706387"/>
            <a:ext cx="6571513" cy="8838156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4543" y="1518006"/>
            <a:ext cx="5124237" cy="719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 taking enough time to ask the right questions!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089591A9-89C8-49A8-9F82-324603B551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607789"/>
              </p:ext>
            </p:extLst>
          </p:nvPr>
        </p:nvGraphicFramePr>
        <p:xfrm>
          <a:off x="7791450" y="706386"/>
          <a:ext cx="9770406" cy="882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16F1A48F-A65C-4245-B564-83C0872DF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 b="1205"/>
          <a:stretch/>
        </p:blipFill>
        <p:spPr bwMode="auto">
          <a:xfrm>
            <a:off x="1978341" y="6405758"/>
            <a:ext cx="3253252" cy="18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27070C0B-A7AF-4010-904D-89946B85C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 b="1205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xtBox 3"/>
          <p:cNvSpPr txBox="1"/>
          <p:nvPr/>
        </p:nvSpPr>
        <p:spPr>
          <a:xfrm>
            <a:off x="12033031" y="4847896"/>
            <a:ext cx="5778062" cy="275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Amaranth Bold" panose="020B0604020202020204" charset="0"/>
                <a:ea typeface="+mj-ea"/>
                <a:cs typeface="+mj-cs"/>
              </a:rPr>
              <a:t>Not asking the right questions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dirty="0"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220496" y="7685689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7300" y="547687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 kern="1200" dirty="0">
                <a:solidFill>
                  <a:schemeClr val="tx1"/>
                </a:solidFill>
                <a:latin typeface="Amaranth Bold" panose="020B0604020202020204" charset="0"/>
                <a:ea typeface="+mj-ea"/>
                <a:cs typeface="+mj-cs"/>
              </a:rPr>
              <a:t>No setting objectives for the call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54" y="2516059"/>
            <a:ext cx="16280892" cy="27432"/>
          </a:xfrm>
          <a:custGeom>
            <a:avLst/>
            <a:gdLst>
              <a:gd name="connsiteX0" fmla="*/ 0 w 16280892"/>
              <a:gd name="connsiteY0" fmla="*/ 0 h 27432"/>
              <a:gd name="connsiteX1" fmla="*/ 841179 w 16280892"/>
              <a:gd name="connsiteY1" fmla="*/ 0 h 27432"/>
              <a:gd name="connsiteX2" fmla="*/ 1682359 w 16280892"/>
              <a:gd name="connsiteY2" fmla="*/ 0 h 27432"/>
              <a:gd name="connsiteX3" fmla="*/ 2360729 w 16280892"/>
              <a:gd name="connsiteY3" fmla="*/ 0 h 27432"/>
              <a:gd name="connsiteX4" fmla="*/ 3039100 w 16280892"/>
              <a:gd name="connsiteY4" fmla="*/ 0 h 27432"/>
              <a:gd name="connsiteX5" fmla="*/ 3717470 w 16280892"/>
              <a:gd name="connsiteY5" fmla="*/ 0 h 27432"/>
              <a:gd name="connsiteX6" fmla="*/ 3907414 w 16280892"/>
              <a:gd name="connsiteY6" fmla="*/ 0 h 27432"/>
              <a:gd name="connsiteX7" fmla="*/ 4748593 w 16280892"/>
              <a:gd name="connsiteY7" fmla="*/ 0 h 27432"/>
              <a:gd name="connsiteX8" fmla="*/ 4938537 w 16280892"/>
              <a:gd name="connsiteY8" fmla="*/ 0 h 27432"/>
              <a:gd name="connsiteX9" fmla="*/ 5616908 w 16280892"/>
              <a:gd name="connsiteY9" fmla="*/ 0 h 27432"/>
              <a:gd name="connsiteX10" fmla="*/ 6620896 w 16280892"/>
              <a:gd name="connsiteY10" fmla="*/ 0 h 27432"/>
              <a:gd name="connsiteX11" fmla="*/ 7624884 w 16280892"/>
              <a:gd name="connsiteY11" fmla="*/ 0 h 27432"/>
              <a:gd name="connsiteX12" fmla="*/ 8466064 w 16280892"/>
              <a:gd name="connsiteY12" fmla="*/ 0 h 27432"/>
              <a:gd name="connsiteX13" fmla="*/ 8981625 w 16280892"/>
              <a:gd name="connsiteY13" fmla="*/ 0 h 27432"/>
              <a:gd name="connsiteX14" fmla="*/ 9171569 w 16280892"/>
              <a:gd name="connsiteY14" fmla="*/ 0 h 27432"/>
              <a:gd name="connsiteX15" fmla="*/ 9687131 w 16280892"/>
              <a:gd name="connsiteY15" fmla="*/ 0 h 27432"/>
              <a:gd name="connsiteX16" fmla="*/ 10528310 w 16280892"/>
              <a:gd name="connsiteY16" fmla="*/ 0 h 27432"/>
              <a:gd name="connsiteX17" fmla="*/ 11532298 w 16280892"/>
              <a:gd name="connsiteY17" fmla="*/ 0 h 27432"/>
              <a:gd name="connsiteX18" fmla="*/ 11722242 w 16280892"/>
              <a:gd name="connsiteY18" fmla="*/ 0 h 27432"/>
              <a:gd name="connsiteX19" fmla="*/ 11912186 w 16280892"/>
              <a:gd name="connsiteY19" fmla="*/ 0 h 27432"/>
              <a:gd name="connsiteX20" fmla="*/ 12916174 w 16280892"/>
              <a:gd name="connsiteY20" fmla="*/ 0 h 27432"/>
              <a:gd name="connsiteX21" fmla="*/ 13106118 w 16280892"/>
              <a:gd name="connsiteY21" fmla="*/ 0 h 27432"/>
              <a:gd name="connsiteX22" fmla="*/ 13784489 w 16280892"/>
              <a:gd name="connsiteY22" fmla="*/ 0 h 27432"/>
              <a:gd name="connsiteX23" fmla="*/ 14137241 w 16280892"/>
              <a:gd name="connsiteY23" fmla="*/ 0 h 27432"/>
              <a:gd name="connsiteX24" fmla="*/ 14489994 w 16280892"/>
              <a:gd name="connsiteY24" fmla="*/ 0 h 27432"/>
              <a:gd name="connsiteX25" fmla="*/ 14842747 w 16280892"/>
              <a:gd name="connsiteY25" fmla="*/ 0 h 27432"/>
              <a:gd name="connsiteX26" fmla="*/ 15195499 w 16280892"/>
              <a:gd name="connsiteY26" fmla="*/ 0 h 27432"/>
              <a:gd name="connsiteX27" fmla="*/ 16280892 w 16280892"/>
              <a:gd name="connsiteY27" fmla="*/ 0 h 27432"/>
              <a:gd name="connsiteX28" fmla="*/ 16280892 w 16280892"/>
              <a:gd name="connsiteY28" fmla="*/ 27432 h 27432"/>
              <a:gd name="connsiteX29" fmla="*/ 15765330 w 16280892"/>
              <a:gd name="connsiteY29" fmla="*/ 27432 h 27432"/>
              <a:gd name="connsiteX30" fmla="*/ 15412578 w 16280892"/>
              <a:gd name="connsiteY30" fmla="*/ 27432 h 27432"/>
              <a:gd name="connsiteX31" fmla="*/ 14571398 w 16280892"/>
              <a:gd name="connsiteY31" fmla="*/ 27432 h 27432"/>
              <a:gd name="connsiteX32" fmla="*/ 13567410 w 16280892"/>
              <a:gd name="connsiteY32" fmla="*/ 27432 h 27432"/>
              <a:gd name="connsiteX33" fmla="*/ 13051848 w 16280892"/>
              <a:gd name="connsiteY33" fmla="*/ 27432 h 27432"/>
              <a:gd name="connsiteX34" fmla="*/ 12047860 w 16280892"/>
              <a:gd name="connsiteY34" fmla="*/ 27432 h 27432"/>
              <a:gd name="connsiteX35" fmla="*/ 11369490 w 16280892"/>
              <a:gd name="connsiteY35" fmla="*/ 27432 h 27432"/>
              <a:gd name="connsiteX36" fmla="*/ 10365501 w 16280892"/>
              <a:gd name="connsiteY36" fmla="*/ 27432 h 27432"/>
              <a:gd name="connsiteX37" fmla="*/ 9361513 w 16280892"/>
              <a:gd name="connsiteY37" fmla="*/ 27432 h 27432"/>
              <a:gd name="connsiteX38" fmla="*/ 9008760 w 16280892"/>
              <a:gd name="connsiteY38" fmla="*/ 27432 h 27432"/>
              <a:gd name="connsiteX39" fmla="*/ 8493199 w 16280892"/>
              <a:gd name="connsiteY39" fmla="*/ 27432 h 27432"/>
              <a:gd name="connsiteX40" fmla="*/ 7814828 w 16280892"/>
              <a:gd name="connsiteY40" fmla="*/ 27432 h 27432"/>
              <a:gd name="connsiteX41" fmla="*/ 7136458 w 16280892"/>
              <a:gd name="connsiteY41" fmla="*/ 27432 h 27432"/>
              <a:gd name="connsiteX42" fmla="*/ 6295278 w 16280892"/>
              <a:gd name="connsiteY42" fmla="*/ 27432 h 27432"/>
              <a:gd name="connsiteX43" fmla="*/ 5942526 w 16280892"/>
              <a:gd name="connsiteY43" fmla="*/ 27432 h 27432"/>
              <a:gd name="connsiteX44" fmla="*/ 5589773 w 16280892"/>
              <a:gd name="connsiteY44" fmla="*/ 27432 h 27432"/>
              <a:gd name="connsiteX45" fmla="*/ 4585785 w 16280892"/>
              <a:gd name="connsiteY45" fmla="*/ 27432 h 27432"/>
              <a:gd name="connsiteX46" fmla="*/ 3581796 w 16280892"/>
              <a:gd name="connsiteY46" fmla="*/ 27432 h 27432"/>
              <a:gd name="connsiteX47" fmla="*/ 2903426 w 16280892"/>
              <a:gd name="connsiteY47" fmla="*/ 27432 h 27432"/>
              <a:gd name="connsiteX48" fmla="*/ 2713482 w 16280892"/>
              <a:gd name="connsiteY48" fmla="*/ 27432 h 27432"/>
              <a:gd name="connsiteX49" fmla="*/ 2523538 w 16280892"/>
              <a:gd name="connsiteY49" fmla="*/ 27432 h 27432"/>
              <a:gd name="connsiteX50" fmla="*/ 1519550 w 16280892"/>
              <a:gd name="connsiteY50" fmla="*/ 27432 h 27432"/>
              <a:gd name="connsiteX51" fmla="*/ 1003988 w 16280892"/>
              <a:gd name="connsiteY51" fmla="*/ 27432 h 27432"/>
              <a:gd name="connsiteX52" fmla="*/ 0 w 16280892"/>
              <a:gd name="connsiteY52" fmla="*/ 27432 h 27432"/>
              <a:gd name="connsiteX53" fmla="*/ 0 w 16280892"/>
              <a:gd name="connsiteY53" fmla="*/ 0 h 27432"/>
              <a:gd name="connsiteX0" fmla="*/ 0 w 16280892"/>
              <a:gd name="connsiteY0" fmla="*/ 0 h 27432"/>
              <a:gd name="connsiteX1" fmla="*/ 515562 w 16280892"/>
              <a:gd name="connsiteY1" fmla="*/ 0 h 27432"/>
              <a:gd name="connsiteX2" fmla="*/ 705505 w 16280892"/>
              <a:gd name="connsiteY2" fmla="*/ 0 h 27432"/>
              <a:gd name="connsiteX3" fmla="*/ 1709494 w 16280892"/>
              <a:gd name="connsiteY3" fmla="*/ 0 h 27432"/>
              <a:gd name="connsiteX4" fmla="*/ 2225055 w 16280892"/>
              <a:gd name="connsiteY4" fmla="*/ 0 h 27432"/>
              <a:gd name="connsiteX5" fmla="*/ 2740617 w 16280892"/>
              <a:gd name="connsiteY5" fmla="*/ 0 h 27432"/>
              <a:gd name="connsiteX6" fmla="*/ 3744605 w 16280892"/>
              <a:gd name="connsiteY6" fmla="*/ 0 h 27432"/>
              <a:gd name="connsiteX7" fmla="*/ 4097358 w 16280892"/>
              <a:gd name="connsiteY7" fmla="*/ 0 h 27432"/>
              <a:gd name="connsiteX8" fmla="*/ 5101346 w 16280892"/>
              <a:gd name="connsiteY8" fmla="*/ 0 h 27432"/>
              <a:gd name="connsiteX9" fmla="*/ 6105334 w 16280892"/>
              <a:gd name="connsiteY9" fmla="*/ 0 h 27432"/>
              <a:gd name="connsiteX10" fmla="*/ 6783705 w 16280892"/>
              <a:gd name="connsiteY10" fmla="*/ 0 h 27432"/>
              <a:gd name="connsiteX11" fmla="*/ 7787693 w 16280892"/>
              <a:gd name="connsiteY11" fmla="*/ 0 h 27432"/>
              <a:gd name="connsiteX12" fmla="*/ 8303255 w 16280892"/>
              <a:gd name="connsiteY12" fmla="*/ 0 h 27432"/>
              <a:gd name="connsiteX13" fmla="*/ 8818816 w 16280892"/>
              <a:gd name="connsiteY13" fmla="*/ 0 h 27432"/>
              <a:gd name="connsiteX14" fmla="*/ 9659996 w 16280892"/>
              <a:gd name="connsiteY14" fmla="*/ 0 h 27432"/>
              <a:gd name="connsiteX15" fmla="*/ 10175557 w 16280892"/>
              <a:gd name="connsiteY15" fmla="*/ 0 h 27432"/>
              <a:gd name="connsiteX16" fmla="*/ 11179546 w 16280892"/>
              <a:gd name="connsiteY16" fmla="*/ 0 h 27432"/>
              <a:gd name="connsiteX17" fmla="*/ 12183534 w 16280892"/>
              <a:gd name="connsiteY17" fmla="*/ 0 h 27432"/>
              <a:gd name="connsiteX18" fmla="*/ 12861905 w 16280892"/>
              <a:gd name="connsiteY18" fmla="*/ 0 h 27432"/>
              <a:gd name="connsiteX19" fmla="*/ 13377466 w 16280892"/>
              <a:gd name="connsiteY19" fmla="*/ 0 h 27432"/>
              <a:gd name="connsiteX20" fmla="*/ 13567410 w 16280892"/>
              <a:gd name="connsiteY20" fmla="*/ 0 h 27432"/>
              <a:gd name="connsiteX21" fmla="*/ 13920163 w 16280892"/>
              <a:gd name="connsiteY21" fmla="*/ 0 h 27432"/>
              <a:gd name="connsiteX22" fmla="*/ 14272915 w 16280892"/>
              <a:gd name="connsiteY22" fmla="*/ 0 h 27432"/>
              <a:gd name="connsiteX23" fmla="*/ 14788477 w 16280892"/>
              <a:gd name="connsiteY23" fmla="*/ 0 h 27432"/>
              <a:gd name="connsiteX24" fmla="*/ 16280892 w 16280892"/>
              <a:gd name="connsiteY24" fmla="*/ 0 h 27432"/>
              <a:gd name="connsiteX25" fmla="*/ 16280892 w 16280892"/>
              <a:gd name="connsiteY25" fmla="*/ 27432 h 27432"/>
              <a:gd name="connsiteX26" fmla="*/ 15602522 w 16280892"/>
              <a:gd name="connsiteY26" fmla="*/ 27432 h 27432"/>
              <a:gd name="connsiteX27" fmla="*/ 14924151 w 16280892"/>
              <a:gd name="connsiteY27" fmla="*/ 27432 h 27432"/>
              <a:gd name="connsiteX28" fmla="*/ 14571398 w 16280892"/>
              <a:gd name="connsiteY28" fmla="*/ 27432 h 27432"/>
              <a:gd name="connsiteX29" fmla="*/ 13730219 w 16280892"/>
              <a:gd name="connsiteY29" fmla="*/ 27432 h 27432"/>
              <a:gd name="connsiteX30" fmla="*/ 13377466 w 16280892"/>
              <a:gd name="connsiteY30" fmla="*/ 27432 h 27432"/>
              <a:gd name="connsiteX31" fmla="*/ 12536287 w 16280892"/>
              <a:gd name="connsiteY31" fmla="*/ 27432 h 27432"/>
              <a:gd name="connsiteX32" fmla="*/ 12346343 w 16280892"/>
              <a:gd name="connsiteY32" fmla="*/ 27432 h 27432"/>
              <a:gd name="connsiteX33" fmla="*/ 11505164 w 16280892"/>
              <a:gd name="connsiteY33" fmla="*/ 27432 h 27432"/>
              <a:gd name="connsiteX34" fmla="*/ 11152411 w 16280892"/>
              <a:gd name="connsiteY34" fmla="*/ 27432 h 27432"/>
              <a:gd name="connsiteX35" fmla="*/ 10962467 w 16280892"/>
              <a:gd name="connsiteY35" fmla="*/ 27432 h 27432"/>
              <a:gd name="connsiteX36" fmla="*/ 10609715 w 16280892"/>
              <a:gd name="connsiteY36" fmla="*/ 27432 h 27432"/>
              <a:gd name="connsiteX37" fmla="*/ 9768535 w 16280892"/>
              <a:gd name="connsiteY37" fmla="*/ 27432 h 27432"/>
              <a:gd name="connsiteX38" fmla="*/ 9415783 w 16280892"/>
              <a:gd name="connsiteY38" fmla="*/ 27432 h 27432"/>
              <a:gd name="connsiteX39" fmla="*/ 9225839 w 16280892"/>
              <a:gd name="connsiteY39" fmla="*/ 27432 h 27432"/>
              <a:gd name="connsiteX40" fmla="*/ 8873086 w 16280892"/>
              <a:gd name="connsiteY40" fmla="*/ 27432 h 27432"/>
              <a:gd name="connsiteX41" fmla="*/ 8357525 w 16280892"/>
              <a:gd name="connsiteY41" fmla="*/ 27432 h 27432"/>
              <a:gd name="connsiteX42" fmla="*/ 7679154 w 16280892"/>
              <a:gd name="connsiteY42" fmla="*/ 27432 h 27432"/>
              <a:gd name="connsiteX43" fmla="*/ 7326401 w 16280892"/>
              <a:gd name="connsiteY43" fmla="*/ 27432 h 27432"/>
              <a:gd name="connsiteX44" fmla="*/ 6322413 w 16280892"/>
              <a:gd name="connsiteY44" fmla="*/ 27432 h 27432"/>
              <a:gd name="connsiteX45" fmla="*/ 5644043 w 16280892"/>
              <a:gd name="connsiteY45" fmla="*/ 27432 h 27432"/>
              <a:gd name="connsiteX46" fmla="*/ 4640054 w 16280892"/>
              <a:gd name="connsiteY46" fmla="*/ 27432 h 27432"/>
              <a:gd name="connsiteX47" fmla="*/ 3798875 w 16280892"/>
              <a:gd name="connsiteY47" fmla="*/ 27432 h 27432"/>
              <a:gd name="connsiteX48" fmla="*/ 3283313 w 16280892"/>
              <a:gd name="connsiteY48" fmla="*/ 27432 h 27432"/>
              <a:gd name="connsiteX49" fmla="*/ 2442134 w 16280892"/>
              <a:gd name="connsiteY49" fmla="*/ 27432 h 27432"/>
              <a:gd name="connsiteX50" fmla="*/ 2089381 w 16280892"/>
              <a:gd name="connsiteY50" fmla="*/ 27432 h 27432"/>
              <a:gd name="connsiteX51" fmla="*/ 1411011 w 16280892"/>
              <a:gd name="connsiteY51" fmla="*/ 27432 h 27432"/>
              <a:gd name="connsiteX52" fmla="*/ 1221067 w 16280892"/>
              <a:gd name="connsiteY52" fmla="*/ 27432 h 27432"/>
              <a:gd name="connsiteX53" fmla="*/ 0 w 16280892"/>
              <a:gd name="connsiteY53" fmla="*/ 27432 h 27432"/>
              <a:gd name="connsiteX54" fmla="*/ 0 w 16280892"/>
              <a:gd name="connsiteY5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280892" h="27432" fill="none" extrusionOk="0">
                <a:moveTo>
                  <a:pt x="0" y="0"/>
                </a:moveTo>
                <a:cubicBezTo>
                  <a:pt x="400379" y="35760"/>
                  <a:pt x="507460" y="-35263"/>
                  <a:pt x="841179" y="0"/>
                </a:cubicBezTo>
                <a:cubicBezTo>
                  <a:pt x="1163437" y="39010"/>
                  <a:pt x="1508034" y="-28445"/>
                  <a:pt x="1682359" y="0"/>
                </a:cubicBezTo>
                <a:cubicBezTo>
                  <a:pt x="1837574" y="19933"/>
                  <a:pt x="2082069" y="65257"/>
                  <a:pt x="2360729" y="0"/>
                </a:cubicBezTo>
                <a:cubicBezTo>
                  <a:pt x="2608574" y="-18482"/>
                  <a:pt x="2702511" y="37048"/>
                  <a:pt x="3039100" y="0"/>
                </a:cubicBezTo>
                <a:cubicBezTo>
                  <a:pt x="3367173" y="-28007"/>
                  <a:pt x="3423651" y="12250"/>
                  <a:pt x="3717470" y="0"/>
                </a:cubicBezTo>
                <a:cubicBezTo>
                  <a:pt x="4017576" y="-9336"/>
                  <a:pt x="3808129" y="-1934"/>
                  <a:pt x="3907414" y="0"/>
                </a:cubicBezTo>
                <a:cubicBezTo>
                  <a:pt x="4003783" y="-47128"/>
                  <a:pt x="4545860" y="-18453"/>
                  <a:pt x="4748593" y="0"/>
                </a:cubicBezTo>
                <a:cubicBezTo>
                  <a:pt x="4791289" y="-7112"/>
                  <a:pt x="4872657" y="-5945"/>
                  <a:pt x="4938537" y="0"/>
                </a:cubicBezTo>
                <a:cubicBezTo>
                  <a:pt x="4996342" y="55727"/>
                  <a:pt x="5285687" y="-11462"/>
                  <a:pt x="5616908" y="0"/>
                </a:cubicBezTo>
                <a:cubicBezTo>
                  <a:pt x="5932597" y="-7721"/>
                  <a:pt x="6419429" y="4548"/>
                  <a:pt x="6620896" y="0"/>
                </a:cubicBezTo>
                <a:cubicBezTo>
                  <a:pt x="6867615" y="-48162"/>
                  <a:pt x="7149184" y="63902"/>
                  <a:pt x="7624884" y="0"/>
                </a:cubicBezTo>
                <a:cubicBezTo>
                  <a:pt x="8121768" y="-23597"/>
                  <a:pt x="8110388" y="-24250"/>
                  <a:pt x="8466064" y="0"/>
                </a:cubicBezTo>
                <a:cubicBezTo>
                  <a:pt x="8827311" y="12259"/>
                  <a:pt x="8775229" y="-19283"/>
                  <a:pt x="8981625" y="0"/>
                </a:cubicBezTo>
                <a:cubicBezTo>
                  <a:pt x="9197939" y="12700"/>
                  <a:pt x="9085313" y="1609"/>
                  <a:pt x="9171569" y="0"/>
                </a:cubicBezTo>
                <a:cubicBezTo>
                  <a:pt x="9271685" y="-30889"/>
                  <a:pt x="9476535" y="-23392"/>
                  <a:pt x="9687131" y="0"/>
                </a:cubicBezTo>
                <a:cubicBezTo>
                  <a:pt x="9897923" y="58518"/>
                  <a:pt x="10208871" y="34679"/>
                  <a:pt x="10528310" y="0"/>
                </a:cubicBezTo>
                <a:cubicBezTo>
                  <a:pt x="10837915" y="-86928"/>
                  <a:pt x="11289502" y="14795"/>
                  <a:pt x="11532298" y="0"/>
                </a:cubicBezTo>
                <a:cubicBezTo>
                  <a:pt x="11735685" y="-46209"/>
                  <a:pt x="11679740" y="-1021"/>
                  <a:pt x="11722242" y="0"/>
                </a:cubicBezTo>
                <a:cubicBezTo>
                  <a:pt x="11784870" y="4563"/>
                  <a:pt x="11841251" y="-6856"/>
                  <a:pt x="11912186" y="0"/>
                </a:cubicBezTo>
                <a:cubicBezTo>
                  <a:pt x="12042056" y="43965"/>
                  <a:pt x="12550320" y="12123"/>
                  <a:pt x="12916174" y="0"/>
                </a:cubicBezTo>
                <a:cubicBezTo>
                  <a:pt x="13275573" y="15321"/>
                  <a:pt x="13061031" y="-10546"/>
                  <a:pt x="13106118" y="0"/>
                </a:cubicBezTo>
                <a:cubicBezTo>
                  <a:pt x="13130533" y="-16454"/>
                  <a:pt x="13558366" y="-3945"/>
                  <a:pt x="13784489" y="0"/>
                </a:cubicBezTo>
                <a:cubicBezTo>
                  <a:pt x="14013329" y="23879"/>
                  <a:pt x="14029640" y="-2576"/>
                  <a:pt x="14137241" y="0"/>
                </a:cubicBezTo>
                <a:cubicBezTo>
                  <a:pt x="14246873" y="-2188"/>
                  <a:pt x="14388056" y="9519"/>
                  <a:pt x="14489994" y="0"/>
                </a:cubicBezTo>
                <a:cubicBezTo>
                  <a:pt x="14588421" y="1172"/>
                  <a:pt x="14752817" y="20463"/>
                  <a:pt x="14842747" y="0"/>
                </a:cubicBezTo>
                <a:cubicBezTo>
                  <a:pt x="14944827" y="-6139"/>
                  <a:pt x="15124475" y="-4183"/>
                  <a:pt x="15195499" y="0"/>
                </a:cubicBezTo>
                <a:cubicBezTo>
                  <a:pt x="15233289" y="-72999"/>
                  <a:pt x="15899864" y="40175"/>
                  <a:pt x="16280892" y="0"/>
                </a:cubicBezTo>
                <a:cubicBezTo>
                  <a:pt x="16282588" y="7876"/>
                  <a:pt x="16277795" y="15459"/>
                  <a:pt x="16280892" y="27432"/>
                </a:cubicBezTo>
                <a:cubicBezTo>
                  <a:pt x="16099300" y="57962"/>
                  <a:pt x="15863089" y="25456"/>
                  <a:pt x="15765330" y="27432"/>
                </a:cubicBezTo>
                <a:cubicBezTo>
                  <a:pt x="15645672" y="47892"/>
                  <a:pt x="15552049" y="11598"/>
                  <a:pt x="15412578" y="27432"/>
                </a:cubicBezTo>
                <a:cubicBezTo>
                  <a:pt x="15245909" y="46375"/>
                  <a:pt x="14794006" y="2096"/>
                  <a:pt x="14571398" y="27432"/>
                </a:cubicBezTo>
                <a:cubicBezTo>
                  <a:pt x="14312653" y="-688"/>
                  <a:pt x="13830246" y="73984"/>
                  <a:pt x="13567410" y="27432"/>
                </a:cubicBezTo>
                <a:cubicBezTo>
                  <a:pt x="13316451" y="18107"/>
                  <a:pt x="13205320" y="-872"/>
                  <a:pt x="13051848" y="27432"/>
                </a:cubicBezTo>
                <a:cubicBezTo>
                  <a:pt x="12896141" y="135970"/>
                  <a:pt x="12435550" y="56277"/>
                  <a:pt x="12047860" y="27432"/>
                </a:cubicBezTo>
                <a:cubicBezTo>
                  <a:pt x="11706654" y="36515"/>
                  <a:pt x="11577224" y="59485"/>
                  <a:pt x="11369490" y="27432"/>
                </a:cubicBezTo>
                <a:cubicBezTo>
                  <a:pt x="11172152" y="9342"/>
                  <a:pt x="10798608" y="38757"/>
                  <a:pt x="10365501" y="27432"/>
                </a:cubicBezTo>
                <a:cubicBezTo>
                  <a:pt x="9978036" y="34516"/>
                  <a:pt x="9807955" y="41287"/>
                  <a:pt x="9361513" y="27432"/>
                </a:cubicBezTo>
                <a:cubicBezTo>
                  <a:pt x="8957327" y="58291"/>
                  <a:pt x="9132463" y="45898"/>
                  <a:pt x="9008760" y="27432"/>
                </a:cubicBezTo>
                <a:cubicBezTo>
                  <a:pt x="8910140" y="15731"/>
                  <a:pt x="8621368" y="22838"/>
                  <a:pt x="8493199" y="27432"/>
                </a:cubicBezTo>
                <a:cubicBezTo>
                  <a:pt x="8381322" y="8454"/>
                  <a:pt x="8121642" y="26635"/>
                  <a:pt x="7814828" y="27432"/>
                </a:cubicBezTo>
                <a:cubicBezTo>
                  <a:pt x="7538271" y="19325"/>
                  <a:pt x="7475127" y="15322"/>
                  <a:pt x="7136458" y="27432"/>
                </a:cubicBezTo>
                <a:cubicBezTo>
                  <a:pt x="6838357" y="-8138"/>
                  <a:pt x="6521516" y="39326"/>
                  <a:pt x="6295278" y="27432"/>
                </a:cubicBezTo>
                <a:cubicBezTo>
                  <a:pt x="6062075" y="-2616"/>
                  <a:pt x="6071233" y="30768"/>
                  <a:pt x="5942526" y="27432"/>
                </a:cubicBezTo>
                <a:cubicBezTo>
                  <a:pt x="5822579" y="16026"/>
                  <a:pt x="5694904" y="16994"/>
                  <a:pt x="5589773" y="27432"/>
                </a:cubicBezTo>
                <a:cubicBezTo>
                  <a:pt x="5403526" y="21891"/>
                  <a:pt x="5005826" y="-3138"/>
                  <a:pt x="4585785" y="27432"/>
                </a:cubicBezTo>
                <a:cubicBezTo>
                  <a:pt x="4173587" y="58823"/>
                  <a:pt x="3803303" y="60751"/>
                  <a:pt x="3581796" y="27432"/>
                </a:cubicBezTo>
                <a:cubicBezTo>
                  <a:pt x="3315704" y="46598"/>
                  <a:pt x="3130163" y="28035"/>
                  <a:pt x="2903426" y="27432"/>
                </a:cubicBezTo>
                <a:cubicBezTo>
                  <a:pt x="2652226" y="21049"/>
                  <a:pt x="2763962" y="43953"/>
                  <a:pt x="2713482" y="27432"/>
                </a:cubicBezTo>
                <a:cubicBezTo>
                  <a:pt x="2646338" y="22596"/>
                  <a:pt x="2604385" y="32602"/>
                  <a:pt x="2523538" y="27432"/>
                </a:cubicBezTo>
                <a:cubicBezTo>
                  <a:pt x="2496413" y="13663"/>
                  <a:pt x="1771920" y="-12116"/>
                  <a:pt x="1519550" y="27432"/>
                </a:cubicBezTo>
                <a:cubicBezTo>
                  <a:pt x="1304346" y="33004"/>
                  <a:pt x="1121856" y="66725"/>
                  <a:pt x="1003988" y="27432"/>
                </a:cubicBezTo>
                <a:cubicBezTo>
                  <a:pt x="890813" y="8344"/>
                  <a:pt x="268574" y="63014"/>
                  <a:pt x="0" y="27432"/>
                </a:cubicBezTo>
                <a:cubicBezTo>
                  <a:pt x="-2467" y="15547"/>
                  <a:pt x="1248" y="7489"/>
                  <a:pt x="0" y="0"/>
                </a:cubicBezTo>
                <a:close/>
              </a:path>
              <a:path w="16280892" h="27432" stroke="0" extrusionOk="0">
                <a:moveTo>
                  <a:pt x="0" y="0"/>
                </a:moveTo>
                <a:cubicBezTo>
                  <a:pt x="131329" y="-29182"/>
                  <a:pt x="323081" y="9296"/>
                  <a:pt x="515562" y="0"/>
                </a:cubicBezTo>
                <a:cubicBezTo>
                  <a:pt x="741448" y="-1122"/>
                  <a:pt x="629762" y="11222"/>
                  <a:pt x="705505" y="0"/>
                </a:cubicBezTo>
                <a:cubicBezTo>
                  <a:pt x="738697" y="17741"/>
                  <a:pt x="1196227" y="-74782"/>
                  <a:pt x="1709494" y="0"/>
                </a:cubicBezTo>
                <a:cubicBezTo>
                  <a:pt x="2190807" y="-29956"/>
                  <a:pt x="1999975" y="-15867"/>
                  <a:pt x="2225055" y="0"/>
                </a:cubicBezTo>
                <a:cubicBezTo>
                  <a:pt x="2462962" y="4306"/>
                  <a:pt x="2584233" y="-12655"/>
                  <a:pt x="2740617" y="0"/>
                </a:cubicBezTo>
                <a:cubicBezTo>
                  <a:pt x="2910592" y="-17416"/>
                  <a:pt x="3343511" y="-49157"/>
                  <a:pt x="3744605" y="0"/>
                </a:cubicBezTo>
                <a:cubicBezTo>
                  <a:pt x="4143622" y="14961"/>
                  <a:pt x="3941446" y="-30299"/>
                  <a:pt x="4097358" y="0"/>
                </a:cubicBezTo>
                <a:cubicBezTo>
                  <a:pt x="4273907" y="-133"/>
                  <a:pt x="4764551" y="-4410"/>
                  <a:pt x="5101346" y="0"/>
                </a:cubicBezTo>
                <a:cubicBezTo>
                  <a:pt x="5497322" y="38562"/>
                  <a:pt x="5825123" y="53175"/>
                  <a:pt x="6105334" y="0"/>
                </a:cubicBezTo>
                <a:cubicBezTo>
                  <a:pt x="6394997" y="-2118"/>
                  <a:pt x="6441930" y="-3203"/>
                  <a:pt x="6783705" y="0"/>
                </a:cubicBezTo>
                <a:cubicBezTo>
                  <a:pt x="7090590" y="7771"/>
                  <a:pt x="7366751" y="32322"/>
                  <a:pt x="7787693" y="0"/>
                </a:cubicBezTo>
                <a:cubicBezTo>
                  <a:pt x="8252885" y="-8653"/>
                  <a:pt x="8083024" y="-44930"/>
                  <a:pt x="8303255" y="0"/>
                </a:cubicBezTo>
                <a:cubicBezTo>
                  <a:pt x="8513834" y="18082"/>
                  <a:pt x="8668544" y="10757"/>
                  <a:pt x="8818816" y="0"/>
                </a:cubicBezTo>
                <a:cubicBezTo>
                  <a:pt x="9024202" y="35785"/>
                  <a:pt x="9384597" y="48496"/>
                  <a:pt x="9659996" y="0"/>
                </a:cubicBezTo>
                <a:cubicBezTo>
                  <a:pt x="9906417" y="-21957"/>
                  <a:pt x="9971758" y="-21262"/>
                  <a:pt x="10175557" y="0"/>
                </a:cubicBezTo>
                <a:cubicBezTo>
                  <a:pt x="10347465" y="-20594"/>
                  <a:pt x="10759180" y="-58262"/>
                  <a:pt x="11179546" y="0"/>
                </a:cubicBezTo>
                <a:cubicBezTo>
                  <a:pt x="11644778" y="19919"/>
                  <a:pt x="11904682" y="75315"/>
                  <a:pt x="12183534" y="0"/>
                </a:cubicBezTo>
                <a:cubicBezTo>
                  <a:pt x="12443270" y="-26948"/>
                  <a:pt x="12676899" y="41957"/>
                  <a:pt x="12861905" y="0"/>
                </a:cubicBezTo>
                <a:cubicBezTo>
                  <a:pt x="13044339" y="-21986"/>
                  <a:pt x="13213552" y="-11146"/>
                  <a:pt x="13377466" y="0"/>
                </a:cubicBezTo>
                <a:cubicBezTo>
                  <a:pt x="13547069" y="2244"/>
                  <a:pt x="13495015" y="-7124"/>
                  <a:pt x="13567410" y="0"/>
                </a:cubicBezTo>
                <a:cubicBezTo>
                  <a:pt x="13650136" y="21918"/>
                  <a:pt x="13759068" y="-10558"/>
                  <a:pt x="13920163" y="0"/>
                </a:cubicBezTo>
                <a:cubicBezTo>
                  <a:pt x="14084637" y="18114"/>
                  <a:pt x="14121308" y="6671"/>
                  <a:pt x="14272915" y="0"/>
                </a:cubicBezTo>
                <a:cubicBezTo>
                  <a:pt x="14444292" y="15220"/>
                  <a:pt x="14612642" y="-43"/>
                  <a:pt x="14788477" y="0"/>
                </a:cubicBezTo>
                <a:cubicBezTo>
                  <a:pt x="15030239" y="18463"/>
                  <a:pt x="15653945" y="17875"/>
                  <a:pt x="16280892" y="0"/>
                </a:cubicBezTo>
                <a:cubicBezTo>
                  <a:pt x="16281616" y="11486"/>
                  <a:pt x="16282146" y="13742"/>
                  <a:pt x="16280892" y="27432"/>
                </a:cubicBezTo>
                <a:cubicBezTo>
                  <a:pt x="16147317" y="20294"/>
                  <a:pt x="15915163" y="-15713"/>
                  <a:pt x="15602522" y="27432"/>
                </a:cubicBezTo>
                <a:cubicBezTo>
                  <a:pt x="15305125" y="26345"/>
                  <a:pt x="15253073" y="24150"/>
                  <a:pt x="14924151" y="27432"/>
                </a:cubicBezTo>
                <a:cubicBezTo>
                  <a:pt x="14602604" y="29737"/>
                  <a:pt x="14672250" y="45162"/>
                  <a:pt x="14571398" y="27432"/>
                </a:cubicBezTo>
                <a:cubicBezTo>
                  <a:pt x="14398654" y="16996"/>
                  <a:pt x="14097495" y="92191"/>
                  <a:pt x="13730219" y="27432"/>
                </a:cubicBezTo>
                <a:cubicBezTo>
                  <a:pt x="13409346" y="11754"/>
                  <a:pt x="13480826" y="29172"/>
                  <a:pt x="13377466" y="27432"/>
                </a:cubicBezTo>
                <a:cubicBezTo>
                  <a:pt x="13261911" y="40894"/>
                  <a:pt x="12947716" y="83260"/>
                  <a:pt x="12536287" y="27432"/>
                </a:cubicBezTo>
                <a:cubicBezTo>
                  <a:pt x="12120891" y="55106"/>
                  <a:pt x="12412121" y="18154"/>
                  <a:pt x="12346343" y="27432"/>
                </a:cubicBezTo>
                <a:cubicBezTo>
                  <a:pt x="12230998" y="-31029"/>
                  <a:pt x="11858217" y="57779"/>
                  <a:pt x="11505164" y="27432"/>
                </a:cubicBezTo>
                <a:cubicBezTo>
                  <a:pt x="11146025" y="-6990"/>
                  <a:pt x="11286655" y="14309"/>
                  <a:pt x="11152411" y="27432"/>
                </a:cubicBezTo>
                <a:cubicBezTo>
                  <a:pt x="10987033" y="29512"/>
                  <a:pt x="11039018" y="24452"/>
                  <a:pt x="10962467" y="27432"/>
                </a:cubicBezTo>
                <a:cubicBezTo>
                  <a:pt x="10876699" y="40150"/>
                  <a:pt x="10771189" y="16410"/>
                  <a:pt x="10609715" y="27432"/>
                </a:cubicBezTo>
                <a:cubicBezTo>
                  <a:pt x="10412320" y="16037"/>
                  <a:pt x="9993019" y="3117"/>
                  <a:pt x="9768535" y="27432"/>
                </a:cubicBezTo>
                <a:cubicBezTo>
                  <a:pt x="9549782" y="42601"/>
                  <a:pt x="9513793" y="22739"/>
                  <a:pt x="9415783" y="27432"/>
                </a:cubicBezTo>
                <a:cubicBezTo>
                  <a:pt x="9319070" y="28909"/>
                  <a:pt x="9300901" y="30703"/>
                  <a:pt x="9225839" y="27432"/>
                </a:cubicBezTo>
                <a:cubicBezTo>
                  <a:pt x="9136514" y="29913"/>
                  <a:pt x="9008453" y="22662"/>
                  <a:pt x="8873086" y="27432"/>
                </a:cubicBezTo>
                <a:cubicBezTo>
                  <a:pt x="8714060" y="15806"/>
                  <a:pt x="8604436" y="43259"/>
                  <a:pt x="8357525" y="27432"/>
                </a:cubicBezTo>
                <a:cubicBezTo>
                  <a:pt x="8133045" y="26792"/>
                  <a:pt x="7839991" y="-12554"/>
                  <a:pt x="7679154" y="27432"/>
                </a:cubicBezTo>
                <a:cubicBezTo>
                  <a:pt x="7527721" y="56529"/>
                  <a:pt x="7483600" y="39389"/>
                  <a:pt x="7326401" y="27432"/>
                </a:cubicBezTo>
                <a:cubicBezTo>
                  <a:pt x="7193372" y="38431"/>
                  <a:pt x="6739044" y="36947"/>
                  <a:pt x="6322413" y="27432"/>
                </a:cubicBezTo>
                <a:cubicBezTo>
                  <a:pt x="5929120" y="-1539"/>
                  <a:pt x="5918820" y="-1804"/>
                  <a:pt x="5644043" y="27432"/>
                </a:cubicBezTo>
                <a:cubicBezTo>
                  <a:pt x="5381679" y="53754"/>
                  <a:pt x="5077467" y="-34762"/>
                  <a:pt x="4640054" y="27432"/>
                </a:cubicBezTo>
                <a:cubicBezTo>
                  <a:pt x="4233474" y="30957"/>
                  <a:pt x="4206282" y="16588"/>
                  <a:pt x="3798875" y="27432"/>
                </a:cubicBezTo>
                <a:cubicBezTo>
                  <a:pt x="3399457" y="40261"/>
                  <a:pt x="3451506" y="23989"/>
                  <a:pt x="3283313" y="27432"/>
                </a:cubicBezTo>
                <a:cubicBezTo>
                  <a:pt x="3090853" y="15592"/>
                  <a:pt x="2732869" y="117327"/>
                  <a:pt x="2442134" y="27432"/>
                </a:cubicBezTo>
                <a:cubicBezTo>
                  <a:pt x="2102927" y="-4880"/>
                  <a:pt x="2232043" y="34441"/>
                  <a:pt x="2089381" y="27432"/>
                </a:cubicBezTo>
                <a:cubicBezTo>
                  <a:pt x="1907761" y="75887"/>
                  <a:pt x="1582899" y="15239"/>
                  <a:pt x="1411011" y="27432"/>
                </a:cubicBezTo>
                <a:cubicBezTo>
                  <a:pt x="1201141" y="16901"/>
                  <a:pt x="1262536" y="22827"/>
                  <a:pt x="1221067" y="27432"/>
                </a:cubicBezTo>
                <a:cubicBezTo>
                  <a:pt x="1153924" y="-13881"/>
                  <a:pt x="333257" y="-21275"/>
                  <a:pt x="0" y="27432"/>
                </a:cubicBezTo>
                <a:cubicBezTo>
                  <a:pt x="114" y="19235"/>
                  <a:pt x="-658" y="11978"/>
                  <a:pt x="0" y="0"/>
                </a:cubicBezTo>
                <a:close/>
              </a:path>
              <a:path w="16280892" h="27432" fill="none" stroke="0" extrusionOk="0">
                <a:moveTo>
                  <a:pt x="0" y="0"/>
                </a:moveTo>
                <a:cubicBezTo>
                  <a:pt x="394525" y="28393"/>
                  <a:pt x="489616" y="-32605"/>
                  <a:pt x="841179" y="0"/>
                </a:cubicBezTo>
                <a:cubicBezTo>
                  <a:pt x="1203328" y="41174"/>
                  <a:pt x="1486280" y="-20053"/>
                  <a:pt x="1682359" y="0"/>
                </a:cubicBezTo>
                <a:cubicBezTo>
                  <a:pt x="1841966" y="30682"/>
                  <a:pt x="2101860" y="52630"/>
                  <a:pt x="2360729" y="0"/>
                </a:cubicBezTo>
                <a:cubicBezTo>
                  <a:pt x="2601609" y="-26262"/>
                  <a:pt x="2731628" y="22057"/>
                  <a:pt x="3039100" y="0"/>
                </a:cubicBezTo>
                <a:cubicBezTo>
                  <a:pt x="3372494" y="-15853"/>
                  <a:pt x="3423749" y="4825"/>
                  <a:pt x="3717470" y="0"/>
                </a:cubicBezTo>
                <a:cubicBezTo>
                  <a:pt x="3999888" y="-16200"/>
                  <a:pt x="3807719" y="13433"/>
                  <a:pt x="3907414" y="0"/>
                </a:cubicBezTo>
                <a:cubicBezTo>
                  <a:pt x="3999620" y="-14522"/>
                  <a:pt x="4510266" y="40390"/>
                  <a:pt x="4748593" y="0"/>
                </a:cubicBezTo>
                <a:cubicBezTo>
                  <a:pt x="4815274" y="5824"/>
                  <a:pt x="4854460" y="-7343"/>
                  <a:pt x="4938537" y="0"/>
                </a:cubicBezTo>
                <a:cubicBezTo>
                  <a:pt x="4927514" y="-4335"/>
                  <a:pt x="5344145" y="-29091"/>
                  <a:pt x="5616908" y="0"/>
                </a:cubicBezTo>
                <a:cubicBezTo>
                  <a:pt x="5911098" y="21387"/>
                  <a:pt x="6431211" y="3757"/>
                  <a:pt x="6620896" y="0"/>
                </a:cubicBezTo>
                <a:cubicBezTo>
                  <a:pt x="6878095" y="-51251"/>
                  <a:pt x="7104049" y="17162"/>
                  <a:pt x="7624884" y="0"/>
                </a:cubicBezTo>
                <a:cubicBezTo>
                  <a:pt x="8122246" y="-25540"/>
                  <a:pt x="8108047" y="-24027"/>
                  <a:pt x="8466064" y="0"/>
                </a:cubicBezTo>
                <a:cubicBezTo>
                  <a:pt x="8818659" y="13756"/>
                  <a:pt x="8771392" y="-22152"/>
                  <a:pt x="8981625" y="0"/>
                </a:cubicBezTo>
                <a:cubicBezTo>
                  <a:pt x="9179136" y="4414"/>
                  <a:pt x="9073536" y="11241"/>
                  <a:pt x="9171569" y="0"/>
                </a:cubicBezTo>
                <a:cubicBezTo>
                  <a:pt x="9261500" y="-12947"/>
                  <a:pt x="9495234" y="-11874"/>
                  <a:pt x="9687131" y="0"/>
                </a:cubicBezTo>
                <a:cubicBezTo>
                  <a:pt x="9941295" y="17476"/>
                  <a:pt x="10156018" y="39096"/>
                  <a:pt x="10528310" y="0"/>
                </a:cubicBezTo>
                <a:cubicBezTo>
                  <a:pt x="10862839" y="-78187"/>
                  <a:pt x="11306450" y="58655"/>
                  <a:pt x="11532298" y="0"/>
                </a:cubicBezTo>
                <a:cubicBezTo>
                  <a:pt x="11739365" y="-48294"/>
                  <a:pt x="11672068" y="3192"/>
                  <a:pt x="11722242" y="0"/>
                </a:cubicBezTo>
                <a:cubicBezTo>
                  <a:pt x="11783680" y="2758"/>
                  <a:pt x="11836495" y="-16861"/>
                  <a:pt x="11912186" y="0"/>
                </a:cubicBezTo>
                <a:cubicBezTo>
                  <a:pt x="12010600" y="13590"/>
                  <a:pt x="12522382" y="29741"/>
                  <a:pt x="12916174" y="0"/>
                </a:cubicBezTo>
                <a:cubicBezTo>
                  <a:pt x="13273363" y="13975"/>
                  <a:pt x="13072891" y="-896"/>
                  <a:pt x="13106118" y="0"/>
                </a:cubicBezTo>
                <a:cubicBezTo>
                  <a:pt x="13154044" y="33492"/>
                  <a:pt x="13572318" y="-15699"/>
                  <a:pt x="13784489" y="0"/>
                </a:cubicBezTo>
                <a:cubicBezTo>
                  <a:pt x="14009755" y="24196"/>
                  <a:pt x="14033950" y="-2087"/>
                  <a:pt x="14137241" y="0"/>
                </a:cubicBezTo>
                <a:cubicBezTo>
                  <a:pt x="14269960" y="-4722"/>
                  <a:pt x="14390931" y="17963"/>
                  <a:pt x="14489994" y="0"/>
                </a:cubicBezTo>
                <a:cubicBezTo>
                  <a:pt x="14584123" y="-13344"/>
                  <a:pt x="14746944" y="21721"/>
                  <a:pt x="14842747" y="0"/>
                </a:cubicBezTo>
                <a:cubicBezTo>
                  <a:pt x="14917761" y="9173"/>
                  <a:pt x="15114215" y="-2462"/>
                  <a:pt x="15195499" y="0"/>
                </a:cubicBezTo>
                <a:cubicBezTo>
                  <a:pt x="15297555" y="12165"/>
                  <a:pt x="15945798" y="-34041"/>
                  <a:pt x="16280892" y="0"/>
                </a:cubicBezTo>
                <a:cubicBezTo>
                  <a:pt x="16281489" y="7807"/>
                  <a:pt x="16280328" y="13441"/>
                  <a:pt x="16280892" y="27432"/>
                </a:cubicBezTo>
                <a:cubicBezTo>
                  <a:pt x="16079588" y="47862"/>
                  <a:pt x="15893126" y="25634"/>
                  <a:pt x="15765330" y="27432"/>
                </a:cubicBezTo>
                <a:cubicBezTo>
                  <a:pt x="15656206" y="30805"/>
                  <a:pt x="15566228" y="22834"/>
                  <a:pt x="15412578" y="27432"/>
                </a:cubicBezTo>
                <a:cubicBezTo>
                  <a:pt x="15272601" y="78642"/>
                  <a:pt x="14802144" y="32729"/>
                  <a:pt x="14571398" y="27432"/>
                </a:cubicBezTo>
                <a:cubicBezTo>
                  <a:pt x="14315979" y="51792"/>
                  <a:pt x="13798139" y="17860"/>
                  <a:pt x="13567410" y="27432"/>
                </a:cubicBezTo>
                <a:cubicBezTo>
                  <a:pt x="13298378" y="-5751"/>
                  <a:pt x="13212999" y="15302"/>
                  <a:pt x="13051848" y="27432"/>
                </a:cubicBezTo>
                <a:cubicBezTo>
                  <a:pt x="12888091" y="137136"/>
                  <a:pt x="12406616" y="22126"/>
                  <a:pt x="12047860" y="27432"/>
                </a:cubicBezTo>
                <a:cubicBezTo>
                  <a:pt x="11716908" y="58126"/>
                  <a:pt x="11615142" y="68728"/>
                  <a:pt x="11369490" y="27432"/>
                </a:cubicBezTo>
                <a:cubicBezTo>
                  <a:pt x="11144554" y="15500"/>
                  <a:pt x="10838389" y="45042"/>
                  <a:pt x="10365501" y="27432"/>
                </a:cubicBezTo>
                <a:cubicBezTo>
                  <a:pt x="9937597" y="47810"/>
                  <a:pt x="9786392" y="15048"/>
                  <a:pt x="9361513" y="27432"/>
                </a:cubicBezTo>
                <a:cubicBezTo>
                  <a:pt x="8945152" y="33422"/>
                  <a:pt x="9104354" y="47690"/>
                  <a:pt x="9008760" y="27432"/>
                </a:cubicBezTo>
                <a:cubicBezTo>
                  <a:pt x="8904114" y="44205"/>
                  <a:pt x="8621022" y="17612"/>
                  <a:pt x="8493199" y="27432"/>
                </a:cubicBezTo>
                <a:cubicBezTo>
                  <a:pt x="8363600" y="56612"/>
                  <a:pt x="8099278" y="45689"/>
                  <a:pt x="7814828" y="27432"/>
                </a:cubicBezTo>
                <a:cubicBezTo>
                  <a:pt x="7535419" y="7097"/>
                  <a:pt x="7479997" y="13596"/>
                  <a:pt x="7136458" y="27432"/>
                </a:cubicBezTo>
                <a:cubicBezTo>
                  <a:pt x="6817809" y="10964"/>
                  <a:pt x="6504779" y="16130"/>
                  <a:pt x="6295278" y="27432"/>
                </a:cubicBezTo>
                <a:cubicBezTo>
                  <a:pt x="6066147" y="-4186"/>
                  <a:pt x="6071796" y="34784"/>
                  <a:pt x="5942526" y="27432"/>
                </a:cubicBezTo>
                <a:cubicBezTo>
                  <a:pt x="5809310" y="47970"/>
                  <a:pt x="5708193" y="13829"/>
                  <a:pt x="5589773" y="27432"/>
                </a:cubicBezTo>
                <a:cubicBezTo>
                  <a:pt x="5445645" y="93387"/>
                  <a:pt x="5031705" y="55528"/>
                  <a:pt x="4585785" y="27432"/>
                </a:cubicBezTo>
                <a:cubicBezTo>
                  <a:pt x="4190627" y="62379"/>
                  <a:pt x="3855199" y="11418"/>
                  <a:pt x="3581796" y="27432"/>
                </a:cubicBezTo>
                <a:cubicBezTo>
                  <a:pt x="3317661" y="3124"/>
                  <a:pt x="3149314" y="21782"/>
                  <a:pt x="2903426" y="27432"/>
                </a:cubicBezTo>
                <a:cubicBezTo>
                  <a:pt x="2655524" y="29675"/>
                  <a:pt x="2776990" y="34933"/>
                  <a:pt x="2713482" y="27432"/>
                </a:cubicBezTo>
                <a:cubicBezTo>
                  <a:pt x="2655847" y="8493"/>
                  <a:pt x="2604400" y="18720"/>
                  <a:pt x="2523538" y="27432"/>
                </a:cubicBezTo>
                <a:cubicBezTo>
                  <a:pt x="2440070" y="53540"/>
                  <a:pt x="1758140" y="8970"/>
                  <a:pt x="1519550" y="27432"/>
                </a:cubicBezTo>
                <a:cubicBezTo>
                  <a:pt x="1315543" y="36621"/>
                  <a:pt x="1141524" y="72637"/>
                  <a:pt x="1003988" y="27432"/>
                </a:cubicBezTo>
                <a:cubicBezTo>
                  <a:pt x="955704" y="10057"/>
                  <a:pt x="352536" y="62820"/>
                  <a:pt x="0" y="27432"/>
                </a:cubicBezTo>
                <a:cubicBezTo>
                  <a:pt x="-2860" y="16165"/>
                  <a:pt x="110" y="78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280892"/>
                      <a:gd name="connsiteY0" fmla="*/ 0 h 27432"/>
                      <a:gd name="connsiteX1" fmla="*/ 841179 w 16280892"/>
                      <a:gd name="connsiteY1" fmla="*/ 0 h 27432"/>
                      <a:gd name="connsiteX2" fmla="*/ 1682359 w 16280892"/>
                      <a:gd name="connsiteY2" fmla="*/ 0 h 27432"/>
                      <a:gd name="connsiteX3" fmla="*/ 2360729 w 16280892"/>
                      <a:gd name="connsiteY3" fmla="*/ 0 h 27432"/>
                      <a:gd name="connsiteX4" fmla="*/ 3039100 w 16280892"/>
                      <a:gd name="connsiteY4" fmla="*/ 0 h 27432"/>
                      <a:gd name="connsiteX5" fmla="*/ 3717470 w 16280892"/>
                      <a:gd name="connsiteY5" fmla="*/ 0 h 27432"/>
                      <a:gd name="connsiteX6" fmla="*/ 3907414 w 16280892"/>
                      <a:gd name="connsiteY6" fmla="*/ 0 h 27432"/>
                      <a:gd name="connsiteX7" fmla="*/ 4748593 w 16280892"/>
                      <a:gd name="connsiteY7" fmla="*/ 0 h 27432"/>
                      <a:gd name="connsiteX8" fmla="*/ 4938537 w 16280892"/>
                      <a:gd name="connsiteY8" fmla="*/ 0 h 27432"/>
                      <a:gd name="connsiteX9" fmla="*/ 5616908 w 16280892"/>
                      <a:gd name="connsiteY9" fmla="*/ 0 h 27432"/>
                      <a:gd name="connsiteX10" fmla="*/ 6620896 w 16280892"/>
                      <a:gd name="connsiteY10" fmla="*/ 0 h 27432"/>
                      <a:gd name="connsiteX11" fmla="*/ 7624884 w 16280892"/>
                      <a:gd name="connsiteY11" fmla="*/ 0 h 27432"/>
                      <a:gd name="connsiteX12" fmla="*/ 8466064 w 16280892"/>
                      <a:gd name="connsiteY12" fmla="*/ 0 h 27432"/>
                      <a:gd name="connsiteX13" fmla="*/ 8981625 w 16280892"/>
                      <a:gd name="connsiteY13" fmla="*/ 0 h 27432"/>
                      <a:gd name="connsiteX14" fmla="*/ 9171569 w 16280892"/>
                      <a:gd name="connsiteY14" fmla="*/ 0 h 27432"/>
                      <a:gd name="connsiteX15" fmla="*/ 9687131 w 16280892"/>
                      <a:gd name="connsiteY15" fmla="*/ 0 h 27432"/>
                      <a:gd name="connsiteX16" fmla="*/ 10528310 w 16280892"/>
                      <a:gd name="connsiteY16" fmla="*/ 0 h 27432"/>
                      <a:gd name="connsiteX17" fmla="*/ 11532298 w 16280892"/>
                      <a:gd name="connsiteY17" fmla="*/ 0 h 27432"/>
                      <a:gd name="connsiteX18" fmla="*/ 11722242 w 16280892"/>
                      <a:gd name="connsiteY18" fmla="*/ 0 h 27432"/>
                      <a:gd name="connsiteX19" fmla="*/ 11912186 w 16280892"/>
                      <a:gd name="connsiteY19" fmla="*/ 0 h 27432"/>
                      <a:gd name="connsiteX20" fmla="*/ 12916174 w 16280892"/>
                      <a:gd name="connsiteY20" fmla="*/ 0 h 27432"/>
                      <a:gd name="connsiteX21" fmla="*/ 13106118 w 16280892"/>
                      <a:gd name="connsiteY21" fmla="*/ 0 h 27432"/>
                      <a:gd name="connsiteX22" fmla="*/ 13784489 w 16280892"/>
                      <a:gd name="connsiteY22" fmla="*/ 0 h 27432"/>
                      <a:gd name="connsiteX23" fmla="*/ 14137241 w 16280892"/>
                      <a:gd name="connsiteY23" fmla="*/ 0 h 27432"/>
                      <a:gd name="connsiteX24" fmla="*/ 14489994 w 16280892"/>
                      <a:gd name="connsiteY24" fmla="*/ 0 h 27432"/>
                      <a:gd name="connsiteX25" fmla="*/ 14842747 w 16280892"/>
                      <a:gd name="connsiteY25" fmla="*/ 0 h 27432"/>
                      <a:gd name="connsiteX26" fmla="*/ 15195499 w 16280892"/>
                      <a:gd name="connsiteY26" fmla="*/ 0 h 27432"/>
                      <a:gd name="connsiteX27" fmla="*/ 16280892 w 16280892"/>
                      <a:gd name="connsiteY27" fmla="*/ 0 h 27432"/>
                      <a:gd name="connsiteX28" fmla="*/ 16280892 w 16280892"/>
                      <a:gd name="connsiteY28" fmla="*/ 27432 h 27432"/>
                      <a:gd name="connsiteX29" fmla="*/ 15765330 w 16280892"/>
                      <a:gd name="connsiteY29" fmla="*/ 27432 h 27432"/>
                      <a:gd name="connsiteX30" fmla="*/ 15412578 w 16280892"/>
                      <a:gd name="connsiteY30" fmla="*/ 27432 h 27432"/>
                      <a:gd name="connsiteX31" fmla="*/ 14571398 w 16280892"/>
                      <a:gd name="connsiteY31" fmla="*/ 27432 h 27432"/>
                      <a:gd name="connsiteX32" fmla="*/ 13567410 w 16280892"/>
                      <a:gd name="connsiteY32" fmla="*/ 27432 h 27432"/>
                      <a:gd name="connsiteX33" fmla="*/ 13051848 w 16280892"/>
                      <a:gd name="connsiteY33" fmla="*/ 27432 h 27432"/>
                      <a:gd name="connsiteX34" fmla="*/ 12047860 w 16280892"/>
                      <a:gd name="connsiteY34" fmla="*/ 27432 h 27432"/>
                      <a:gd name="connsiteX35" fmla="*/ 11369490 w 16280892"/>
                      <a:gd name="connsiteY35" fmla="*/ 27432 h 27432"/>
                      <a:gd name="connsiteX36" fmla="*/ 10365501 w 16280892"/>
                      <a:gd name="connsiteY36" fmla="*/ 27432 h 27432"/>
                      <a:gd name="connsiteX37" fmla="*/ 9361513 w 16280892"/>
                      <a:gd name="connsiteY37" fmla="*/ 27432 h 27432"/>
                      <a:gd name="connsiteX38" fmla="*/ 9008760 w 16280892"/>
                      <a:gd name="connsiteY38" fmla="*/ 27432 h 27432"/>
                      <a:gd name="connsiteX39" fmla="*/ 8493199 w 16280892"/>
                      <a:gd name="connsiteY39" fmla="*/ 27432 h 27432"/>
                      <a:gd name="connsiteX40" fmla="*/ 7814828 w 16280892"/>
                      <a:gd name="connsiteY40" fmla="*/ 27432 h 27432"/>
                      <a:gd name="connsiteX41" fmla="*/ 7136458 w 16280892"/>
                      <a:gd name="connsiteY41" fmla="*/ 27432 h 27432"/>
                      <a:gd name="connsiteX42" fmla="*/ 6295278 w 16280892"/>
                      <a:gd name="connsiteY42" fmla="*/ 27432 h 27432"/>
                      <a:gd name="connsiteX43" fmla="*/ 5942526 w 16280892"/>
                      <a:gd name="connsiteY43" fmla="*/ 27432 h 27432"/>
                      <a:gd name="connsiteX44" fmla="*/ 5589773 w 16280892"/>
                      <a:gd name="connsiteY44" fmla="*/ 27432 h 27432"/>
                      <a:gd name="connsiteX45" fmla="*/ 4585785 w 16280892"/>
                      <a:gd name="connsiteY45" fmla="*/ 27432 h 27432"/>
                      <a:gd name="connsiteX46" fmla="*/ 3581796 w 16280892"/>
                      <a:gd name="connsiteY46" fmla="*/ 27432 h 27432"/>
                      <a:gd name="connsiteX47" fmla="*/ 2903426 w 16280892"/>
                      <a:gd name="connsiteY47" fmla="*/ 27432 h 27432"/>
                      <a:gd name="connsiteX48" fmla="*/ 2713482 w 16280892"/>
                      <a:gd name="connsiteY48" fmla="*/ 27432 h 27432"/>
                      <a:gd name="connsiteX49" fmla="*/ 2523538 w 16280892"/>
                      <a:gd name="connsiteY49" fmla="*/ 27432 h 27432"/>
                      <a:gd name="connsiteX50" fmla="*/ 1519550 w 16280892"/>
                      <a:gd name="connsiteY50" fmla="*/ 27432 h 27432"/>
                      <a:gd name="connsiteX51" fmla="*/ 1003988 w 16280892"/>
                      <a:gd name="connsiteY51" fmla="*/ 27432 h 27432"/>
                      <a:gd name="connsiteX52" fmla="*/ 0 w 16280892"/>
                      <a:gd name="connsiteY52" fmla="*/ 27432 h 27432"/>
                      <a:gd name="connsiteX53" fmla="*/ 0 w 16280892"/>
                      <a:gd name="connsiteY5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6280892" h="27432" fill="none" extrusionOk="0">
                        <a:moveTo>
                          <a:pt x="0" y="0"/>
                        </a:moveTo>
                        <a:cubicBezTo>
                          <a:pt x="409643" y="37718"/>
                          <a:pt x="500439" y="-36667"/>
                          <a:pt x="841179" y="0"/>
                        </a:cubicBezTo>
                        <a:cubicBezTo>
                          <a:pt x="1181919" y="36667"/>
                          <a:pt x="1512729" y="-20894"/>
                          <a:pt x="1682359" y="0"/>
                        </a:cubicBezTo>
                        <a:cubicBezTo>
                          <a:pt x="1851989" y="20894"/>
                          <a:pt x="2107821" y="19681"/>
                          <a:pt x="2360729" y="0"/>
                        </a:cubicBezTo>
                        <a:cubicBezTo>
                          <a:pt x="2613637" y="-19681"/>
                          <a:pt x="2722918" y="17895"/>
                          <a:pt x="3039100" y="0"/>
                        </a:cubicBezTo>
                        <a:cubicBezTo>
                          <a:pt x="3355282" y="-17895"/>
                          <a:pt x="3419387" y="13801"/>
                          <a:pt x="3717470" y="0"/>
                        </a:cubicBezTo>
                        <a:cubicBezTo>
                          <a:pt x="4015553" y="-13801"/>
                          <a:pt x="3814431" y="7113"/>
                          <a:pt x="3907414" y="0"/>
                        </a:cubicBezTo>
                        <a:cubicBezTo>
                          <a:pt x="4000397" y="-7113"/>
                          <a:pt x="4537852" y="2053"/>
                          <a:pt x="4748593" y="0"/>
                        </a:cubicBezTo>
                        <a:cubicBezTo>
                          <a:pt x="4959334" y="-2053"/>
                          <a:pt x="4885146" y="651"/>
                          <a:pt x="4938537" y="0"/>
                        </a:cubicBezTo>
                        <a:cubicBezTo>
                          <a:pt x="4991928" y="-651"/>
                          <a:pt x="5331447" y="5729"/>
                          <a:pt x="5616908" y="0"/>
                        </a:cubicBezTo>
                        <a:cubicBezTo>
                          <a:pt x="5902369" y="-5729"/>
                          <a:pt x="6419677" y="15155"/>
                          <a:pt x="6620896" y="0"/>
                        </a:cubicBezTo>
                        <a:cubicBezTo>
                          <a:pt x="6822115" y="-15155"/>
                          <a:pt x="7129106" y="23573"/>
                          <a:pt x="7624884" y="0"/>
                        </a:cubicBezTo>
                        <a:cubicBezTo>
                          <a:pt x="8120662" y="-23573"/>
                          <a:pt x="8109589" y="-23431"/>
                          <a:pt x="8466064" y="0"/>
                        </a:cubicBezTo>
                        <a:cubicBezTo>
                          <a:pt x="8822539" y="23431"/>
                          <a:pt x="8773707" y="-19971"/>
                          <a:pt x="8981625" y="0"/>
                        </a:cubicBezTo>
                        <a:cubicBezTo>
                          <a:pt x="9189543" y="19971"/>
                          <a:pt x="9076883" y="-1357"/>
                          <a:pt x="9171569" y="0"/>
                        </a:cubicBezTo>
                        <a:cubicBezTo>
                          <a:pt x="9266255" y="1357"/>
                          <a:pt x="9482888" y="-9366"/>
                          <a:pt x="9687131" y="0"/>
                        </a:cubicBezTo>
                        <a:cubicBezTo>
                          <a:pt x="9891374" y="9366"/>
                          <a:pt x="10216856" y="36591"/>
                          <a:pt x="10528310" y="0"/>
                        </a:cubicBezTo>
                        <a:cubicBezTo>
                          <a:pt x="10839764" y="-36591"/>
                          <a:pt x="11327559" y="47801"/>
                          <a:pt x="11532298" y="0"/>
                        </a:cubicBezTo>
                        <a:cubicBezTo>
                          <a:pt x="11737037" y="-47801"/>
                          <a:pt x="11671078" y="-6214"/>
                          <a:pt x="11722242" y="0"/>
                        </a:cubicBezTo>
                        <a:cubicBezTo>
                          <a:pt x="11773406" y="6214"/>
                          <a:pt x="11836794" y="-8789"/>
                          <a:pt x="11912186" y="0"/>
                        </a:cubicBezTo>
                        <a:cubicBezTo>
                          <a:pt x="11987578" y="8789"/>
                          <a:pt x="12560026" y="-17178"/>
                          <a:pt x="12916174" y="0"/>
                        </a:cubicBezTo>
                        <a:cubicBezTo>
                          <a:pt x="13272322" y="17178"/>
                          <a:pt x="13066214" y="-8116"/>
                          <a:pt x="13106118" y="0"/>
                        </a:cubicBezTo>
                        <a:cubicBezTo>
                          <a:pt x="13146022" y="8116"/>
                          <a:pt x="13560520" y="-19828"/>
                          <a:pt x="13784489" y="0"/>
                        </a:cubicBezTo>
                        <a:cubicBezTo>
                          <a:pt x="14008458" y="19828"/>
                          <a:pt x="14029208" y="-693"/>
                          <a:pt x="14137241" y="0"/>
                        </a:cubicBezTo>
                        <a:cubicBezTo>
                          <a:pt x="14245274" y="693"/>
                          <a:pt x="14377822" y="7164"/>
                          <a:pt x="14489994" y="0"/>
                        </a:cubicBezTo>
                        <a:cubicBezTo>
                          <a:pt x="14602166" y="-7164"/>
                          <a:pt x="14759000" y="9517"/>
                          <a:pt x="14842747" y="0"/>
                        </a:cubicBezTo>
                        <a:cubicBezTo>
                          <a:pt x="14926494" y="-9517"/>
                          <a:pt x="15109709" y="2919"/>
                          <a:pt x="15195499" y="0"/>
                        </a:cubicBezTo>
                        <a:cubicBezTo>
                          <a:pt x="15281289" y="-2919"/>
                          <a:pt x="15925238" y="-21748"/>
                          <a:pt x="16280892" y="0"/>
                        </a:cubicBezTo>
                        <a:cubicBezTo>
                          <a:pt x="16281619" y="6650"/>
                          <a:pt x="16279930" y="15178"/>
                          <a:pt x="16280892" y="27432"/>
                        </a:cubicBezTo>
                        <a:cubicBezTo>
                          <a:pt x="16098512" y="48472"/>
                          <a:pt x="15881289" y="22250"/>
                          <a:pt x="15765330" y="27432"/>
                        </a:cubicBezTo>
                        <a:cubicBezTo>
                          <a:pt x="15649371" y="32614"/>
                          <a:pt x="15567326" y="15228"/>
                          <a:pt x="15412578" y="27432"/>
                        </a:cubicBezTo>
                        <a:cubicBezTo>
                          <a:pt x="15257830" y="39636"/>
                          <a:pt x="14785880" y="29504"/>
                          <a:pt x="14571398" y="27432"/>
                        </a:cubicBezTo>
                        <a:cubicBezTo>
                          <a:pt x="14356916" y="25360"/>
                          <a:pt x="13827427" y="61696"/>
                          <a:pt x="13567410" y="27432"/>
                        </a:cubicBezTo>
                        <a:cubicBezTo>
                          <a:pt x="13307393" y="-6832"/>
                          <a:pt x="13200066" y="1718"/>
                          <a:pt x="13051848" y="27432"/>
                        </a:cubicBezTo>
                        <a:cubicBezTo>
                          <a:pt x="12903630" y="53146"/>
                          <a:pt x="12400701" y="6921"/>
                          <a:pt x="12047860" y="27432"/>
                        </a:cubicBezTo>
                        <a:cubicBezTo>
                          <a:pt x="11695019" y="47943"/>
                          <a:pt x="11598024" y="51997"/>
                          <a:pt x="11369490" y="27432"/>
                        </a:cubicBezTo>
                        <a:cubicBezTo>
                          <a:pt x="11140956" y="2868"/>
                          <a:pt x="10761954" y="12862"/>
                          <a:pt x="10365501" y="27432"/>
                        </a:cubicBezTo>
                        <a:cubicBezTo>
                          <a:pt x="9969048" y="42002"/>
                          <a:pt x="9790411" y="328"/>
                          <a:pt x="9361513" y="27432"/>
                        </a:cubicBezTo>
                        <a:cubicBezTo>
                          <a:pt x="8932615" y="54536"/>
                          <a:pt x="9113926" y="34318"/>
                          <a:pt x="9008760" y="27432"/>
                        </a:cubicBezTo>
                        <a:cubicBezTo>
                          <a:pt x="8903594" y="20546"/>
                          <a:pt x="8614812" y="23184"/>
                          <a:pt x="8493199" y="27432"/>
                        </a:cubicBezTo>
                        <a:cubicBezTo>
                          <a:pt x="8371586" y="31680"/>
                          <a:pt x="8091918" y="43164"/>
                          <a:pt x="7814828" y="27432"/>
                        </a:cubicBezTo>
                        <a:cubicBezTo>
                          <a:pt x="7537738" y="11700"/>
                          <a:pt x="7462803" y="16870"/>
                          <a:pt x="7136458" y="27432"/>
                        </a:cubicBezTo>
                        <a:cubicBezTo>
                          <a:pt x="6810113" y="37995"/>
                          <a:pt x="6525162" y="52361"/>
                          <a:pt x="6295278" y="27432"/>
                        </a:cubicBezTo>
                        <a:cubicBezTo>
                          <a:pt x="6065394" y="2503"/>
                          <a:pt x="6069908" y="30755"/>
                          <a:pt x="5942526" y="27432"/>
                        </a:cubicBezTo>
                        <a:cubicBezTo>
                          <a:pt x="5815144" y="24109"/>
                          <a:pt x="5717369" y="11415"/>
                          <a:pt x="5589773" y="27432"/>
                        </a:cubicBezTo>
                        <a:cubicBezTo>
                          <a:pt x="5462177" y="43449"/>
                          <a:pt x="5013558" y="23556"/>
                          <a:pt x="4585785" y="27432"/>
                        </a:cubicBezTo>
                        <a:cubicBezTo>
                          <a:pt x="4158012" y="31308"/>
                          <a:pt x="3847085" y="18090"/>
                          <a:pt x="3581796" y="27432"/>
                        </a:cubicBezTo>
                        <a:cubicBezTo>
                          <a:pt x="3316507" y="36774"/>
                          <a:pt x="3154713" y="31771"/>
                          <a:pt x="2903426" y="27432"/>
                        </a:cubicBezTo>
                        <a:cubicBezTo>
                          <a:pt x="2652139" y="23094"/>
                          <a:pt x="2773806" y="35830"/>
                          <a:pt x="2713482" y="27432"/>
                        </a:cubicBezTo>
                        <a:cubicBezTo>
                          <a:pt x="2653158" y="19034"/>
                          <a:pt x="2600711" y="22540"/>
                          <a:pt x="2523538" y="27432"/>
                        </a:cubicBezTo>
                        <a:cubicBezTo>
                          <a:pt x="2446365" y="32324"/>
                          <a:pt x="1741229" y="20965"/>
                          <a:pt x="1519550" y="27432"/>
                        </a:cubicBezTo>
                        <a:cubicBezTo>
                          <a:pt x="1297871" y="33899"/>
                          <a:pt x="1125646" y="48277"/>
                          <a:pt x="1003988" y="27432"/>
                        </a:cubicBezTo>
                        <a:cubicBezTo>
                          <a:pt x="882330" y="6587"/>
                          <a:pt x="341133" y="60519"/>
                          <a:pt x="0" y="27432"/>
                        </a:cubicBezTo>
                        <a:cubicBezTo>
                          <a:pt x="-1251" y="16359"/>
                          <a:pt x="1039" y="7572"/>
                          <a:pt x="0" y="0"/>
                        </a:cubicBezTo>
                        <a:close/>
                      </a:path>
                      <a:path w="16280892" h="27432" stroke="0" extrusionOk="0">
                        <a:moveTo>
                          <a:pt x="0" y="0"/>
                        </a:moveTo>
                        <a:cubicBezTo>
                          <a:pt x="132094" y="5368"/>
                          <a:pt x="295768" y="171"/>
                          <a:pt x="515562" y="0"/>
                        </a:cubicBezTo>
                        <a:cubicBezTo>
                          <a:pt x="735356" y="-171"/>
                          <a:pt x="631430" y="3629"/>
                          <a:pt x="705505" y="0"/>
                        </a:cubicBezTo>
                        <a:cubicBezTo>
                          <a:pt x="779580" y="-3629"/>
                          <a:pt x="1236188" y="21817"/>
                          <a:pt x="1709494" y="0"/>
                        </a:cubicBezTo>
                        <a:cubicBezTo>
                          <a:pt x="2182800" y="-21817"/>
                          <a:pt x="2009833" y="-8078"/>
                          <a:pt x="2225055" y="0"/>
                        </a:cubicBezTo>
                        <a:cubicBezTo>
                          <a:pt x="2440277" y="8078"/>
                          <a:pt x="2576987" y="-3690"/>
                          <a:pt x="2740617" y="0"/>
                        </a:cubicBezTo>
                        <a:cubicBezTo>
                          <a:pt x="2904247" y="3690"/>
                          <a:pt x="3320878" y="-23618"/>
                          <a:pt x="3744605" y="0"/>
                        </a:cubicBezTo>
                        <a:cubicBezTo>
                          <a:pt x="4168332" y="23618"/>
                          <a:pt x="3960785" y="-13202"/>
                          <a:pt x="4097358" y="0"/>
                        </a:cubicBezTo>
                        <a:cubicBezTo>
                          <a:pt x="4233931" y="13202"/>
                          <a:pt x="4707387" y="-19923"/>
                          <a:pt x="5101346" y="0"/>
                        </a:cubicBezTo>
                        <a:cubicBezTo>
                          <a:pt x="5495305" y="19923"/>
                          <a:pt x="5819839" y="-2146"/>
                          <a:pt x="6105334" y="0"/>
                        </a:cubicBezTo>
                        <a:cubicBezTo>
                          <a:pt x="6390829" y="2146"/>
                          <a:pt x="6451820" y="-10129"/>
                          <a:pt x="6783705" y="0"/>
                        </a:cubicBezTo>
                        <a:cubicBezTo>
                          <a:pt x="7115590" y="10129"/>
                          <a:pt x="7343272" y="6830"/>
                          <a:pt x="7787693" y="0"/>
                        </a:cubicBezTo>
                        <a:cubicBezTo>
                          <a:pt x="8232114" y="-6830"/>
                          <a:pt x="8084321" y="-8759"/>
                          <a:pt x="8303255" y="0"/>
                        </a:cubicBezTo>
                        <a:cubicBezTo>
                          <a:pt x="8522189" y="8759"/>
                          <a:pt x="8642548" y="10676"/>
                          <a:pt x="8818816" y="0"/>
                        </a:cubicBezTo>
                        <a:cubicBezTo>
                          <a:pt x="8995084" y="-10676"/>
                          <a:pt x="9419823" y="19068"/>
                          <a:pt x="9659996" y="0"/>
                        </a:cubicBezTo>
                        <a:cubicBezTo>
                          <a:pt x="9900169" y="-19068"/>
                          <a:pt x="9981281" y="-18291"/>
                          <a:pt x="10175557" y="0"/>
                        </a:cubicBezTo>
                        <a:cubicBezTo>
                          <a:pt x="10369833" y="18291"/>
                          <a:pt x="10761846" y="3543"/>
                          <a:pt x="11179546" y="0"/>
                        </a:cubicBezTo>
                        <a:cubicBezTo>
                          <a:pt x="11597246" y="-3543"/>
                          <a:pt x="11926388" y="33443"/>
                          <a:pt x="12183534" y="0"/>
                        </a:cubicBezTo>
                        <a:cubicBezTo>
                          <a:pt x="12440680" y="-33443"/>
                          <a:pt x="12684884" y="13168"/>
                          <a:pt x="12861905" y="0"/>
                        </a:cubicBezTo>
                        <a:cubicBezTo>
                          <a:pt x="13038926" y="-13168"/>
                          <a:pt x="13216637" y="-5124"/>
                          <a:pt x="13377466" y="0"/>
                        </a:cubicBezTo>
                        <a:cubicBezTo>
                          <a:pt x="13538295" y="5124"/>
                          <a:pt x="13493173" y="-3867"/>
                          <a:pt x="13567410" y="0"/>
                        </a:cubicBezTo>
                        <a:cubicBezTo>
                          <a:pt x="13641647" y="3867"/>
                          <a:pt x="13758514" y="-13877"/>
                          <a:pt x="13920163" y="0"/>
                        </a:cubicBezTo>
                        <a:cubicBezTo>
                          <a:pt x="14081812" y="13877"/>
                          <a:pt x="14124450" y="8909"/>
                          <a:pt x="14272915" y="0"/>
                        </a:cubicBezTo>
                        <a:cubicBezTo>
                          <a:pt x="14421380" y="-8909"/>
                          <a:pt x="14593413" y="-7184"/>
                          <a:pt x="14788477" y="0"/>
                        </a:cubicBezTo>
                        <a:cubicBezTo>
                          <a:pt x="14983541" y="7184"/>
                          <a:pt x="15709700" y="-55721"/>
                          <a:pt x="16280892" y="0"/>
                        </a:cubicBezTo>
                        <a:cubicBezTo>
                          <a:pt x="16282183" y="11478"/>
                          <a:pt x="16282086" y="14228"/>
                          <a:pt x="16280892" y="27432"/>
                        </a:cubicBezTo>
                        <a:cubicBezTo>
                          <a:pt x="16123730" y="31268"/>
                          <a:pt x="15899890" y="26679"/>
                          <a:pt x="15602522" y="27432"/>
                        </a:cubicBezTo>
                        <a:cubicBezTo>
                          <a:pt x="15305154" y="28186"/>
                          <a:pt x="15252307" y="20177"/>
                          <a:pt x="14924151" y="27432"/>
                        </a:cubicBezTo>
                        <a:cubicBezTo>
                          <a:pt x="14595995" y="34687"/>
                          <a:pt x="14662608" y="41537"/>
                          <a:pt x="14571398" y="27432"/>
                        </a:cubicBezTo>
                        <a:cubicBezTo>
                          <a:pt x="14480188" y="13327"/>
                          <a:pt x="14057344" y="27311"/>
                          <a:pt x="13730219" y="27432"/>
                        </a:cubicBezTo>
                        <a:cubicBezTo>
                          <a:pt x="13403094" y="27553"/>
                          <a:pt x="13479093" y="22044"/>
                          <a:pt x="13377466" y="27432"/>
                        </a:cubicBezTo>
                        <a:cubicBezTo>
                          <a:pt x="13275839" y="32820"/>
                          <a:pt x="12951162" y="1863"/>
                          <a:pt x="12536287" y="27432"/>
                        </a:cubicBezTo>
                        <a:cubicBezTo>
                          <a:pt x="12121412" y="53001"/>
                          <a:pt x="12410210" y="21673"/>
                          <a:pt x="12346343" y="27432"/>
                        </a:cubicBezTo>
                        <a:cubicBezTo>
                          <a:pt x="12282476" y="33191"/>
                          <a:pt x="11837570" y="67787"/>
                          <a:pt x="11505164" y="27432"/>
                        </a:cubicBezTo>
                        <a:cubicBezTo>
                          <a:pt x="11172758" y="-12923"/>
                          <a:pt x="11307286" y="21302"/>
                          <a:pt x="11152411" y="27432"/>
                        </a:cubicBezTo>
                        <a:cubicBezTo>
                          <a:pt x="10997536" y="33562"/>
                          <a:pt x="11042121" y="20479"/>
                          <a:pt x="10962467" y="27432"/>
                        </a:cubicBezTo>
                        <a:cubicBezTo>
                          <a:pt x="10882813" y="34385"/>
                          <a:pt x="10768155" y="17793"/>
                          <a:pt x="10609715" y="27432"/>
                        </a:cubicBezTo>
                        <a:cubicBezTo>
                          <a:pt x="10451275" y="37071"/>
                          <a:pt x="9983734" y="10056"/>
                          <a:pt x="9768535" y="27432"/>
                        </a:cubicBezTo>
                        <a:cubicBezTo>
                          <a:pt x="9553336" y="44808"/>
                          <a:pt x="9512715" y="24391"/>
                          <a:pt x="9415783" y="27432"/>
                        </a:cubicBezTo>
                        <a:cubicBezTo>
                          <a:pt x="9318851" y="30473"/>
                          <a:pt x="9302863" y="32409"/>
                          <a:pt x="9225839" y="27432"/>
                        </a:cubicBezTo>
                        <a:cubicBezTo>
                          <a:pt x="9148815" y="22455"/>
                          <a:pt x="9005247" y="27775"/>
                          <a:pt x="8873086" y="27432"/>
                        </a:cubicBezTo>
                        <a:cubicBezTo>
                          <a:pt x="8740925" y="27089"/>
                          <a:pt x="8597862" y="44957"/>
                          <a:pt x="8357525" y="27432"/>
                        </a:cubicBezTo>
                        <a:cubicBezTo>
                          <a:pt x="8117188" y="9907"/>
                          <a:pt x="7830326" y="336"/>
                          <a:pt x="7679154" y="27432"/>
                        </a:cubicBezTo>
                        <a:cubicBezTo>
                          <a:pt x="7527982" y="54528"/>
                          <a:pt x="7487877" y="41910"/>
                          <a:pt x="7326401" y="27432"/>
                        </a:cubicBezTo>
                        <a:cubicBezTo>
                          <a:pt x="7164925" y="12954"/>
                          <a:pt x="6715807" y="57076"/>
                          <a:pt x="6322413" y="27432"/>
                        </a:cubicBezTo>
                        <a:cubicBezTo>
                          <a:pt x="5929019" y="-2212"/>
                          <a:pt x="5917783" y="-2491"/>
                          <a:pt x="5644043" y="27432"/>
                        </a:cubicBezTo>
                        <a:cubicBezTo>
                          <a:pt x="5370303" y="57355"/>
                          <a:pt x="5045383" y="23003"/>
                          <a:pt x="4640054" y="27432"/>
                        </a:cubicBezTo>
                        <a:cubicBezTo>
                          <a:pt x="4234725" y="31861"/>
                          <a:pt x="4205736" y="15581"/>
                          <a:pt x="3798875" y="27432"/>
                        </a:cubicBezTo>
                        <a:cubicBezTo>
                          <a:pt x="3392014" y="39283"/>
                          <a:pt x="3451278" y="26782"/>
                          <a:pt x="3283313" y="27432"/>
                        </a:cubicBezTo>
                        <a:cubicBezTo>
                          <a:pt x="3115348" y="28082"/>
                          <a:pt x="2773067" y="64616"/>
                          <a:pt x="2442134" y="27432"/>
                        </a:cubicBezTo>
                        <a:cubicBezTo>
                          <a:pt x="2111201" y="-9752"/>
                          <a:pt x="2244120" y="15839"/>
                          <a:pt x="2089381" y="27432"/>
                        </a:cubicBezTo>
                        <a:cubicBezTo>
                          <a:pt x="1934642" y="39025"/>
                          <a:pt x="1619221" y="41603"/>
                          <a:pt x="1411011" y="27432"/>
                        </a:cubicBezTo>
                        <a:cubicBezTo>
                          <a:pt x="1202801" y="13262"/>
                          <a:pt x="1262505" y="27975"/>
                          <a:pt x="1221067" y="27432"/>
                        </a:cubicBezTo>
                        <a:cubicBezTo>
                          <a:pt x="1179629" y="26889"/>
                          <a:pt x="395550" y="-2351"/>
                          <a:pt x="0" y="27432"/>
                        </a:cubicBezTo>
                        <a:cubicBezTo>
                          <a:pt x="-1057" y="18241"/>
                          <a:pt x="670" y="12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57300" y="2894076"/>
            <a:ext cx="15773400" cy="637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300" dirty="0"/>
          </a:p>
        </p:txBody>
      </p:sp>
      <p:sp>
        <p:nvSpPr>
          <p:cNvPr id="5" name="TextBox 5"/>
          <p:cNvSpPr txBox="1"/>
          <p:nvPr/>
        </p:nvSpPr>
        <p:spPr>
          <a:xfrm>
            <a:off x="1331581" y="4711710"/>
            <a:ext cx="3828256" cy="8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maranth"/>
              </a:rPr>
              <a:t>sub text  sub text  sub text  sub text  sub text  sub text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1581" y="7261181"/>
            <a:ext cx="3828256" cy="8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Amaranth"/>
              </a:rPr>
              <a:t>sub text  sub text  sub text  sub text  sub text  sub text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84438" y="3924300"/>
            <a:ext cx="5858169" cy="27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272727"/>
                </a:solidFill>
                <a:latin typeface="Amaranth"/>
              </a:rPr>
              <a:t>What are your objectives for this call?</a:t>
            </a:r>
          </a:p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272727"/>
                </a:solidFill>
                <a:latin typeface="Amaranth"/>
              </a:rPr>
              <a:t>Why does it need to be over the phone and NOT email?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  <p:pic>
        <p:nvPicPr>
          <p:cNvPr id="11" name="Picture 4" descr="See the source image">
            <a:extLst>
              <a:ext uri="{FF2B5EF4-FFF2-40B4-BE49-F238E27FC236}">
                <a16:creationId xmlns:a16="http://schemas.microsoft.com/office/drawing/2014/main" id="{1B322B2E-3107-433B-ABFD-6D0468BE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4" y="5015438"/>
            <a:ext cx="7308344" cy="46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1095</Words>
  <Application>Microsoft Office PowerPoint</Application>
  <PresentationFormat>Custom</PresentationFormat>
  <Paragraphs>158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Amaranth Bold</vt:lpstr>
      <vt:lpstr>Arial</vt:lpstr>
      <vt:lpstr>Amaranth</vt:lpstr>
      <vt:lpstr>Calibri</vt:lpstr>
      <vt:lpstr>Office Theme</vt:lpstr>
      <vt:lpstr>PowerPoint Presentation</vt:lpstr>
      <vt:lpstr>How do the webinars work?</vt:lpstr>
      <vt:lpstr>PowerPoint Presentation</vt:lpstr>
      <vt:lpstr>PowerPoint Presentation</vt:lpstr>
      <vt:lpstr>      By the end of this session you will be able to:   Influence your clients through and throughout your BD calls  Be mindful of your language and questions to get clients buy in and agreement   Post course work - Create a template Job specification with questions in your style for Ali to appraise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 Presentation Template</dc:title>
  <cp:lastModifiedBy>Ali Braid</cp:lastModifiedBy>
  <cp:revision>18</cp:revision>
  <dcterms:created xsi:type="dcterms:W3CDTF">2006-08-16T00:00:00Z</dcterms:created>
  <dcterms:modified xsi:type="dcterms:W3CDTF">2021-06-09T17:16:41Z</dcterms:modified>
  <dc:identifier>DAEH8IRvawY</dc:identifier>
</cp:coreProperties>
</file>