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3" r:id="rId2"/>
    <p:sldId id="325" r:id="rId3"/>
    <p:sldId id="326" r:id="rId4"/>
    <p:sldId id="327" r:id="rId5"/>
    <p:sldId id="276" r:id="rId6"/>
    <p:sldId id="328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79C41-AFE1-497C-B925-A6ED0D346B1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BB62F-87F1-4C67-9F89-09446CB1C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8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Trainer notes:</a:t>
            </a:r>
          </a:p>
          <a:p>
            <a:endParaRPr lang="en-GB" dirty="0"/>
          </a:p>
          <a:p>
            <a:r>
              <a:rPr lang="en-GB" dirty="0"/>
              <a:t>The 7P wheel is a simple tool that delegates can use to map out each individual client and where they need to delve deeper to identify the potential within the account.</a:t>
            </a:r>
          </a:p>
          <a:p>
            <a:endParaRPr lang="en-GB" dirty="0"/>
          </a:p>
          <a:p>
            <a:r>
              <a:rPr lang="en-GB" dirty="0"/>
              <a:t>Its essentially a planning tool and one can be completed for each client</a:t>
            </a:r>
          </a:p>
          <a:p>
            <a:endParaRPr lang="en-GB" dirty="0"/>
          </a:p>
          <a:p>
            <a:r>
              <a:rPr lang="en-GB" dirty="0"/>
              <a:t>The circle on the right is a visual representation of the account.  You can out a cross on the line for each P based on where you currently are on a scale of 1-10</a:t>
            </a:r>
          </a:p>
          <a:p>
            <a:endParaRPr lang="en-GB" dirty="0"/>
          </a:p>
          <a:p>
            <a:r>
              <a:rPr lang="en-GB" dirty="0"/>
              <a:t>The boxes on the left is where you write the action you’re going to take to increase the score on each “P”</a:t>
            </a:r>
          </a:p>
          <a:p>
            <a:endParaRPr lang="en-GB" dirty="0"/>
          </a:p>
          <a:p>
            <a:r>
              <a:rPr lang="en-GB" dirty="0"/>
              <a:t>The box on the bottom right is just to write the actual number you gave each “P”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CFDB1-1714-4E7C-B4AE-DBF83ADF23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2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3996-2AF4-42E6-8CF8-CAC0AFB0D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07311-21A6-4FD3-9A1C-42951AD00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4EE65-91BB-4DAE-AC50-D81E1BA98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3116F-B682-46E4-9418-58E14DF2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69A50-54B3-4437-9B3F-9A8606CE5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7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9C5E-B387-4AD3-8729-EB25C1777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D2B60-7C18-487D-BB7A-E92D20435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72CF4-E979-41B7-BB3A-35C96EFA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98EA6-9E97-4A7D-B546-207537DC4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A5500-FC29-47A4-9945-9816B417D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9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841C9-15D3-4346-92B0-4A817CC650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6A808-239F-4655-BED6-67024FBCF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2279A-7BFD-4031-BFD0-D12B8F1A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C2675-BF2D-4DC7-8955-7E923373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CCD23-2CAA-412A-8623-0578D89E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84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9E3A-62C0-47EF-9F58-68E0CCF2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4A4C3-0805-4172-BCBA-05532A01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DED16-C1FA-49BB-A10A-5C5186C5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94E8-36A0-4054-901E-F83DF7A9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A2C32-296A-4150-AE3F-ADBD1D9B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4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6835-DE89-48CE-8C87-A64D4E97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FDBB5-20DF-4F0F-997A-976E2CF2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A5CD-1C79-4713-9DCA-B287629A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10526-7A2D-4CAF-BC43-322B5D83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2445D-F90E-4DC9-B6D2-A8B86D93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5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C159A-64AA-4203-8C63-565994A3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6DBD-E645-4CB9-8E1E-2305AFC42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DD1A1-2DA1-4C7D-9567-0792D9805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D1326-8E32-47CC-8AA2-1867BDFC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32C8E-EF7A-4A06-A7B4-F4DFBE9F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B0FA4-76D4-4CBA-800C-78A960D9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2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CC78B-A413-4152-AC13-2250B3BF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78A76-D23B-4D0C-AC37-40DF89504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37809-98D0-4607-9192-58FCCE55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253589-B0C9-4C1F-A389-209FF9D31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4783C-68F3-4D20-B0DF-DAA0DFF78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0EFEF1-9AAD-459F-AA16-FE3D544B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BE6B1E-1DBB-4D8D-A735-A674F2115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417C92-613B-43A3-8DFF-BA95215A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32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B4FC-406B-4C94-AAD6-E323B1801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CA3B2-9208-4F39-85E5-275C33776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AB08B-45E7-42EC-95AA-DE9342F5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CECB32-7B27-470D-8FBD-6DADF9773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5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A26EE-2C5E-4ACA-8C8E-EEA09D81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865B0F-09E1-49C4-8C67-C96864F6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63408-DEA3-48BC-89F2-9231585B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2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7E1E-D540-4209-929D-84F0DFC0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87AC2-1D17-4AB7-AAEF-DB234966E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8CB57-9695-43ED-A6C6-424E9976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0A336-AD16-4CC3-A987-0B7E0C9F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D7FCF-4E5A-4B78-B058-C6E64361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9BA7D-57A5-4B42-8B1B-A7B7B616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1A2C-53EC-41D8-8A4C-7F8507AD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3BD1E-7EA8-4475-98B0-093D9D081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AC7F9-AA8F-4E9A-9137-4BE1E8E5B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C257A-A0D1-4322-A58C-03EDC5A3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DA83E-1379-4E57-A374-DE617DCD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F56B4-24E5-4AED-BC49-0215FD864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3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01CF5-7BE1-4D3A-BB16-C5FD9EEBB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E19A6-D043-407E-A91D-9A3791938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A57FF-62C8-4238-8F4D-B7DE5085A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09E8-4AAE-4C79-ABA9-C28201827012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67FAB-502E-4702-86A4-BC3177E2B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F37D-0081-4497-9104-9FF325CB7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15E8-CEF2-4791-8AE2-40F8192D7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2FD5BA-C966-48FF-96FB-DC3D9578E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299" y="4592325"/>
            <a:ext cx="5946579" cy="15141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800" b="1" dirty="0">
                <a:solidFill>
                  <a:srgbClr val="000000"/>
                </a:solidFill>
                <a:latin typeface="+mn-lt"/>
              </a:rPr>
              <a:t>The 7P wheel of Account Management</a:t>
            </a:r>
          </a:p>
        </p:txBody>
      </p:sp>
      <p:sp>
        <p:nvSpPr>
          <p:cNvPr id="29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D49EE8-ECFC-4836-A4DA-A9A0E17490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337" r="21338"/>
          <a:stretch/>
        </p:blipFill>
        <p:spPr>
          <a:xfrm>
            <a:off x="5808364" y="228600"/>
            <a:ext cx="1974711" cy="2066859"/>
          </a:xfrm>
          <a:prstGeom prst="rect">
            <a:avLst/>
          </a:prstGeom>
        </p:spPr>
      </p:pic>
      <p:pic>
        <p:nvPicPr>
          <p:cNvPr id="10" name="Picture 2" descr="See the source image">
            <a:extLst>
              <a:ext uri="{FF2B5EF4-FFF2-40B4-BE49-F238E27FC236}">
                <a16:creationId xmlns:a16="http://schemas.microsoft.com/office/drawing/2014/main" id="{6B678BCC-356B-44A3-9B0F-C4D6AC01D5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r="7895" b="-2"/>
          <a:stretch/>
        </p:blipFill>
        <p:spPr bwMode="auto">
          <a:xfrm>
            <a:off x="680489" y="2617797"/>
            <a:ext cx="2448821" cy="360590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Diagram&#10;&#10;Description automatically generated">
            <a:extLst>
              <a:ext uri="{FF2B5EF4-FFF2-40B4-BE49-F238E27FC236}">
                <a16:creationId xmlns:a16="http://schemas.microsoft.com/office/drawing/2014/main" id="{64FB32CF-CA50-4AA3-AC6F-100A1AA5F37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266535" y="1160684"/>
            <a:ext cx="3170097" cy="317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0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849EC0-F8EF-4240-9A60-2F41EC78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Promoter</a:t>
            </a:r>
          </a:p>
        </p:txBody>
      </p:sp>
      <p:sp>
        <p:nvSpPr>
          <p:cNvPr id="22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Graphic 14" descr="Connections">
            <a:extLst>
              <a:ext uri="{FF2B5EF4-FFF2-40B4-BE49-F238E27FC236}">
                <a16:creationId xmlns:a16="http://schemas.microsoft.com/office/drawing/2014/main" id="{0E7CB127-FF1C-4549-AA94-7136A5DC39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1619B-90C5-4CB5-9AE2-8CE6D9E93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The Promoter is the person who is your main point of contact</a:t>
            </a:r>
          </a:p>
          <a:p>
            <a:r>
              <a:rPr lang="en-GB" sz="2000" dirty="0">
                <a:solidFill>
                  <a:srgbClr val="000000"/>
                </a:solidFill>
              </a:rPr>
              <a:t>How good is your relationship with them?</a:t>
            </a:r>
          </a:p>
          <a:p>
            <a:r>
              <a:rPr lang="en-GB" sz="2000" dirty="0">
                <a:solidFill>
                  <a:srgbClr val="000000"/>
                </a:solidFill>
              </a:rPr>
              <a:t>Could it be better?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11" name="Picture 8" descr="Diagram&#10;&#10;Description automatically generated">
            <a:extLst>
              <a:ext uri="{FF2B5EF4-FFF2-40B4-BE49-F238E27FC236}">
                <a16:creationId xmlns:a16="http://schemas.microsoft.com/office/drawing/2014/main" id="{3BF31ABF-711A-4E75-BEC7-EBDCCE5752F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526330" y="5545488"/>
            <a:ext cx="1085021" cy="1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7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994BD-9666-454D-A7AF-CB339C425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Probe</a:t>
            </a:r>
          </a:p>
        </p:txBody>
      </p:sp>
      <p:pic>
        <p:nvPicPr>
          <p:cNvPr id="22" name="Graphic 21" descr="Confused Person">
            <a:extLst>
              <a:ext uri="{FF2B5EF4-FFF2-40B4-BE49-F238E27FC236}">
                <a16:creationId xmlns:a16="http://schemas.microsoft.com/office/drawing/2014/main" id="{C7C5B16B-7CD1-4073-9509-6AB70C2B92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253" y="1629089"/>
            <a:ext cx="3583267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9EBAE-1D26-47D0-B218-1DE6A931E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Have you questioned the client sufficiently to know what their future recruitment plans are?</a:t>
            </a:r>
          </a:p>
          <a:p>
            <a:r>
              <a:rPr lang="en-GB" sz="2000" dirty="0">
                <a:solidFill>
                  <a:srgbClr val="000000"/>
                </a:solidFill>
              </a:rPr>
              <a:t>Do you know what their “pain” is?  Their pain is the reason why they need to work with you and not do the recruitment themselves</a:t>
            </a:r>
          </a:p>
        </p:txBody>
      </p:sp>
      <p:pic>
        <p:nvPicPr>
          <p:cNvPr id="11" name="Picture 8" descr="Diagram&#10;&#10;Description automatically generated">
            <a:extLst>
              <a:ext uri="{FF2B5EF4-FFF2-40B4-BE49-F238E27FC236}">
                <a16:creationId xmlns:a16="http://schemas.microsoft.com/office/drawing/2014/main" id="{1B7BBCC3-B3E6-42AD-9F74-A708A2CE0B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526330" y="5545488"/>
            <a:ext cx="1085021" cy="1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10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9971A7-7DA5-4E23-9EE3-3FBB29ED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Prove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0A36E-4F19-43C2-BD7D-1ECFA9A4F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How does the client measure success in their company?</a:t>
            </a:r>
          </a:p>
          <a:p>
            <a:r>
              <a:rPr lang="en-GB" sz="2400" dirty="0">
                <a:solidFill>
                  <a:srgbClr val="000000"/>
                </a:solidFill>
              </a:rPr>
              <a:t>Is it just revenue or are there other measures?</a:t>
            </a:r>
          </a:p>
          <a:p>
            <a:r>
              <a:rPr lang="en-GB" sz="2400" dirty="0">
                <a:solidFill>
                  <a:srgbClr val="000000"/>
                </a:solidFill>
              </a:rPr>
              <a:t>How can you help the client in a way that directly links to how they measure success?</a:t>
            </a:r>
          </a:p>
        </p:txBody>
      </p:sp>
      <p:pic>
        <p:nvPicPr>
          <p:cNvPr id="11" name="Picture 8" descr="Diagram&#10;&#10;Description automatically generated">
            <a:extLst>
              <a:ext uri="{FF2B5EF4-FFF2-40B4-BE49-F238E27FC236}">
                <a16:creationId xmlns:a16="http://schemas.microsoft.com/office/drawing/2014/main" id="{F8931105-E0F1-4F28-A62B-3B01AD2B40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26330" y="5545488"/>
            <a:ext cx="1085021" cy="1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1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AC3989-AADA-448B-9DE1-C5389C5CB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7740" y="802955"/>
            <a:ext cx="4766330" cy="1454051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0000"/>
                </a:solidFill>
              </a:rPr>
              <a:t>People</a:t>
            </a:r>
          </a:p>
        </p:txBody>
      </p:sp>
      <p:sp>
        <p:nvSpPr>
          <p:cNvPr id="46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7" name="Graphic 36" descr="Connections">
            <a:extLst>
              <a:ext uri="{FF2B5EF4-FFF2-40B4-BE49-F238E27FC236}">
                <a16:creationId xmlns:a16="http://schemas.microsoft.com/office/drawing/2014/main" id="{C2AD5E33-A4D6-497D-A223-FF14F7F97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8207D-B4D5-4D36-BF4F-2B8055A97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en-GB" sz="1800" dirty="0">
                <a:solidFill>
                  <a:srgbClr val="000000"/>
                </a:solidFill>
              </a:rPr>
              <a:t>Do you know who all the key people are in the business?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Do you only have the one contact?  What would happen if they left?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Who else might you need to make contact with?</a:t>
            </a:r>
          </a:p>
        </p:txBody>
      </p:sp>
      <p:pic>
        <p:nvPicPr>
          <p:cNvPr id="11" name="Picture 8" descr="Diagram&#10;&#10;Description automatically generated">
            <a:extLst>
              <a:ext uri="{FF2B5EF4-FFF2-40B4-BE49-F238E27FC236}">
                <a16:creationId xmlns:a16="http://schemas.microsoft.com/office/drawing/2014/main" id="{0BD5EEF8-126F-4E1A-A381-CA9576A252A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526330" y="5545488"/>
            <a:ext cx="1085021" cy="1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2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BAB7C2-E73E-4C8C-BB6A-381B8C577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0000"/>
                </a:solidFill>
              </a:rPr>
              <a:t>Power</a:t>
            </a:r>
          </a:p>
        </p:txBody>
      </p:sp>
      <p:sp>
        <p:nvSpPr>
          <p:cNvPr id="22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Graphic 14" descr="Lecturer">
            <a:extLst>
              <a:ext uri="{FF2B5EF4-FFF2-40B4-BE49-F238E27FC236}">
                <a16:creationId xmlns:a16="http://schemas.microsoft.com/office/drawing/2014/main" id="{34714522-FBD1-4493-9DF1-00EBFA4FE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D49E6-6A36-4FDA-AA48-5AC5C21AF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Who has the main power within the account?</a:t>
            </a:r>
          </a:p>
          <a:p>
            <a:r>
              <a:rPr lang="en-GB" sz="2000" dirty="0">
                <a:solidFill>
                  <a:srgbClr val="000000"/>
                </a:solidFill>
              </a:rPr>
              <a:t>Who is/are the decision makers?</a:t>
            </a:r>
          </a:p>
          <a:p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11" name="Picture 8" descr="Diagram&#10;&#10;Description automatically generated">
            <a:extLst>
              <a:ext uri="{FF2B5EF4-FFF2-40B4-BE49-F238E27FC236}">
                <a16:creationId xmlns:a16="http://schemas.microsoft.com/office/drawing/2014/main" id="{58504A7D-F91E-4E35-8E2E-EE20E74173A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0526330" y="5545488"/>
            <a:ext cx="1085021" cy="1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8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980393-FAF1-4349-820F-CA88B8E1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Politics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2E893-74D6-4436-805B-00BC12353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Are they dealing with any other recruiters?</a:t>
            </a:r>
          </a:p>
          <a:p>
            <a:r>
              <a:rPr lang="en-GB" sz="2400" dirty="0">
                <a:solidFill>
                  <a:srgbClr val="000000"/>
                </a:solidFill>
              </a:rPr>
              <a:t>If so, do you know how much of the clients business the other recruiters have?</a:t>
            </a:r>
          </a:p>
        </p:txBody>
      </p:sp>
      <p:pic>
        <p:nvPicPr>
          <p:cNvPr id="11" name="Picture 8" descr="Diagram&#10;&#10;Description automatically generated">
            <a:extLst>
              <a:ext uri="{FF2B5EF4-FFF2-40B4-BE49-F238E27FC236}">
                <a16:creationId xmlns:a16="http://schemas.microsoft.com/office/drawing/2014/main" id="{5ABCF36C-2D8D-4893-BB5F-3B9DECEF19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26330" y="5545488"/>
            <a:ext cx="1085021" cy="1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29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82EF5E-0B4E-499B-8E77-74E6D917C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07B7E-B445-438A-88DC-E786DE26E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200" dirty="0">
                <a:solidFill>
                  <a:srgbClr val="000000"/>
                </a:solidFill>
              </a:rPr>
              <a:t>What is their recruitment process?</a:t>
            </a:r>
          </a:p>
          <a:p>
            <a:r>
              <a:rPr lang="en-GB" sz="2200" dirty="0">
                <a:solidFill>
                  <a:srgbClr val="000000"/>
                </a:solidFill>
              </a:rPr>
              <a:t>From when a client says “yes, go ahead and recruit for me” to you getting paid by the client, how long does that usually take?</a:t>
            </a:r>
          </a:p>
        </p:txBody>
      </p:sp>
      <p:pic>
        <p:nvPicPr>
          <p:cNvPr id="4" name="Picture 8" descr="Diagram&#10;&#10;Description automatically generated">
            <a:extLst>
              <a:ext uri="{FF2B5EF4-FFF2-40B4-BE49-F238E27FC236}">
                <a16:creationId xmlns:a16="http://schemas.microsoft.com/office/drawing/2014/main" id="{6E286DCE-940B-4324-815D-9FEF57203C2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526330" y="5545488"/>
            <a:ext cx="1085021" cy="108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5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363</Words>
  <Application>Microsoft Office PowerPoint</Application>
  <PresentationFormat>Widescreen</PresentationFormat>
  <Paragraphs>37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7P wheel of Account Management</vt:lpstr>
      <vt:lpstr>Promoter</vt:lpstr>
      <vt:lpstr>Probe</vt:lpstr>
      <vt:lpstr>Prove value</vt:lpstr>
      <vt:lpstr>People</vt:lpstr>
      <vt:lpstr>Power</vt:lpstr>
      <vt:lpstr>Politics</vt:lpstr>
      <vt:lpstr>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7P wheel of account management</dc:title>
  <dc:creator>Ali Braid</dc:creator>
  <cp:lastModifiedBy>Ali Braid</cp:lastModifiedBy>
  <cp:revision>2</cp:revision>
  <dcterms:created xsi:type="dcterms:W3CDTF">2021-01-14T18:22:43Z</dcterms:created>
  <dcterms:modified xsi:type="dcterms:W3CDTF">2021-01-14T20:20:49Z</dcterms:modified>
</cp:coreProperties>
</file>