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23" r:id="rId2"/>
    <p:sldId id="325" r:id="rId3"/>
    <p:sldId id="326" r:id="rId4"/>
    <p:sldId id="327" r:id="rId5"/>
    <p:sldId id="276" r:id="rId6"/>
    <p:sldId id="328" r:id="rId7"/>
    <p:sldId id="278" r:id="rId8"/>
    <p:sldId id="27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84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C79C41-AFE1-497C-B925-A6ED0D346B19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BBB62F-87F1-4C67-9F89-09446CB1C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688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Trainer notes:</a:t>
            </a:r>
          </a:p>
          <a:p>
            <a:endParaRPr lang="en-GB" dirty="0"/>
          </a:p>
          <a:p>
            <a:r>
              <a:rPr lang="en-GB" dirty="0"/>
              <a:t>The 7P wheel is a simple tool that delegates can use to map out each individual client and where they need to delve deeper to identify the potential within the account.</a:t>
            </a:r>
          </a:p>
          <a:p>
            <a:endParaRPr lang="en-GB" dirty="0"/>
          </a:p>
          <a:p>
            <a:r>
              <a:rPr lang="en-GB" dirty="0"/>
              <a:t>Its essentially a planning tool and one can be completed for each client</a:t>
            </a:r>
          </a:p>
          <a:p>
            <a:endParaRPr lang="en-GB" dirty="0"/>
          </a:p>
          <a:p>
            <a:r>
              <a:rPr lang="en-GB" dirty="0"/>
              <a:t>The circle on the right is a visual representation of the account.  You can out a cross on the line for each P based on where you currently are on a scale of 1-10</a:t>
            </a:r>
          </a:p>
          <a:p>
            <a:endParaRPr lang="en-GB" dirty="0"/>
          </a:p>
          <a:p>
            <a:r>
              <a:rPr lang="en-GB" dirty="0"/>
              <a:t>The boxes on the left is where you write the action you’re going to take to increase the score on each “P”</a:t>
            </a:r>
          </a:p>
          <a:p>
            <a:endParaRPr lang="en-GB" dirty="0"/>
          </a:p>
          <a:p>
            <a:r>
              <a:rPr lang="en-GB" dirty="0"/>
              <a:t>The box on the bottom right is just to write the actual number you gave each “P”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0CFDB1-1714-4E7C-B4AE-DBF83ADF23A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220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A3996-2AF4-42E6-8CF8-CAC0AFB0DC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007311-21A6-4FD3-9A1C-42951AD007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44EE65-91BB-4DAE-AC50-D81E1BA98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709E8-4AAE-4C79-ABA9-C28201827012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A3116F-B682-46E4-9418-58E14DF2E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C69A50-54B3-4437-9B3F-9A8606CE5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115E8-CEF2-4791-8AE2-40F8192D77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2870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A9C5E-B387-4AD3-8729-EB25C1777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FD2B60-7C18-487D-BB7A-E92D204359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B72CF4-E979-41B7-BB3A-35C96EFA9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709E8-4AAE-4C79-ABA9-C28201827012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398EA6-9E97-4A7D-B546-207537DC4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6A5500-FC29-47A4-9945-9816B417D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115E8-CEF2-4791-8AE2-40F8192D77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495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E841C9-15D3-4346-92B0-4A817CC650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26A808-239F-4655-BED6-67024FBCF1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E2279A-7BFD-4031-BFD0-D12B8F1AF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709E8-4AAE-4C79-ABA9-C28201827012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BC2675-BF2D-4DC7-8955-7E9233739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5CCD23-2CAA-412A-8623-0578D89EB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115E8-CEF2-4791-8AE2-40F8192D77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8845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99E3A-62C0-47EF-9F58-68E0CCF28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04A4C3-0805-4172-BCBA-05532A01A8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3DED16-C1FA-49BB-A10A-5C5186C53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709E8-4AAE-4C79-ABA9-C28201827012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194E8-36A0-4054-901E-F83DF7A97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BA2C32-296A-4150-AE3F-ADBD1D9BB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115E8-CEF2-4791-8AE2-40F8192D77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841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16835-DE89-48CE-8C87-A64D4E974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8FDBB5-20DF-4F0F-997A-976E2CF2D4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F2A5CD-1C79-4713-9DCA-B287629AF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709E8-4AAE-4C79-ABA9-C28201827012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010526-7A2D-4CAF-BC43-322B5D83B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42445D-F90E-4DC9-B6D2-A8B86D939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115E8-CEF2-4791-8AE2-40F8192D77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8453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7C159A-64AA-4203-8C63-565994A39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3D6DBD-E645-4CB9-8E1E-2305AFC421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5DD1A1-2DA1-4C7D-9567-0792D98056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0D1326-8E32-47CC-8AA2-1867BDFC3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709E8-4AAE-4C79-ABA9-C28201827012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932C8E-EF7A-4A06-A7B4-F4DFBE9FF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DB0FA4-76D4-4CBA-800C-78A960D97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115E8-CEF2-4791-8AE2-40F8192D77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320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CC78B-A413-4152-AC13-2250B3BF9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378A76-D23B-4D0C-AC37-40DF895042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637809-98D0-4607-9192-58FCCE5562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253589-B0C9-4C1F-A389-209FF9D316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84783C-68F3-4D20-B0DF-DAA0DFF78E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0EFEF1-9AAD-459F-AA16-FE3D544B6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709E8-4AAE-4C79-ABA9-C28201827012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BE6B1E-1DBB-4D8D-A735-A674F2115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417C92-613B-43A3-8DFF-BA95215A8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115E8-CEF2-4791-8AE2-40F8192D77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1329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0B4FC-406B-4C94-AAD6-E323B1801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3CA3B2-9208-4F39-85E5-275C33776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709E8-4AAE-4C79-ABA9-C28201827012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AB08B-45E7-42EC-95AA-DE9342F53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CECB32-7B27-470D-8FBD-6DADF9773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115E8-CEF2-4791-8AE2-40F8192D77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659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6A26EE-2C5E-4ACA-8C8E-EEA09D816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709E8-4AAE-4C79-ABA9-C28201827012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865B0F-09E1-49C4-8C67-C96864F6D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163408-DEA3-48BC-89F2-9231585B2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115E8-CEF2-4791-8AE2-40F8192D77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9823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C7E1E-D540-4209-929D-84F0DFC0D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987AC2-1D17-4AB7-AAEF-DB234966EF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58CB57-9695-43ED-A6C6-424E997688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70A336-AD16-4CC3-A987-0B7E0C9FB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709E8-4AAE-4C79-ABA9-C28201827012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AD7FCF-4E5A-4B78-B058-C6E64361E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B9BA7D-57A5-4B42-8B1B-A7B7B6169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115E8-CEF2-4791-8AE2-40F8192D77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650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F1A2C-53EC-41D8-8A4C-7F8507ADF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73BD1E-7EA8-4475-98B0-093D9D0811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3AC7F9-AA8F-4E9A-9137-4BE1E8E5B6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C257A-A0D1-4322-A58C-03EDC5A30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709E8-4AAE-4C79-ABA9-C28201827012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0DA83E-1379-4E57-A374-DE617DCD1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1F56B4-24E5-4AED-BC49-0215FD864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115E8-CEF2-4791-8AE2-40F8192D77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0435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301CF5-7BE1-4D3A-BB16-C5FD9EEBB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7E19A6-D043-407E-A91D-9A37919389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FA57FF-62C8-4238-8F4D-B7DE5085AC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709E8-4AAE-4C79-ABA9-C28201827012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67FAB-502E-4702-86A4-BC3177E2BE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05F37D-0081-4497-9104-9FF325CB7A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15E8-CEF2-4791-8AE2-40F8192D77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7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3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5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5434194B-EB56-4062-98C6-CB72F287E3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0022124" cy="6858000"/>
          </a:xfrm>
          <a:prstGeom prst="rect">
            <a:avLst/>
          </a:prstGeom>
          <a:gradFill>
            <a:gsLst>
              <a:gs pos="0">
                <a:schemeClr val="accent6"/>
              </a:gs>
              <a:gs pos="25000">
                <a:schemeClr val="accent6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B3746DB1-35A8-422F-9955-4F8E75DBB0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F2FD5BA-C966-48FF-96FB-DC3D9578E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5299" y="4592325"/>
            <a:ext cx="5946579" cy="1514185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sz="4800" b="1" dirty="0">
                <a:solidFill>
                  <a:srgbClr val="000000"/>
                </a:solidFill>
                <a:latin typeface="+mn-lt"/>
              </a:rPr>
              <a:t>The 7P wheel of Account Management</a:t>
            </a:r>
          </a:p>
        </p:txBody>
      </p:sp>
      <p:sp>
        <p:nvSpPr>
          <p:cNvPr id="29" name="Freeform 57">
            <a:extLst>
              <a:ext uri="{FF2B5EF4-FFF2-40B4-BE49-F238E27FC236}">
                <a16:creationId xmlns:a16="http://schemas.microsoft.com/office/drawing/2014/main" id="{B817D9AD-5E85-4E85-AC3E-43E24FA91A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580219"/>
            <a:ext cx="4383459" cy="5287256"/>
          </a:xfrm>
          <a:custGeom>
            <a:avLst/>
            <a:gdLst>
              <a:gd name="connsiteX0" fmla="*/ 1504462 w 4383459"/>
              <a:gd name="connsiteY0" fmla="*/ 0 h 5287256"/>
              <a:gd name="connsiteX1" fmla="*/ 4383459 w 4383459"/>
              <a:gd name="connsiteY1" fmla="*/ 2878997 h 5287256"/>
              <a:gd name="connsiteX2" fmla="*/ 3114137 w 4383459"/>
              <a:gd name="connsiteY2" fmla="*/ 5266307 h 5287256"/>
              <a:gd name="connsiteX3" fmla="*/ 3079653 w 4383459"/>
              <a:gd name="connsiteY3" fmla="*/ 5287256 h 5287256"/>
              <a:gd name="connsiteX4" fmla="*/ 0 w 4383459"/>
              <a:gd name="connsiteY4" fmla="*/ 5287256 h 5287256"/>
              <a:gd name="connsiteX5" fmla="*/ 0 w 4383459"/>
              <a:gd name="connsiteY5" fmla="*/ 427769 h 5287256"/>
              <a:gd name="connsiteX6" fmla="*/ 132161 w 4383459"/>
              <a:gd name="connsiteY6" fmla="*/ 347480 h 5287256"/>
              <a:gd name="connsiteX7" fmla="*/ 1504462 w 4383459"/>
              <a:gd name="connsiteY7" fmla="*/ 0 h 5287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83459" h="5287256">
                <a:moveTo>
                  <a:pt x="1504462" y="0"/>
                </a:moveTo>
                <a:cubicBezTo>
                  <a:pt x="3094488" y="0"/>
                  <a:pt x="4383459" y="1288971"/>
                  <a:pt x="4383459" y="2878997"/>
                </a:cubicBezTo>
                <a:cubicBezTo>
                  <a:pt x="4383459" y="3872763"/>
                  <a:pt x="3879955" y="4748930"/>
                  <a:pt x="3114137" y="5266307"/>
                </a:cubicBezTo>
                <a:lnTo>
                  <a:pt x="3079653" y="5287256"/>
                </a:lnTo>
                <a:lnTo>
                  <a:pt x="0" y="5287256"/>
                </a:lnTo>
                <a:lnTo>
                  <a:pt x="0" y="427769"/>
                </a:lnTo>
                <a:lnTo>
                  <a:pt x="132161" y="347480"/>
                </a:lnTo>
                <a:cubicBezTo>
                  <a:pt x="540096" y="125876"/>
                  <a:pt x="1007579" y="0"/>
                  <a:pt x="1504462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6"/>
                </a:gs>
                <a:gs pos="23000">
                  <a:schemeClr val="accent6"/>
                </a:gs>
                <a:gs pos="83000">
                  <a:schemeClr val="accent1"/>
                </a:gs>
                <a:gs pos="100000">
                  <a:schemeClr val="accent1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F0810290-E788-4DE3-B716-DBE58CC6A8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12946" y="0"/>
            <a:ext cx="4185112" cy="3170097"/>
          </a:xfrm>
          <a:custGeom>
            <a:avLst/>
            <a:gdLst>
              <a:gd name="connsiteX0" fmla="*/ 301225 w 4185112"/>
              <a:gd name="connsiteY0" fmla="*/ 0 h 3170097"/>
              <a:gd name="connsiteX1" fmla="*/ 3883887 w 4185112"/>
              <a:gd name="connsiteY1" fmla="*/ 0 h 3170097"/>
              <a:gd name="connsiteX2" fmla="*/ 3932552 w 4185112"/>
              <a:gd name="connsiteY2" fmla="*/ 80105 h 3170097"/>
              <a:gd name="connsiteX3" fmla="*/ 4185112 w 4185112"/>
              <a:gd name="connsiteY3" fmla="*/ 1077541 h 3170097"/>
              <a:gd name="connsiteX4" fmla="*/ 2092556 w 4185112"/>
              <a:gd name="connsiteY4" fmla="*/ 3170097 h 3170097"/>
              <a:gd name="connsiteX5" fmla="*/ 0 w 4185112"/>
              <a:gd name="connsiteY5" fmla="*/ 1077541 h 3170097"/>
              <a:gd name="connsiteX6" fmla="*/ 252561 w 4185112"/>
              <a:gd name="connsiteY6" fmla="*/ 80105 h 3170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85112" h="3170097">
                <a:moveTo>
                  <a:pt x="301225" y="0"/>
                </a:moveTo>
                <a:lnTo>
                  <a:pt x="3883887" y="0"/>
                </a:lnTo>
                <a:lnTo>
                  <a:pt x="3932552" y="80105"/>
                </a:lnTo>
                <a:cubicBezTo>
                  <a:pt x="4093621" y="376606"/>
                  <a:pt x="4185112" y="716389"/>
                  <a:pt x="4185112" y="1077541"/>
                </a:cubicBezTo>
                <a:cubicBezTo>
                  <a:pt x="4185112" y="2233228"/>
                  <a:pt x="3248243" y="3170097"/>
                  <a:pt x="2092556" y="3170097"/>
                </a:cubicBezTo>
                <a:cubicBezTo>
                  <a:pt x="936869" y="3170097"/>
                  <a:pt x="0" y="2233228"/>
                  <a:pt x="0" y="1077541"/>
                </a:cubicBezTo>
                <a:cubicBezTo>
                  <a:pt x="0" y="716389"/>
                  <a:pt x="91491" y="376606"/>
                  <a:pt x="252561" y="80105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6"/>
                </a:gs>
                <a:gs pos="23000">
                  <a:schemeClr val="accent6"/>
                </a:gs>
                <a:gs pos="83000">
                  <a:schemeClr val="accent1"/>
                </a:gs>
                <a:gs pos="100000">
                  <a:schemeClr val="accent1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2D49EE8-ECFC-4836-A4DA-A9A0E17490B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1337" r="21338"/>
          <a:stretch/>
        </p:blipFill>
        <p:spPr>
          <a:xfrm>
            <a:off x="5808364" y="228600"/>
            <a:ext cx="1974711" cy="2066859"/>
          </a:xfrm>
          <a:prstGeom prst="rect">
            <a:avLst/>
          </a:prstGeom>
        </p:spPr>
      </p:pic>
      <p:pic>
        <p:nvPicPr>
          <p:cNvPr id="10" name="Picture 2" descr="See the source image">
            <a:extLst>
              <a:ext uri="{FF2B5EF4-FFF2-40B4-BE49-F238E27FC236}">
                <a16:creationId xmlns:a16="http://schemas.microsoft.com/office/drawing/2014/main" id="{6B678BCC-356B-44A3-9B0F-C4D6AC01D5C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" r="7895" b="-2"/>
          <a:stretch/>
        </p:blipFill>
        <p:spPr bwMode="auto">
          <a:xfrm>
            <a:off x="680489" y="2617797"/>
            <a:ext cx="2448821" cy="360590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8" descr="Diagram&#10;&#10;Description automatically generated">
            <a:extLst>
              <a:ext uri="{FF2B5EF4-FFF2-40B4-BE49-F238E27FC236}">
                <a16:creationId xmlns:a16="http://schemas.microsoft.com/office/drawing/2014/main" id="{64FB32CF-CA50-4AA3-AC6F-100A1AA5F372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8266535" y="1160684"/>
            <a:ext cx="3170097" cy="3170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500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726"/>
            <a:ext cx="5614875" cy="6858000"/>
          </a:xfrm>
          <a:prstGeom prst="rect">
            <a:avLst/>
          </a:prstGeom>
          <a:gradFill>
            <a:gsLst>
              <a:gs pos="0">
                <a:schemeClr val="accent6"/>
              </a:gs>
              <a:gs pos="25000">
                <a:schemeClr val="accent6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1849EC0-F8EF-4240-9A60-2F41EC784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000000"/>
                </a:solidFill>
              </a:rPr>
              <a:t>Promoter</a:t>
            </a:r>
          </a:p>
        </p:txBody>
      </p:sp>
      <p:sp>
        <p:nvSpPr>
          <p:cNvPr id="22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6"/>
                </a:gs>
                <a:gs pos="23000">
                  <a:schemeClr val="accent6"/>
                </a:gs>
                <a:gs pos="83000">
                  <a:schemeClr val="accent1"/>
                </a:gs>
                <a:gs pos="100000">
                  <a:schemeClr val="accent1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5" name="Graphic 14" descr="Connections">
            <a:extLst>
              <a:ext uri="{FF2B5EF4-FFF2-40B4-BE49-F238E27FC236}">
                <a16:creationId xmlns:a16="http://schemas.microsoft.com/office/drawing/2014/main" id="{0E7CB127-FF1C-4549-AA94-7136A5DC39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0254" y="1629089"/>
            <a:ext cx="3620021" cy="3620021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1619B-90C5-4CB5-9AE2-8CE6D9E933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r>
              <a:rPr lang="en-GB" sz="2000" dirty="0">
                <a:solidFill>
                  <a:srgbClr val="000000"/>
                </a:solidFill>
              </a:rPr>
              <a:t>The Promoter is the person who is your main point of contact</a:t>
            </a:r>
          </a:p>
          <a:p>
            <a:r>
              <a:rPr lang="en-GB" sz="2000" dirty="0">
                <a:solidFill>
                  <a:srgbClr val="000000"/>
                </a:solidFill>
              </a:rPr>
              <a:t>How good is your relationship with them?</a:t>
            </a:r>
          </a:p>
          <a:p>
            <a:r>
              <a:rPr lang="en-GB" sz="2000" dirty="0">
                <a:solidFill>
                  <a:srgbClr val="000000"/>
                </a:solidFill>
              </a:rPr>
              <a:t>Could it be better?</a:t>
            </a:r>
          </a:p>
          <a:p>
            <a:pPr marL="0" indent="0">
              <a:buNone/>
            </a:pPr>
            <a:endParaRPr lang="en-GB" sz="2000" dirty="0">
              <a:solidFill>
                <a:srgbClr val="000000"/>
              </a:solidFill>
            </a:endParaRPr>
          </a:p>
        </p:txBody>
      </p:sp>
      <p:pic>
        <p:nvPicPr>
          <p:cNvPr id="11" name="Picture 8" descr="Diagram&#10;&#10;Description automatically generated">
            <a:extLst>
              <a:ext uri="{FF2B5EF4-FFF2-40B4-BE49-F238E27FC236}">
                <a16:creationId xmlns:a16="http://schemas.microsoft.com/office/drawing/2014/main" id="{3BF31ABF-711A-4E75-BEC7-EBDCCE5752FD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10526330" y="5545488"/>
            <a:ext cx="1085021" cy="1085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070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994BD-9666-454D-A7AF-CB339C425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000000"/>
                </a:solidFill>
              </a:rPr>
              <a:t>Probe</a:t>
            </a:r>
          </a:p>
        </p:txBody>
      </p:sp>
      <p:pic>
        <p:nvPicPr>
          <p:cNvPr id="22" name="Graphic 21" descr="Confused Person">
            <a:extLst>
              <a:ext uri="{FF2B5EF4-FFF2-40B4-BE49-F238E27FC236}">
                <a16:creationId xmlns:a16="http://schemas.microsoft.com/office/drawing/2014/main" id="{C7C5B16B-7CD1-4073-9509-6AB70C2B92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0253" y="1629089"/>
            <a:ext cx="3583267" cy="3620021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C9EBAE-1D26-47D0-B218-1DE6A931E0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r>
              <a:rPr lang="en-GB" sz="2000" dirty="0">
                <a:solidFill>
                  <a:srgbClr val="000000"/>
                </a:solidFill>
              </a:rPr>
              <a:t>Have you questioned the client sufficiently to know what their future recruitment plans are?</a:t>
            </a:r>
          </a:p>
          <a:p>
            <a:r>
              <a:rPr lang="en-GB" sz="2000" dirty="0">
                <a:solidFill>
                  <a:srgbClr val="000000"/>
                </a:solidFill>
              </a:rPr>
              <a:t>Do you know what their “pain” is?  Their pain is the reason why they need to work with you and not do the recruitment themselves</a:t>
            </a:r>
          </a:p>
        </p:txBody>
      </p:sp>
      <p:pic>
        <p:nvPicPr>
          <p:cNvPr id="11" name="Picture 8" descr="Diagram&#10;&#10;Description automatically generated">
            <a:extLst>
              <a:ext uri="{FF2B5EF4-FFF2-40B4-BE49-F238E27FC236}">
                <a16:creationId xmlns:a16="http://schemas.microsoft.com/office/drawing/2014/main" id="{1B7BBCC3-B3E6-42AD-9F74-A708A2CE0B14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10526330" y="5545488"/>
            <a:ext cx="1085021" cy="1085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109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19971A7-7DA5-4E23-9EE3-3FBB29EDE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Prove value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B0A36E-4F19-43C2-BD7D-1ECFA9A4F2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en-GB" sz="2400" dirty="0">
                <a:solidFill>
                  <a:srgbClr val="000000"/>
                </a:solidFill>
              </a:rPr>
              <a:t>How does the client measure success in their company?</a:t>
            </a:r>
          </a:p>
          <a:p>
            <a:r>
              <a:rPr lang="en-GB" sz="2400" dirty="0">
                <a:solidFill>
                  <a:srgbClr val="000000"/>
                </a:solidFill>
              </a:rPr>
              <a:t>Is it just revenue or are there other measures?</a:t>
            </a:r>
          </a:p>
          <a:p>
            <a:r>
              <a:rPr lang="en-GB" sz="2400" dirty="0">
                <a:solidFill>
                  <a:srgbClr val="000000"/>
                </a:solidFill>
              </a:rPr>
              <a:t>How can you help the client in a way that directly links to how they measure success?</a:t>
            </a:r>
          </a:p>
        </p:txBody>
      </p:sp>
      <p:pic>
        <p:nvPicPr>
          <p:cNvPr id="11" name="Picture 8" descr="Diagram&#10;&#10;Description automatically generated">
            <a:extLst>
              <a:ext uri="{FF2B5EF4-FFF2-40B4-BE49-F238E27FC236}">
                <a16:creationId xmlns:a16="http://schemas.microsoft.com/office/drawing/2014/main" id="{F8931105-E0F1-4F28-A62B-3B01AD2B401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0526330" y="5545488"/>
            <a:ext cx="1085021" cy="1085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917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>
            <a:extLst>
              <a:ext uri="{FF2B5EF4-FFF2-40B4-BE49-F238E27FC236}">
                <a16:creationId xmlns:a16="http://schemas.microsoft.com/office/drawing/2014/main" id="{B05E4F47-B148-49E0-B472-BBF149315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421721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7A2CE8EB-F719-4F84-9E91-F538438CAC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8AC3989-AADA-448B-9DE1-C5389C5CB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7740" y="802955"/>
            <a:ext cx="4766330" cy="1454051"/>
          </a:xfrm>
        </p:spPr>
        <p:txBody>
          <a:bodyPr>
            <a:normAutofit/>
          </a:bodyPr>
          <a:lstStyle/>
          <a:p>
            <a:r>
              <a:rPr lang="en-GB" sz="3600">
                <a:solidFill>
                  <a:srgbClr val="000000"/>
                </a:solidFill>
              </a:rPr>
              <a:t>People</a:t>
            </a:r>
          </a:p>
        </p:txBody>
      </p:sp>
      <p:sp>
        <p:nvSpPr>
          <p:cNvPr id="46" name="Freeform 50">
            <a:extLst>
              <a:ext uri="{FF2B5EF4-FFF2-40B4-BE49-F238E27FC236}">
                <a16:creationId xmlns:a16="http://schemas.microsoft.com/office/drawing/2014/main" id="{684BF3E1-C321-4F38-85CF-FEBBEEC15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7" name="Graphic 36" descr="Connections">
            <a:extLst>
              <a:ext uri="{FF2B5EF4-FFF2-40B4-BE49-F238E27FC236}">
                <a16:creationId xmlns:a16="http://schemas.microsoft.com/office/drawing/2014/main" id="{C2AD5E33-A4D6-497D-A223-FF14F7F97E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38328" y="1819656"/>
            <a:ext cx="4142232" cy="4142232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58207D-B4D5-4D36-BF4F-2B8055A97D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1072" y="2421683"/>
            <a:ext cx="4765949" cy="3353476"/>
          </a:xfrm>
        </p:spPr>
        <p:txBody>
          <a:bodyPr anchor="t">
            <a:normAutofit/>
          </a:bodyPr>
          <a:lstStyle/>
          <a:p>
            <a:r>
              <a:rPr lang="en-GB" sz="1800" dirty="0">
                <a:solidFill>
                  <a:srgbClr val="000000"/>
                </a:solidFill>
              </a:rPr>
              <a:t>Do you know who all the key people are in the business?</a:t>
            </a:r>
          </a:p>
          <a:p>
            <a:r>
              <a:rPr lang="en-GB" sz="1800" dirty="0">
                <a:solidFill>
                  <a:srgbClr val="000000"/>
                </a:solidFill>
              </a:rPr>
              <a:t>Do you only have the one contact?  What would happen if they left?</a:t>
            </a:r>
          </a:p>
          <a:p>
            <a:r>
              <a:rPr lang="en-GB" sz="1800" dirty="0">
                <a:solidFill>
                  <a:srgbClr val="000000"/>
                </a:solidFill>
              </a:rPr>
              <a:t>Who else might you need to make contact with?</a:t>
            </a:r>
          </a:p>
        </p:txBody>
      </p:sp>
      <p:pic>
        <p:nvPicPr>
          <p:cNvPr id="11" name="Picture 8" descr="Diagram&#10;&#10;Description automatically generated">
            <a:extLst>
              <a:ext uri="{FF2B5EF4-FFF2-40B4-BE49-F238E27FC236}">
                <a16:creationId xmlns:a16="http://schemas.microsoft.com/office/drawing/2014/main" id="{0BD5EEF8-126F-4E1A-A381-CA9576A252A4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10526330" y="5545488"/>
            <a:ext cx="1085021" cy="1085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9329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726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ABAB7C2-E73E-4C8C-BB6A-381B8C577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000000"/>
                </a:solidFill>
              </a:rPr>
              <a:t>Power</a:t>
            </a:r>
          </a:p>
        </p:txBody>
      </p:sp>
      <p:sp>
        <p:nvSpPr>
          <p:cNvPr id="22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5" name="Graphic 14" descr="Lecturer">
            <a:extLst>
              <a:ext uri="{FF2B5EF4-FFF2-40B4-BE49-F238E27FC236}">
                <a16:creationId xmlns:a16="http://schemas.microsoft.com/office/drawing/2014/main" id="{34714522-FBD1-4493-9DF1-00EBFA4FEF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0254" y="1629089"/>
            <a:ext cx="3620021" cy="3620021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D49E6-6A36-4FDA-AA48-5AC5C21AF9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r>
              <a:rPr lang="en-GB" sz="2000" dirty="0">
                <a:solidFill>
                  <a:srgbClr val="000000"/>
                </a:solidFill>
              </a:rPr>
              <a:t>Who has the main power within the account?</a:t>
            </a:r>
          </a:p>
          <a:p>
            <a:r>
              <a:rPr lang="en-GB" sz="2000" dirty="0">
                <a:solidFill>
                  <a:srgbClr val="000000"/>
                </a:solidFill>
              </a:rPr>
              <a:t>Who is/are the decision makers?</a:t>
            </a:r>
          </a:p>
          <a:p>
            <a:endParaRPr lang="en-GB" sz="2000" dirty="0">
              <a:solidFill>
                <a:srgbClr val="000000"/>
              </a:solidFill>
            </a:endParaRPr>
          </a:p>
        </p:txBody>
      </p:sp>
      <p:pic>
        <p:nvPicPr>
          <p:cNvPr id="11" name="Picture 8" descr="Diagram&#10;&#10;Description automatically generated">
            <a:extLst>
              <a:ext uri="{FF2B5EF4-FFF2-40B4-BE49-F238E27FC236}">
                <a16:creationId xmlns:a16="http://schemas.microsoft.com/office/drawing/2014/main" id="{58504A7D-F91E-4E35-8E2E-EE20E74173AF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10526330" y="5545488"/>
            <a:ext cx="1085021" cy="1085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081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9980393-FAF1-4349-820F-CA88B8E1F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Politics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C2E893-74D6-4436-805B-00BC123538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en-GB" sz="2400" dirty="0">
                <a:solidFill>
                  <a:srgbClr val="000000"/>
                </a:solidFill>
              </a:rPr>
              <a:t>Are they dealing with any other recruiters?</a:t>
            </a:r>
          </a:p>
          <a:p>
            <a:r>
              <a:rPr lang="en-GB" sz="2400" dirty="0">
                <a:solidFill>
                  <a:srgbClr val="000000"/>
                </a:solidFill>
              </a:rPr>
              <a:t>If so, do you know how much of the clients business the other recruiters have?</a:t>
            </a:r>
          </a:p>
        </p:txBody>
      </p:sp>
      <p:pic>
        <p:nvPicPr>
          <p:cNvPr id="11" name="Picture 8" descr="Diagram&#10;&#10;Description automatically generated">
            <a:extLst>
              <a:ext uri="{FF2B5EF4-FFF2-40B4-BE49-F238E27FC236}">
                <a16:creationId xmlns:a16="http://schemas.microsoft.com/office/drawing/2014/main" id="{5ABCF36C-2D8D-4893-BB5F-3B9DECEF196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0526330" y="5545488"/>
            <a:ext cx="1085021" cy="1085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291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A82EF5E-0B4E-499B-8E77-74E6D917C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207B7E-B445-438A-88DC-E786DE26E1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en-GB" sz="2200" dirty="0">
                <a:solidFill>
                  <a:srgbClr val="000000"/>
                </a:solidFill>
              </a:rPr>
              <a:t>What is their recruitment process?</a:t>
            </a:r>
          </a:p>
          <a:p>
            <a:r>
              <a:rPr lang="en-GB" sz="2200" dirty="0">
                <a:solidFill>
                  <a:srgbClr val="000000"/>
                </a:solidFill>
              </a:rPr>
              <a:t>From when a client says “yes, go ahead and recruit for me” to you getting paid by the client, how long does that usually take?</a:t>
            </a:r>
          </a:p>
        </p:txBody>
      </p:sp>
      <p:pic>
        <p:nvPicPr>
          <p:cNvPr id="4" name="Picture 8" descr="Diagram&#10;&#10;Description automatically generated">
            <a:extLst>
              <a:ext uri="{FF2B5EF4-FFF2-40B4-BE49-F238E27FC236}">
                <a16:creationId xmlns:a16="http://schemas.microsoft.com/office/drawing/2014/main" id="{6E286DCE-940B-4324-815D-9FEF57203C2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0526330" y="5545488"/>
            <a:ext cx="1085021" cy="1085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155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363</Words>
  <Application>Microsoft Office PowerPoint</Application>
  <PresentationFormat>Widescreen</PresentationFormat>
  <Paragraphs>37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The 7P wheel of Account Management</vt:lpstr>
      <vt:lpstr>Promoter</vt:lpstr>
      <vt:lpstr>Probe</vt:lpstr>
      <vt:lpstr>Prove value</vt:lpstr>
      <vt:lpstr>People</vt:lpstr>
      <vt:lpstr>Power</vt:lpstr>
      <vt:lpstr>Politics</vt:lpstr>
      <vt:lpstr>Process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7P wheel of account management</dc:title>
  <dc:creator>Ali Braid</dc:creator>
  <cp:lastModifiedBy>Ali Braid</cp:lastModifiedBy>
  <cp:revision>2</cp:revision>
  <dcterms:created xsi:type="dcterms:W3CDTF">2021-01-14T18:22:43Z</dcterms:created>
  <dcterms:modified xsi:type="dcterms:W3CDTF">2021-01-14T20:20:49Z</dcterms:modified>
</cp:coreProperties>
</file>